
<file path=[Content_Types].xml><?xml version="1.0" encoding="utf-8"?>
<Types xmlns="http://schemas.openxmlformats.org/package/2006/content-types">
  <Default Extension="jpeg" ContentType="image/jpeg"/>
  <Default Extension="wdp" ContentType="image/vnd.ms-photo"/>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20.fntdata" ContentType="application/x-fontdata"/>
  <Override PartName="/ppt/fonts/font21.fntdata" ContentType="application/x-fontdata"/>
  <Override PartName="/ppt/fonts/font22.fntdata" ContentType="application/x-fontdata"/>
  <Override PartName="/ppt/fonts/font23.fntdata" ContentType="application/x-fontdata"/>
  <Override PartName="/ppt/fonts/font24.fntdata" ContentType="application/x-fontdata"/>
  <Override PartName="/ppt/fonts/font25.fntdata" ContentType="application/x-fontdata"/>
  <Override PartName="/ppt/fonts/font26.fntdata" ContentType="application/x-fontdata"/>
  <Override PartName="/ppt/fonts/font27.fntdata" ContentType="application/x-fontdata"/>
  <Override PartName="/ppt/fonts/font28.fntdata" ContentType="application/x-fontdata"/>
  <Override PartName="/ppt/fonts/font29.fntdata" ContentType="application/x-fontdata"/>
  <Override PartName="/ppt/fonts/font3.fntdata" ContentType="application/x-fontdata"/>
  <Override PartName="/ppt/fonts/font30.fntdata" ContentType="application/x-fontdata"/>
  <Override PartName="/ppt/fonts/font31.fntdata" ContentType="application/x-fontdata"/>
  <Override PartName="/ppt/fonts/font32.fntdata" ContentType="application/x-fontdata"/>
  <Override PartName="/ppt/fonts/font33.fntdata" ContentType="application/x-fontdata"/>
  <Override PartName="/ppt/fonts/font34.fntdata" ContentType="application/x-fontdata"/>
  <Override PartName="/ppt/fonts/font35.fntdata" ContentType="application/x-fontdata"/>
  <Override PartName="/ppt/fonts/font36.fntdata" ContentType="application/x-fontdata"/>
  <Override PartName="/ppt/fonts/font37.fntdata" ContentType="application/x-fontdata"/>
  <Override PartName="/ppt/fonts/font38.fntdata" ContentType="application/x-fontdata"/>
  <Override PartName="/ppt/fonts/font39.fntdata" ContentType="application/x-fontdata"/>
  <Override PartName="/ppt/fonts/font4.fntdata" ContentType="application/x-fontdata"/>
  <Override PartName="/ppt/fonts/font40.fntdata" ContentType="application/x-fontdata"/>
  <Override PartName="/ppt/fonts/font41.fntdata" ContentType="application/x-fontdata"/>
  <Override PartName="/ppt/fonts/font42.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72" r:id="rId3"/>
    <p:sldId id="640" r:id="rId5"/>
    <p:sldId id="641" r:id="rId6"/>
    <p:sldId id="642" r:id="rId7"/>
    <p:sldId id="643" r:id="rId8"/>
    <p:sldId id="644" r:id="rId9"/>
    <p:sldId id="645" r:id="rId10"/>
    <p:sldId id="646" r:id="rId11"/>
    <p:sldId id="647" r:id="rId12"/>
    <p:sldId id="649" r:id="rId13"/>
    <p:sldId id="650" r:id="rId14"/>
    <p:sldId id="651" r:id="rId15"/>
    <p:sldId id="652" r:id="rId16"/>
    <p:sldId id="653" r:id="rId17"/>
    <p:sldId id="654" r:id="rId18"/>
    <p:sldId id="655" r:id="rId19"/>
    <p:sldId id="656" r:id="rId20"/>
    <p:sldId id="657" r:id="rId21"/>
    <p:sldId id="658" r:id="rId22"/>
    <p:sldId id="705" r:id="rId23"/>
    <p:sldId id="704" r:id="rId24"/>
    <p:sldId id="662" r:id="rId25"/>
    <p:sldId id="663" r:id="rId26"/>
    <p:sldId id="702" r:id="rId27"/>
    <p:sldId id="703" r:id="rId28"/>
    <p:sldId id="665" r:id="rId29"/>
    <p:sldId id="666" r:id="rId30"/>
    <p:sldId id="667" r:id="rId31"/>
    <p:sldId id="669" r:id="rId32"/>
    <p:sldId id="670" r:id="rId33"/>
    <p:sldId id="671" r:id="rId34"/>
    <p:sldId id="672" r:id="rId35"/>
    <p:sldId id="673" r:id="rId36"/>
    <p:sldId id="400" r:id="rId37"/>
    <p:sldId id="401" r:id="rId38"/>
    <p:sldId id="402" r:id="rId39"/>
    <p:sldId id="403" r:id="rId40"/>
    <p:sldId id="404" r:id="rId41"/>
    <p:sldId id="405" r:id="rId42"/>
    <p:sldId id="406" r:id="rId43"/>
    <p:sldId id="407" r:id="rId44"/>
    <p:sldId id="494" r:id="rId45"/>
    <p:sldId id="486" r:id="rId46"/>
    <p:sldId id="487" r:id="rId47"/>
    <p:sldId id="488" r:id="rId48"/>
    <p:sldId id="489" r:id="rId49"/>
    <p:sldId id="490" r:id="rId50"/>
    <p:sldId id="493" r:id="rId51"/>
    <p:sldId id="674" r:id="rId52"/>
    <p:sldId id="555" r:id="rId53"/>
    <p:sldId id="556" r:id="rId54"/>
    <p:sldId id="557" r:id="rId55"/>
    <p:sldId id="558" r:id="rId56"/>
    <p:sldId id="503" r:id="rId57"/>
    <p:sldId id="504" r:id="rId58"/>
    <p:sldId id="505" r:id="rId59"/>
    <p:sldId id="506" r:id="rId60"/>
    <p:sldId id="507" r:id="rId61"/>
    <p:sldId id="508" r:id="rId62"/>
    <p:sldId id="509" r:id="rId63"/>
    <p:sldId id="588" r:id="rId64"/>
    <p:sldId id="589" r:id="rId65"/>
    <p:sldId id="590" r:id="rId66"/>
    <p:sldId id="591" r:id="rId67"/>
    <p:sldId id="592" r:id="rId68"/>
    <p:sldId id="593" r:id="rId69"/>
    <p:sldId id="594" r:id="rId70"/>
    <p:sldId id="595" r:id="rId71"/>
    <p:sldId id="510" r:id="rId72"/>
    <p:sldId id="511" r:id="rId73"/>
    <p:sldId id="512" r:id="rId74"/>
    <p:sldId id="513" r:id="rId75"/>
    <p:sldId id="514" r:id="rId76"/>
    <p:sldId id="515" r:id="rId77"/>
    <p:sldId id="516" r:id="rId78"/>
    <p:sldId id="517" r:id="rId79"/>
    <p:sldId id="518" r:id="rId80"/>
    <p:sldId id="519" r:id="rId81"/>
    <p:sldId id="520" r:id="rId82"/>
    <p:sldId id="521" r:id="rId83"/>
    <p:sldId id="522" r:id="rId84"/>
    <p:sldId id="523" r:id="rId85"/>
    <p:sldId id="524" r:id="rId86"/>
    <p:sldId id="525" r:id="rId87"/>
    <p:sldId id="526" r:id="rId88"/>
    <p:sldId id="527" r:id="rId89"/>
    <p:sldId id="528" r:id="rId90"/>
    <p:sldId id="679" r:id="rId91"/>
    <p:sldId id="680" r:id="rId92"/>
    <p:sldId id="681" r:id="rId93"/>
    <p:sldId id="682" r:id="rId94"/>
    <p:sldId id="683" r:id="rId95"/>
    <p:sldId id="684" r:id="rId96"/>
    <p:sldId id="685" r:id="rId97"/>
    <p:sldId id="686" r:id="rId98"/>
    <p:sldId id="687" r:id="rId99"/>
    <p:sldId id="688" r:id="rId100"/>
    <p:sldId id="689" r:id="rId101"/>
    <p:sldId id="690" r:id="rId102"/>
    <p:sldId id="691" r:id="rId103"/>
    <p:sldId id="692" r:id="rId104"/>
    <p:sldId id="693" r:id="rId105"/>
    <p:sldId id="694" r:id="rId106"/>
    <p:sldId id="695" r:id="rId107"/>
    <p:sldId id="696" r:id="rId108"/>
    <p:sldId id="697" r:id="rId109"/>
    <p:sldId id="706" r:id="rId110"/>
    <p:sldId id="700" r:id="rId111"/>
    <p:sldId id="698" r:id="rId112"/>
    <p:sldId id="699" r:id="rId113"/>
  </p:sldIdLst>
  <p:sldSz cx="9144000" cy="5143500" type="screen16x9"/>
  <p:notesSz cx="6858000" cy="9144000"/>
  <p:embeddedFontLst>
    <p:embeddedFont>
      <p:font typeface="Century Gothic" panose="020B0502020202020204" pitchFamily="34" charset="0"/>
      <p:regular r:id="rId118"/>
      <p:bold r:id="rId119"/>
      <p:italic r:id="rId120"/>
      <p:boldItalic r:id="rId121"/>
    </p:embeddedFont>
    <p:embeddedFont>
      <p:font typeface="方正稚艺简体" panose="03000509000000000000" pitchFamily="65" charset="-122"/>
      <p:regular r:id="rId122"/>
    </p:embeddedFont>
    <p:embeddedFont>
      <p:font typeface="华文仿宋" panose="02010600040101010101" pitchFamily="2" charset="-122"/>
      <p:regular r:id="rId123"/>
    </p:embeddedFont>
    <p:embeddedFont>
      <p:font typeface="微软雅黑" panose="020B0503020204020204" pitchFamily="34" charset="-122"/>
      <p:regular r:id="rId124"/>
    </p:embeddedFont>
    <p:embeddedFont>
      <p:font typeface="黑体" panose="02010609060101010101" pitchFamily="49" charset="-122"/>
      <p:regular r:id="rId125"/>
    </p:embeddedFont>
    <p:embeddedFont>
      <p:font typeface="幼圆" panose="02010509060101010101" pitchFamily="49" charset="-122"/>
      <p:regular r:id="rId126"/>
    </p:embeddedFont>
    <p:embeddedFont>
      <p:font typeface="Calibri" panose="020F0502020204030204" charset="0"/>
      <p:regular r:id="rId127"/>
    </p:embeddedFont>
    <p:embeddedFont>
      <p:font typeface="Yu Gothic UI Light" panose="020B0300000000000000" pitchFamily="34" charset="-128"/>
      <p:regular r:id="rId128"/>
    </p:embeddedFont>
    <p:embeddedFont>
      <p:font typeface="仿宋" panose="02010609060101010101" pitchFamily="49" charset="-122"/>
      <p:regular r:id="rId129"/>
    </p:embeddedFont>
    <p:embeddedFont>
      <p:font typeface="楷体" panose="02010609060101010101" pitchFamily="49" charset="-122"/>
      <p:regular r:id="rId130"/>
    </p:embeddedFont>
    <p:embeddedFont>
      <p:font typeface="Batang" panose="02030600000101010101" pitchFamily="18" charset="-127"/>
      <p:regular r:id="rId131"/>
    </p:embeddedFont>
    <p:embeddedFont>
      <p:font typeface="华文中宋" panose="02010600040101010101" pitchFamily="2" charset="-122"/>
      <p:regular r:id="rId132"/>
    </p:embeddedFont>
    <p:embeddedFont>
      <p:font typeface="Bell MT" panose="02020503060305020303" pitchFamily="18" charset="0"/>
      <p:regular r:id="rId133"/>
      <p:bold r:id="rId134"/>
      <p:italic r:id="rId135"/>
    </p:embeddedFont>
    <p:embeddedFont>
      <p:font typeface="Impact" panose="020B0806030902050204" pitchFamily="34" charset="0"/>
      <p:regular r:id="rId136"/>
    </p:embeddedFont>
    <p:embeddedFont>
      <p:font typeface="Segoe UI" panose="020B0502040204020203" pitchFamily="34" charset="0"/>
      <p:regular r:id="rId137"/>
      <p:bold r:id="rId138"/>
      <p:italic r:id="rId139"/>
      <p:boldItalic r:id="rId140"/>
    </p:embeddedFont>
    <p:embeddedFont>
      <p:font typeface="仿宋_GB2312" panose="02010609030101010101" charset="-122"/>
      <p:regular r:id="rId141"/>
    </p:embeddedFont>
    <p:embeddedFont>
      <p:font typeface="Verdana" panose="020B0604030504040204" pitchFamily="34" charset="0"/>
      <p:regular r:id="rId142"/>
      <p:bold r:id="rId143"/>
      <p:italic r:id="rId144"/>
      <p:boldItalic r:id="rId145"/>
    </p:embeddedFont>
    <p:embeddedFont>
      <p:font typeface="Cambria" panose="02040503050406030204" pitchFamily="18" charset="0"/>
      <p:regular r:id="rId146"/>
      <p:bold r:id="rId147"/>
      <p:italic r:id="rId148"/>
      <p:boldItalic r:id="rId149"/>
    </p:embeddedFont>
    <p:embeddedFont>
      <p:font typeface="Cambria" panose="02040503050406030204"/>
      <p:regular r:id="rId150"/>
      <p:bold r:id="rId151"/>
      <p:italic r:id="rId152"/>
      <p:boldItalic r:id="rId153"/>
    </p:embeddedFont>
    <p:embeddedFont>
      <p:font typeface="Calibri" panose="020F0502020204030204"/>
      <p:regular r:id="rId154"/>
      <p:bold r:id="rId155"/>
      <p:italic r:id="rId156"/>
      <p:boldItalic r:id="rId157"/>
    </p:embeddedFont>
    <p:embeddedFont>
      <p:font typeface="华文楷体" panose="02010600040101010101" pitchFamily="2" charset="-122"/>
      <p:regular r:id="rId158"/>
    </p:embeddedFont>
    <p:embeddedFont>
      <p:font typeface="方正稚艺简体" panose="03000509000000000000" charset="0"/>
      <p:regular r:id="rId159"/>
    </p:embeddedFont>
  </p:embeddedFontLst>
  <p:defaultTextStyle>
    <a:defPPr>
      <a:defRPr lang="zh-CN"/>
    </a:defPPr>
    <a:lvl1pPr algn="l" rtl="0" fontAlgn="base">
      <a:spcBef>
        <a:spcPct val="0"/>
      </a:spcBef>
      <a:spcAft>
        <a:spcPct val="0"/>
      </a:spcAft>
      <a:defRPr kern="1200">
        <a:solidFill>
          <a:schemeClr val="tx1"/>
        </a:solidFill>
        <a:latin typeface="Century Gothic" panose="020B0502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entury Gothic" panose="020B0502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entury Gothic" panose="020B0502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entury Gothic" panose="020B0502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entury Gothic" panose="020B0502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entury Gothic" panose="020B0502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entury Gothic" panose="020B0502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entury Gothic" panose="020B0502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entury Gothic" panose="020B0502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reamer"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CC"/>
    <a:srgbClr val="6ACD53"/>
    <a:srgbClr val="85C957"/>
    <a:srgbClr val="FF6165"/>
    <a:srgbClr val="81A39D"/>
    <a:srgbClr val="00CCFF"/>
    <a:srgbClr val="F29CA4"/>
    <a:srgbClr val="FF00FF"/>
    <a:srgbClr val="CC00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88672" autoAdjust="0"/>
  </p:normalViewPr>
  <p:slideViewPr>
    <p:cSldViewPr snapToGrid="0">
      <p:cViewPr varScale="1">
        <p:scale>
          <a:sx n="83" d="100"/>
          <a:sy n="83" d="100"/>
        </p:scale>
        <p:origin x="-120" y="-84"/>
      </p:cViewPr>
      <p:guideLst>
        <p:guide orient="horz" pos="1633"/>
        <p:guide pos="3021"/>
      </p:guideLst>
    </p:cSldViewPr>
  </p:slideViewPr>
  <p:notesTextViewPr>
    <p:cViewPr>
      <p:scale>
        <a:sx n="1" d="1"/>
        <a:sy n="1" d="1"/>
      </p:scale>
      <p:origin x="0" y="0"/>
    </p:cViewPr>
  </p:notesTextViewPr>
  <p:sorterViewPr>
    <p:cViewPr>
      <p:scale>
        <a:sx n="66" d="100"/>
        <a:sy n="66" d="100"/>
      </p:scale>
      <p:origin x="0" y="2028"/>
    </p:cViewPr>
  </p:sorterViewPr>
  <p:notesViewPr>
    <p:cSldViewPr snapToGrid="0">
      <p:cViewPr varScale="1">
        <p:scale>
          <a:sx n="48" d="100"/>
          <a:sy n="48" d="100"/>
        </p:scale>
        <p:origin x="-3084"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9" Type="http://schemas.openxmlformats.org/officeDocument/2006/relationships/font" Target="fonts/font42.fntdata"/><Relationship Id="rId158" Type="http://schemas.openxmlformats.org/officeDocument/2006/relationships/font" Target="fonts/font41.fntdata"/><Relationship Id="rId157" Type="http://schemas.openxmlformats.org/officeDocument/2006/relationships/font" Target="fonts/font40.fntdata"/><Relationship Id="rId156" Type="http://schemas.openxmlformats.org/officeDocument/2006/relationships/font" Target="fonts/font39.fntdata"/><Relationship Id="rId155" Type="http://schemas.openxmlformats.org/officeDocument/2006/relationships/font" Target="fonts/font38.fntdata"/><Relationship Id="rId154" Type="http://schemas.openxmlformats.org/officeDocument/2006/relationships/font" Target="fonts/font37.fntdata"/><Relationship Id="rId153" Type="http://schemas.openxmlformats.org/officeDocument/2006/relationships/font" Target="fonts/font36.fntdata"/><Relationship Id="rId152" Type="http://schemas.openxmlformats.org/officeDocument/2006/relationships/font" Target="fonts/font35.fntdata"/><Relationship Id="rId151" Type="http://schemas.openxmlformats.org/officeDocument/2006/relationships/font" Target="fonts/font34.fntdata"/><Relationship Id="rId150" Type="http://schemas.openxmlformats.org/officeDocument/2006/relationships/font" Target="fonts/font33.fntdata"/><Relationship Id="rId15" Type="http://schemas.openxmlformats.org/officeDocument/2006/relationships/slide" Target="slides/slide12.xml"/><Relationship Id="rId149" Type="http://schemas.openxmlformats.org/officeDocument/2006/relationships/font" Target="fonts/font32.fntdata"/><Relationship Id="rId148" Type="http://schemas.openxmlformats.org/officeDocument/2006/relationships/font" Target="fonts/font31.fntdata"/><Relationship Id="rId147" Type="http://schemas.openxmlformats.org/officeDocument/2006/relationships/font" Target="fonts/font30.fntdata"/><Relationship Id="rId146" Type="http://schemas.openxmlformats.org/officeDocument/2006/relationships/font" Target="fonts/font29.fntdata"/><Relationship Id="rId145" Type="http://schemas.openxmlformats.org/officeDocument/2006/relationships/font" Target="fonts/font28.fntdata"/><Relationship Id="rId144" Type="http://schemas.openxmlformats.org/officeDocument/2006/relationships/font" Target="fonts/font27.fntdata"/><Relationship Id="rId143" Type="http://schemas.openxmlformats.org/officeDocument/2006/relationships/font" Target="fonts/font26.fntdata"/><Relationship Id="rId142" Type="http://schemas.openxmlformats.org/officeDocument/2006/relationships/font" Target="fonts/font25.fntdata"/><Relationship Id="rId141" Type="http://schemas.openxmlformats.org/officeDocument/2006/relationships/font" Target="fonts/font24.fntdata"/><Relationship Id="rId140" Type="http://schemas.openxmlformats.org/officeDocument/2006/relationships/font" Target="fonts/font23.fntdata"/><Relationship Id="rId14" Type="http://schemas.openxmlformats.org/officeDocument/2006/relationships/slide" Target="slides/slide11.xml"/><Relationship Id="rId139" Type="http://schemas.openxmlformats.org/officeDocument/2006/relationships/font" Target="fonts/font22.fntdata"/><Relationship Id="rId138" Type="http://schemas.openxmlformats.org/officeDocument/2006/relationships/font" Target="fonts/font21.fntdata"/><Relationship Id="rId137" Type="http://schemas.openxmlformats.org/officeDocument/2006/relationships/font" Target="fonts/font20.fntdata"/><Relationship Id="rId136" Type="http://schemas.openxmlformats.org/officeDocument/2006/relationships/font" Target="fonts/font19.fntdata"/><Relationship Id="rId135" Type="http://schemas.openxmlformats.org/officeDocument/2006/relationships/font" Target="fonts/font18.fntdata"/><Relationship Id="rId134" Type="http://schemas.openxmlformats.org/officeDocument/2006/relationships/font" Target="fonts/font17.fntdata"/><Relationship Id="rId133" Type="http://schemas.openxmlformats.org/officeDocument/2006/relationships/font" Target="fonts/font16.fntdata"/><Relationship Id="rId132" Type="http://schemas.openxmlformats.org/officeDocument/2006/relationships/font" Target="fonts/font15.fntdata"/><Relationship Id="rId131" Type="http://schemas.openxmlformats.org/officeDocument/2006/relationships/font" Target="fonts/font14.fntdata"/><Relationship Id="rId130" Type="http://schemas.openxmlformats.org/officeDocument/2006/relationships/font" Target="fonts/font13.fntdata"/><Relationship Id="rId13" Type="http://schemas.openxmlformats.org/officeDocument/2006/relationships/slide" Target="slides/slide10.xml"/><Relationship Id="rId129" Type="http://schemas.openxmlformats.org/officeDocument/2006/relationships/font" Target="fonts/font12.fntdata"/><Relationship Id="rId128" Type="http://schemas.openxmlformats.org/officeDocument/2006/relationships/font" Target="fonts/font11.fntdata"/><Relationship Id="rId127" Type="http://schemas.openxmlformats.org/officeDocument/2006/relationships/font" Target="fonts/font10.fntdata"/><Relationship Id="rId126" Type="http://schemas.openxmlformats.org/officeDocument/2006/relationships/font" Target="fonts/font9.fntdata"/><Relationship Id="rId125" Type="http://schemas.openxmlformats.org/officeDocument/2006/relationships/font" Target="fonts/font8.fntdata"/><Relationship Id="rId124" Type="http://schemas.openxmlformats.org/officeDocument/2006/relationships/font" Target="fonts/font7.fntdata"/><Relationship Id="rId123" Type="http://schemas.openxmlformats.org/officeDocument/2006/relationships/font" Target="fonts/font6.fntdata"/><Relationship Id="rId122" Type="http://schemas.openxmlformats.org/officeDocument/2006/relationships/font" Target="fonts/font5.fntdata"/><Relationship Id="rId121" Type="http://schemas.openxmlformats.org/officeDocument/2006/relationships/font" Target="fonts/font4.fntdata"/><Relationship Id="rId120" Type="http://schemas.openxmlformats.org/officeDocument/2006/relationships/font" Target="fonts/font3.fntdata"/><Relationship Id="rId12" Type="http://schemas.openxmlformats.org/officeDocument/2006/relationships/slide" Target="slides/slide9.xml"/><Relationship Id="rId119" Type="http://schemas.openxmlformats.org/officeDocument/2006/relationships/font" Target="fonts/font2.fntdata"/><Relationship Id="rId118" Type="http://schemas.openxmlformats.org/officeDocument/2006/relationships/font" Target="fonts/font1.fntdata"/><Relationship Id="rId117" Type="http://schemas.openxmlformats.org/officeDocument/2006/relationships/commentAuthors" Target="commentAuthors.xml"/><Relationship Id="rId116" Type="http://schemas.openxmlformats.org/officeDocument/2006/relationships/tableStyles" Target="tableStyles.xml"/><Relationship Id="rId115" Type="http://schemas.openxmlformats.org/officeDocument/2006/relationships/viewProps" Target="viewProps.xml"/><Relationship Id="rId114" Type="http://schemas.openxmlformats.org/officeDocument/2006/relationships/presProps" Target="presProps.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09B602-64DA-443F-89AD-BE5BA2BDD71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8941D0-3BAA-4D2B-A55C-EDB368F869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1999</a:t>
            </a:r>
            <a:r>
              <a:rPr lang="zh-CN" altLang="en-US" dirty="0" smtClean="0"/>
              <a:t>年，博洛尼亚进程，旨在建立欧洲高等教育区，促进学习型社会化的形成。</a:t>
            </a:r>
            <a:endParaRPr lang="en-US" altLang="en-US" dirty="0" smtClean="0">
              <a:ea typeface="宋体" panose="02010600030101010101" pitchFamily="2" charset="-122"/>
            </a:endParaRPr>
          </a:p>
          <a:p>
            <a:r>
              <a:rPr lang="en-US" altLang="zh-CN" dirty="0" smtClean="0"/>
              <a:t>2000</a:t>
            </a:r>
            <a:r>
              <a:rPr lang="zh-CN" altLang="en-US" dirty="0" smtClean="0"/>
              <a:t>年，里斯本战略，提出建立欧洲框架</a:t>
            </a:r>
            <a:endParaRPr lang="en-US" altLang="en-US" dirty="0" smtClean="0">
              <a:ea typeface="宋体" panose="02010600030101010101" pitchFamily="2" charset="-122"/>
            </a:endParaRPr>
          </a:p>
          <a:p>
            <a:r>
              <a:rPr lang="en-US" altLang="zh-CN" dirty="0" smtClean="0"/>
              <a:t>2002</a:t>
            </a:r>
            <a:r>
              <a:rPr lang="zh-CN" altLang="en-US" dirty="0" smtClean="0"/>
              <a:t>年，哥本哈根宣言，开发具有欧洲特色的职业教育体系，提高职业资格透明度，开展能力和资格认真，加强质量保障体系建设，使其成为世界职业教育质量参展标准</a:t>
            </a:r>
            <a:endParaRPr lang="en-US" altLang="en-US" dirty="0" smtClean="0">
              <a:ea typeface="宋体" panose="02010600030101010101" pitchFamily="2" charset="-122"/>
            </a:endParaRPr>
          </a:p>
          <a:p>
            <a:r>
              <a:rPr lang="en-US" altLang="zh-CN" dirty="0" smtClean="0"/>
              <a:t>2005</a:t>
            </a:r>
            <a:r>
              <a:rPr lang="zh-CN" altLang="en-US" dirty="0" smtClean="0"/>
              <a:t>年，欧盟委员会提出初步方案</a:t>
            </a:r>
            <a:endParaRPr lang="en-US" altLang="en-US" dirty="0" smtClean="0">
              <a:ea typeface="宋体" panose="02010600030101010101" pitchFamily="2" charset="-122"/>
            </a:endParaRPr>
          </a:p>
          <a:p>
            <a:r>
              <a:rPr lang="en-US" altLang="zh-CN" dirty="0" smtClean="0"/>
              <a:t>2008</a:t>
            </a:r>
            <a:r>
              <a:rPr lang="zh-CN" altLang="en-US" dirty="0" smtClean="0"/>
              <a:t>年，欧洲议会和欧盟理事会正式发布欧洲资格框架。根据个人实际知识，技术和能力，不拘泥学习与培训的时间和形式，对其具体学习和培训成果进行等级认定。实现从投入导向到结果导向的转变。</a:t>
            </a:r>
            <a:endParaRPr lang="en-US" dirty="0" smtClean="0">
              <a:ea typeface="宋体" panose="02010600030101010101" pitchFamily="2" charset="-122"/>
            </a:endParaRPr>
          </a:p>
          <a:p>
            <a:r>
              <a:rPr lang="en-US" altLang="zh-CN" dirty="0" smtClean="0"/>
              <a:t>2011</a:t>
            </a:r>
            <a:r>
              <a:rPr lang="zh-CN" altLang="en-US" dirty="0" smtClean="0"/>
              <a:t>年，</a:t>
            </a:r>
            <a:r>
              <a:rPr lang="en-US" altLang="zh-CN" dirty="0" smtClean="0"/>
              <a:t>UNESCO</a:t>
            </a:r>
            <a:r>
              <a:rPr lang="zh-CN" altLang="en-US" dirty="0" smtClean="0"/>
              <a:t>采纳</a:t>
            </a:r>
            <a:r>
              <a:rPr lang="en-US" altLang="zh-CN" dirty="0" smtClean="0"/>
              <a:t>EQF</a:t>
            </a:r>
            <a:r>
              <a:rPr lang="zh-CN" altLang="en-US" dirty="0" smtClean="0"/>
              <a:t>的分类方法，在全世界推广。</a:t>
            </a:r>
            <a:endParaRPr lang="en-US" dirty="0" smtClean="0">
              <a:ea typeface="宋体" panose="02010600030101010101" pitchFamily="2" charset="-122"/>
            </a:endParaRPr>
          </a:p>
          <a:p>
            <a:r>
              <a:rPr lang="zh-CN" altLang="en-US" dirty="0" smtClean="0"/>
              <a:t>目前，世界上已有</a:t>
            </a:r>
            <a:r>
              <a:rPr lang="en-US" altLang="zh-CN" dirty="0" smtClean="0"/>
              <a:t>70</a:t>
            </a:r>
            <a:r>
              <a:rPr lang="zh-CN" altLang="en-US" dirty="0" smtClean="0"/>
              <a:t>多个国家采纳或借鉴了该分类体系。欧洲地区目前有</a:t>
            </a:r>
            <a:r>
              <a:rPr lang="en-US" altLang="zh-CN" dirty="0" smtClean="0"/>
              <a:t>21</a:t>
            </a:r>
            <a:r>
              <a:rPr lang="zh-CN" altLang="en-US" dirty="0" smtClean="0"/>
              <a:t>个国家已经开发实施了国家资格框架，到</a:t>
            </a:r>
            <a:r>
              <a:rPr lang="en-US" altLang="zh-CN" dirty="0" smtClean="0"/>
              <a:t>2020</a:t>
            </a:r>
            <a:r>
              <a:rPr lang="zh-CN" altLang="en-US" dirty="0" smtClean="0"/>
              <a:t>年欧洲地区将全面采纳该体系。</a:t>
            </a:r>
            <a:endParaRPr lang="zh-CN" altLang="en-US" dirty="0" smtClean="0"/>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p:sp>
      <p:sp>
        <p:nvSpPr>
          <p:cNvPr id="24579" name="备注占位符 2"/>
          <p:cNvSpPr>
            <a:spLocks noGrp="1"/>
          </p:cNvSpPr>
          <p:nvPr>
            <p:ph type="body" idx="1"/>
          </p:nvPr>
        </p:nvSpPr>
        <p:spPr>
          <a:noFill/>
        </p:spPr>
        <p:txBody>
          <a:bodyPr/>
          <a:lstStyle/>
          <a:p>
            <a:endParaRPr lang="zh-CN" altLang="en-US" smtClean="0"/>
          </a:p>
        </p:txBody>
      </p:sp>
      <p:sp>
        <p:nvSpPr>
          <p:cNvPr id="24580" name="灯片编号占位符 3"/>
          <p:cNvSpPr>
            <a:spLocks noGrp="1"/>
          </p:cNvSpPr>
          <p:nvPr>
            <p:ph type="sldNum" sz="quarter" idx="5"/>
          </p:nvPr>
        </p:nvSpPr>
        <p:spPr bwMode="auto">
          <a:noFill/>
          <a:ln>
            <a:miter lim="800000"/>
          </a:ln>
        </p:spPr>
        <p:txBody>
          <a:bodyPr/>
          <a:lstStyle/>
          <a:p>
            <a:fld id="{9A555D6F-6195-4E93-96EC-309EEF0F5DE4}" type="slidenum">
              <a:rPr lang="zh-CN" altLang="en-US" smtClean="0"/>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68941D0-3BAA-4D2B-A55C-EDB368F869B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E9BD833-386B-4408-918E-AE2D7C7AFAD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9D75F93-D5D3-4F97-98E5-117823E95171}"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E30520F-27FF-4DE1-96D1-2C7F25A9BEDD}"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C58BD30-0732-474B-8379-649CDF7618E5}"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CC99CEF-4CE2-4817-8E04-077D9BF38AC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8C946F3-F52F-4F51-8196-530D6BCBF128}"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6CD268B-7FE4-4C0A-9812-A55B79350CD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7F12A4E-728C-4B9B-B471-3AB5C673162F}"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A2CE0544-95BD-45F2-937D-12B770935BCD}"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42E23F2-D6FB-4870-9964-49465E58CCA8}"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CC2FDF2-56EB-482E-9952-C2E3E8B35BC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BA6306F-237A-4816-828A-BD5DDC97D469}"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B53EEB3-4693-41B2-81AF-22AB20721427}"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30EBC6A-8767-46DE-9C2B-F2D43DDFE7E5}"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551D1F0-AA77-4555-B310-DA53092994FC}"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0C5EBC9-1B0F-43E9-8857-6D58D39112C6}"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D887D4D-B15D-4BE7-B2BF-1A4F331A2794}"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FDFE263-7FAF-4BF3-9848-BDC03FA27784}"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80946417-DAE1-4256-AB7A-164DDD409C6F}"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06B1DBE-BD61-48D1-8694-E13FE73F7502}"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CFEA79DE-945F-4270-AF2F-971E5C1BC0D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4CB97AA-D323-4388-943B-BECBDE1FD5A6}"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5978"/>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4FA7B294-EC63-4848-B2FD-931CBDF72F4D}"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355DB69E-7CE7-4A51-8241-CF6528C37CE2}"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Century Gothic" panose="020B0502020202020204" pitchFamily="34" charset="0"/>
          <a:ea typeface="方正稚艺简体" panose="03000509000000000000" pitchFamily="65" charset="-122"/>
        </a:defRPr>
      </a:lvl2pPr>
      <a:lvl3pPr algn="ctr" rtl="0" eaLnBrk="0" fontAlgn="base" hangingPunct="0">
        <a:spcBef>
          <a:spcPct val="0"/>
        </a:spcBef>
        <a:spcAft>
          <a:spcPct val="0"/>
        </a:spcAft>
        <a:defRPr sz="4400">
          <a:solidFill>
            <a:schemeClr val="bg1"/>
          </a:solidFill>
          <a:latin typeface="Century Gothic" panose="020B0502020202020204" pitchFamily="34" charset="0"/>
          <a:ea typeface="方正稚艺简体" panose="03000509000000000000" pitchFamily="65" charset="-122"/>
        </a:defRPr>
      </a:lvl3pPr>
      <a:lvl4pPr algn="ctr" rtl="0" eaLnBrk="0" fontAlgn="base" hangingPunct="0">
        <a:spcBef>
          <a:spcPct val="0"/>
        </a:spcBef>
        <a:spcAft>
          <a:spcPct val="0"/>
        </a:spcAft>
        <a:defRPr sz="4400">
          <a:solidFill>
            <a:schemeClr val="bg1"/>
          </a:solidFill>
          <a:latin typeface="Century Gothic" panose="020B0502020202020204" pitchFamily="34" charset="0"/>
          <a:ea typeface="方正稚艺简体" panose="03000509000000000000" pitchFamily="65" charset="-122"/>
        </a:defRPr>
      </a:lvl4pPr>
      <a:lvl5pPr algn="ctr" rtl="0" eaLnBrk="0" fontAlgn="base" hangingPunct="0">
        <a:spcBef>
          <a:spcPct val="0"/>
        </a:spcBef>
        <a:spcAft>
          <a:spcPct val="0"/>
        </a:spcAft>
        <a:defRPr sz="4400">
          <a:solidFill>
            <a:schemeClr val="bg1"/>
          </a:solidFill>
          <a:latin typeface="Century Gothic" panose="020B0502020202020204" pitchFamily="34" charset="0"/>
          <a:ea typeface="方正稚艺简体" panose="03000509000000000000" pitchFamily="65" charset="-122"/>
        </a:defRPr>
      </a:lvl5pPr>
      <a:lvl6pPr marL="457200" algn="ctr" rtl="0" fontAlgn="base">
        <a:spcBef>
          <a:spcPct val="0"/>
        </a:spcBef>
        <a:spcAft>
          <a:spcPct val="0"/>
        </a:spcAft>
        <a:defRPr sz="4400">
          <a:solidFill>
            <a:schemeClr val="bg1"/>
          </a:solidFill>
          <a:latin typeface="Century Gothic" panose="020B0502020202020204" pitchFamily="34" charset="0"/>
          <a:ea typeface="方正稚艺简体" panose="03000509000000000000" pitchFamily="65" charset="-122"/>
        </a:defRPr>
      </a:lvl6pPr>
      <a:lvl7pPr marL="914400" algn="ctr" rtl="0" fontAlgn="base">
        <a:spcBef>
          <a:spcPct val="0"/>
        </a:spcBef>
        <a:spcAft>
          <a:spcPct val="0"/>
        </a:spcAft>
        <a:defRPr sz="4400">
          <a:solidFill>
            <a:schemeClr val="bg1"/>
          </a:solidFill>
          <a:latin typeface="Century Gothic" panose="020B0502020202020204" pitchFamily="34" charset="0"/>
          <a:ea typeface="方正稚艺简体" panose="03000509000000000000" pitchFamily="65" charset="-122"/>
        </a:defRPr>
      </a:lvl7pPr>
      <a:lvl8pPr marL="1371600" algn="ctr" rtl="0" fontAlgn="base">
        <a:spcBef>
          <a:spcPct val="0"/>
        </a:spcBef>
        <a:spcAft>
          <a:spcPct val="0"/>
        </a:spcAft>
        <a:defRPr sz="4400">
          <a:solidFill>
            <a:schemeClr val="bg1"/>
          </a:solidFill>
          <a:latin typeface="Century Gothic" panose="020B0502020202020204" pitchFamily="34" charset="0"/>
          <a:ea typeface="方正稚艺简体" panose="03000509000000000000" pitchFamily="65" charset="-122"/>
        </a:defRPr>
      </a:lvl8pPr>
      <a:lvl9pPr marL="1828800" algn="ctr" rtl="0" fontAlgn="base">
        <a:spcBef>
          <a:spcPct val="0"/>
        </a:spcBef>
        <a:spcAft>
          <a:spcPct val="0"/>
        </a:spcAft>
        <a:defRPr sz="4400">
          <a:solidFill>
            <a:schemeClr val="bg1"/>
          </a:solidFill>
          <a:latin typeface="Century Gothic" panose="020B0502020202020204" pitchFamily="34" charset="0"/>
          <a:ea typeface="方正稚艺简体" panose="03000509000000000000" pitchFamily="65"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bg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bg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bg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bg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4.jpeg"/></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5.jpeg"/></Relationships>
</file>

<file path=ppt/slides/_rels/slide10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70.jpeg"/><Relationship Id="rId4" Type="http://schemas.openxmlformats.org/officeDocument/2006/relationships/image" Target="../media/image69.jpeg"/><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image" Target="../media/image66.jpeg"/></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2.jpeg"/><Relationship Id="rId1" Type="http://schemas.openxmlformats.org/officeDocument/2006/relationships/image" Target="../media/image71.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4.jpeg"/><Relationship Id="rId2" Type="http://schemas.microsoft.com/office/2007/relationships/hdphoto" Target="../media/hdphoto1.wdp"/><Relationship Id="rId1" Type="http://schemas.openxmlformats.org/officeDocument/2006/relationships/image" Target="../media/image73.png"/></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6.png"/><Relationship Id="rId1" Type="http://schemas.openxmlformats.org/officeDocument/2006/relationships/image" Target="../media/image75.jpe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7.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7.jpeg"/><Relationship Id="rId1" Type="http://schemas.openxmlformats.org/officeDocument/2006/relationships/image" Target="../media/image26.jpe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1.jpeg"/><Relationship Id="rId1" Type="http://schemas.openxmlformats.org/officeDocument/2006/relationships/image" Target="../media/image26.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2.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3.wm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4.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emf"/></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31.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png"/></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5-140524&#22269;&#38469;&#24212;&#29992;&#25216;&#26415;&#22823;&#23398;&#26631;&#20934;&#65288;&#21525;&#21326;&#25972;&#29702;&#65289;.docx" TargetMode="Externa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7-&#39640;&#26657;&#21019;&#26032;&#38382;&#21367;&#35843;&#26597;&#26597;&#35810;.twb" TargetMode="Externa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emf"/></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emf"/></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0.em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2.png"/><Relationship Id="rId1" Type="http://schemas.openxmlformats.org/officeDocument/2006/relationships/image" Target="../media/image5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3.pn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5.jpeg"/><Relationship Id="rId1" Type="http://schemas.openxmlformats.org/officeDocument/2006/relationships/image" Target="../media/image54.jpe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6.jpe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7.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8.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9.jpeg"/></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1.jpeg"/><Relationship Id="rId1" Type="http://schemas.openxmlformats.org/officeDocument/2006/relationships/image" Target="../media/image60.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3.jpeg"/><Relationship Id="rId1" Type="http://schemas.openxmlformats.org/officeDocument/2006/relationships/image" Target="../media/image6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061" y="1479158"/>
            <a:ext cx="8874642" cy="1354217"/>
          </a:xfrm>
          <a:prstGeom prst="rect">
            <a:avLst/>
          </a:prstGeom>
          <a:noFill/>
        </p:spPr>
        <p:txBody>
          <a:bodyPr wrap="square" rtlCol="0">
            <a:spAutoFit/>
          </a:bodyPr>
          <a:lstStyle/>
          <a:p>
            <a:pPr>
              <a:spcAft>
                <a:spcPts val="1200"/>
              </a:spcAft>
            </a:pPr>
            <a:r>
              <a:rPr lang="zh-CN" altLang="en-US" sz="3600" b="1" spc="100" dirty="0" smtClean="0">
                <a:solidFill>
                  <a:schemeClr val="bg1"/>
                </a:solidFill>
                <a:latin typeface="华文仿宋" panose="02010600040101010101" pitchFamily="2" charset="-122"/>
                <a:ea typeface="华文仿宋" panose="02010600040101010101" pitchFamily="2" charset="-122"/>
              </a:rPr>
              <a:t>      应用型大学内涵建设与评价标准研究</a:t>
            </a:r>
            <a:endParaRPr lang="en-US" altLang="zh-CN" sz="3600" b="1" spc="100" dirty="0" smtClean="0">
              <a:solidFill>
                <a:schemeClr val="bg1"/>
              </a:solidFill>
              <a:latin typeface="华文仿宋" panose="02010600040101010101" pitchFamily="2" charset="-122"/>
              <a:ea typeface="华文仿宋" panose="02010600040101010101" pitchFamily="2" charset="-122"/>
            </a:endParaRPr>
          </a:p>
          <a:p>
            <a:pPr>
              <a:spcAft>
                <a:spcPts val="1200"/>
              </a:spcAft>
            </a:pPr>
            <a:r>
              <a:rPr lang="en-US" altLang="zh-CN" sz="3600" b="1" spc="100" dirty="0" smtClean="0">
                <a:solidFill>
                  <a:schemeClr val="tx2">
                    <a:lumMod val="60000"/>
                    <a:lumOff val="40000"/>
                  </a:schemeClr>
                </a:solidFill>
                <a:latin typeface="华文仿宋" panose="02010600040101010101" pitchFamily="2" charset="-122"/>
                <a:ea typeface="华文仿宋" panose="02010600040101010101" pitchFamily="2" charset="-122"/>
              </a:rPr>
              <a:t>               </a:t>
            </a:r>
            <a:endParaRPr lang="zh-CN" altLang="en-US" sz="3600" b="1" spc="100" dirty="0">
              <a:solidFill>
                <a:schemeClr val="tx2">
                  <a:lumMod val="60000"/>
                  <a:lumOff val="40000"/>
                </a:schemeClr>
              </a:solidFill>
              <a:latin typeface="华文仿宋" panose="02010600040101010101" pitchFamily="2" charset="-122"/>
              <a:ea typeface="华文仿宋" panose="02010600040101010101" pitchFamily="2" charset="-122"/>
            </a:endParaRPr>
          </a:p>
        </p:txBody>
      </p:sp>
      <p:sp>
        <p:nvSpPr>
          <p:cNvPr id="6" name="TextBox 5"/>
          <p:cNvSpPr txBox="1"/>
          <p:nvPr/>
        </p:nvSpPr>
        <p:spPr>
          <a:xfrm>
            <a:off x="5966460" y="3406140"/>
            <a:ext cx="2499360" cy="1225550"/>
          </a:xfrm>
          <a:prstGeom prst="rect">
            <a:avLst/>
          </a:prstGeom>
          <a:noFill/>
        </p:spPr>
        <p:txBody>
          <a:bodyPr wrap="square" rtlCol="0">
            <a:spAutoFit/>
          </a:bodyPr>
          <a:lstStyle/>
          <a:p>
            <a:pPr algn="r">
              <a:spcAft>
                <a:spcPts val="600"/>
              </a:spcAft>
            </a:pPr>
            <a:r>
              <a:rPr lang="zh-CN" altLang="en-US" sz="2000" dirty="0" smtClean="0">
                <a:solidFill>
                  <a:schemeClr val="bg1"/>
                </a:solidFill>
                <a:latin typeface="微软雅黑" panose="020B0503020204020204" pitchFamily="34" charset="-122"/>
                <a:ea typeface="微软雅黑" panose="020B0503020204020204" pitchFamily="34" charset="-122"/>
              </a:rPr>
              <a:t>中国教育科学研究院</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r">
              <a:spcAft>
                <a:spcPts val="1200"/>
              </a:spcAft>
            </a:pPr>
            <a:r>
              <a:rPr lang="zh-CN" altLang="en-US" sz="2000" dirty="0" smtClean="0">
                <a:solidFill>
                  <a:schemeClr val="bg1"/>
                </a:solidFill>
                <a:latin typeface="微软雅黑" panose="020B0503020204020204" pitchFamily="34" charset="-122"/>
                <a:ea typeface="微软雅黑" panose="020B0503020204020204" pitchFamily="34" charset="-122"/>
              </a:rPr>
              <a:t>孙  诚</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r">
              <a:spcAft>
                <a:spcPts val="600"/>
              </a:spcAft>
            </a:pPr>
            <a:r>
              <a:rPr lang="en-US" altLang="zh-CN" dirty="0" smtClean="0">
                <a:solidFill>
                  <a:schemeClr val="bg1"/>
                </a:solidFill>
                <a:latin typeface="微软雅黑" panose="020B0503020204020204" pitchFamily="34" charset="-122"/>
                <a:ea typeface="微软雅黑" panose="020B0503020204020204" pitchFamily="34" charset="-122"/>
              </a:rPr>
              <a:t>2017.05.20 </a:t>
            </a:r>
            <a:r>
              <a:rPr lang="zh-CN" altLang="en-US" dirty="0" smtClean="0">
                <a:solidFill>
                  <a:schemeClr val="bg1"/>
                </a:solidFill>
                <a:latin typeface="微软雅黑" panose="020B0503020204020204" pitchFamily="34" charset="-122"/>
                <a:ea typeface="微软雅黑" panose="020B0503020204020204" pitchFamily="34" charset="-122"/>
              </a:rPr>
              <a:t>上海</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pic>
        <p:nvPicPr>
          <p:cNvPr id="29" name="Picture 1" descr="C:\Users\Charlie\Desktop\标1.png"/>
          <p:cNvPicPr>
            <a:picLocks noChangeAspect="1" noChangeArrowheads="1"/>
          </p:cNvPicPr>
          <p:nvPr/>
        </p:nvPicPr>
        <p:blipFill>
          <a:blip r:embed="rId1" cstate="print"/>
          <a:srcRect/>
          <a:stretch>
            <a:fillRect/>
          </a:stretch>
        </p:blipFill>
        <p:spPr bwMode="auto">
          <a:xfrm>
            <a:off x="5350163" y="3442316"/>
            <a:ext cx="593438" cy="486303"/>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
            <a:ext cx="9144000" cy="4071668"/>
          </a:xfrm>
          <a:prstGeom prst="rect">
            <a:avLst/>
          </a:prstGeom>
        </p:spPr>
      </p:pic>
      <p:sp>
        <p:nvSpPr>
          <p:cNvPr id="5" name="文本框 4"/>
          <p:cNvSpPr txBox="1"/>
          <p:nvPr/>
        </p:nvSpPr>
        <p:spPr>
          <a:xfrm>
            <a:off x="840569" y="3530246"/>
            <a:ext cx="7036105" cy="1443985"/>
          </a:xfrm>
          <a:prstGeom prst="rect">
            <a:avLst/>
          </a:prstGeom>
          <a:noFill/>
        </p:spPr>
        <p:txBody>
          <a:bodyPr wrap="square" lIns="68580" tIns="34290" rIns="68580" bIns="34290" rtlCol="0">
            <a:spAutoFit/>
          </a:bodyPr>
          <a:lstStyle/>
          <a:p>
            <a:pPr marL="128905" indent="-128905">
              <a:lnSpc>
                <a:spcPct val="150000"/>
              </a:lnSpc>
              <a:spcAft>
                <a:spcPts val="450"/>
              </a:spcAft>
              <a:buFont typeface="Wingdings" panose="05000000000000000000" charset="0"/>
              <a:buChar char="n"/>
            </a:pPr>
            <a:r>
              <a:rPr lang="zh-CN" altLang="en-US" dirty="0" smtClean="0">
                <a:solidFill>
                  <a:schemeClr val="bg1"/>
                </a:solidFill>
                <a:latin typeface="微软雅黑" panose="020B0503020204020204" pitchFamily="34" charset="-122"/>
                <a:ea typeface="微软雅黑" panose="020B0503020204020204" pitchFamily="34" charset="-122"/>
              </a:rPr>
              <a:t>“沃森”已经</a:t>
            </a:r>
            <a:r>
              <a:rPr lang="zh-CN" altLang="en-US" dirty="0">
                <a:solidFill>
                  <a:schemeClr val="bg1"/>
                </a:solidFill>
                <a:latin typeface="微软雅黑" panose="020B0503020204020204" pitchFamily="34" charset="-122"/>
                <a:ea typeface="微软雅黑" panose="020B0503020204020204" pitchFamily="34" charset="-122"/>
              </a:rPr>
              <a:t>帮助护士诊断癌症，比医生更准确4倍；</a:t>
            </a:r>
            <a:endParaRPr lang="zh-CN" altLang="en-US" dirty="0">
              <a:solidFill>
                <a:schemeClr val="bg1"/>
              </a:solidFill>
              <a:latin typeface="微软雅黑" panose="020B0503020204020204" pitchFamily="34" charset="-122"/>
              <a:ea typeface="微软雅黑" panose="020B0503020204020204" pitchFamily="34" charset="-122"/>
            </a:endParaRPr>
          </a:p>
          <a:p>
            <a:pPr marL="128905" indent="-128905">
              <a:lnSpc>
                <a:spcPct val="150000"/>
              </a:lnSpc>
              <a:spcAft>
                <a:spcPts val="450"/>
              </a:spcAft>
              <a:buFont typeface="Wingdings" panose="05000000000000000000" charset="0"/>
              <a:buChar char="n"/>
            </a:pPr>
            <a:r>
              <a:rPr lang="zh-CN" altLang="en-US" dirty="0" smtClean="0">
                <a:solidFill>
                  <a:schemeClr val="bg1"/>
                </a:solidFill>
                <a:latin typeface="微软雅黑" panose="020B0503020204020204" pitchFamily="34" charset="-122"/>
                <a:ea typeface="微软雅黑" panose="020B0503020204020204" pitchFamily="34" charset="-122"/>
              </a:rPr>
              <a:t>“脸书”目前</a:t>
            </a:r>
            <a:r>
              <a:rPr lang="zh-CN" altLang="en-US" dirty="0">
                <a:solidFill>
                  <a:schemeClr val="bg1"/>
                </a:solidFill>
                <a:latin typeface="微软雅黑" panose="020B0503020204020204" pitchFamily="34" charset="-122"/>
                <a:ea typeface="微软雅黑" panose="020B0503020204020204" pitchFamily="34" charset="-122"/>
              </a:rPr>
              <a:t>可识别人脸，此识别软件比人类的模式更好；</a:t>
            </a:r>
            <a:endParaRPr lang="zh-CN" altLang="en-US" dirty="0">
              <a:solidFill>
                <a:schemeClr val="bg1"/>
              </a:solidFill>
              <a:latin typeface="微软雅黑" panose="020B0503020204020204" pitchFamily="34" charset="-122"/>
              <a:ea typeface="微软雅黑" panose="020B0503020204020204" pitchFamily="34" charset="-122"/>
            </a:endParaRPr>
          </a:p>
          <a:p>
            <a:pPr marL="128905" indent="-128905">
              <a:lnSpc>
                <a:spcPct val="150000"/>
              </a:lnSpc>
              <a:spcAft>
                <a:spcPts val="450"/>
              </a:spcAft>
              <a:buClr>
                <a:srgbClr val="FF6699"/>
              </a:buClr>
              <a:buFont typeface="Wingdings" panose="05000000000000000000" charset="0"/>
              <a:buChar char="n"/>
            </a:pPr>
            <a:r>
              <a:rPr lang="zh-CN" altLang="en-US" dirty="0">
                <a:solidFill>
                  <a:schemeClr val="bg1"/>
                </a:solidFill>
                <a:latin typeface="微软雅黑" panose="020B0503020204020204" pitchFamily="34" charset="-122"/>
                <a:ea typeface="微软雅黑" panose="020B0503020204020204" pitchFamily="34" charset="-122"/>
              </a:rPr>
              <a:t>  </a:t>
            </a:r>
            <a:r>
              <a:rPr lang="zh-CN" altLang="en-US" sz="1500" b="1" dirty="0" smtClean="0">
                <a:solidFill>
                  <a:srgbClr val="FF6699"/>
                </a:solidFill>
                <a:latin typeface="微软雅黑" panose="020B0503020204020204" pitchFamily="34" charset="-122"/>
                <a:ea typeface="微软雅黑" panose="020B0503020204020204" pitchFamily="34" charset="-122"/>
              </a:rPr>
              <a:t>到 2030 年</a:t>
            </a:r>
            <a:r>
              <a:rPr lang="zh-CN" altLang="en-US" sz="1500" b="1" dirty="0">
                <a:solidFill>
                  <a:srgbClr val="FF6699"/>
                </a:solidFill>
                <a:latin typeface="微软雅黑" panose="020B0503020204020204" pitchFamily="34" charset="-122"/>
                <a:ea typeface="微软雅黑" panose="020B0503020204020204" pitchFamily="34" charset="-122"/>
              </a:rPr>
              <a:t>，计算机将变得比人类“更具智能”</a:t>
            </a:r>
            <a:r>
              <a:rPr lang="zh-CN" altLang="en-US" sz="1500" b="1" dirty="0" smtClean="0">
                <a:solidFill>
                  <a:srgbClr val="FF6699"/>
                </a:solidFill>
                <a:latin typeface="微软雅黑" panose="020B0503020204020204" pitchFamily="34" charset="-122"/>
                <a:ea typeface="微软雅黑" panose="020B0503020204020204" pitchFamily="34" charset="-122"/>
              </a:rPr>
              <a:t>。</a:t>
            </a:r>
            <a:endParaRPr lang="zh-CN" altLang="en-US" sz="1500" b="1" dirty="0">
              <a:solidFill>
                <a:srgbClr val="FF6699"/>
              </a:solidFill>
              <a:latin typeface="微软雅黑" panose="020B0503020204020204" pitchFamily="34" charset="-122"/>
              <a:ea typeface="微软雅黑" panose="020B0503020204020204" pitchFamily="34"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723232" y="384592"/>
            <a:ext cx="2971800" cy="2146742"/>
          </a:xfrm>
          <a:prstGeom prst="rect">
            <a:avLst/>
          </a:prstGeom>
        </p:spPr>
        <p:txBody>
          <a:bodyPr wrap="square" lIns="68580" tIns="34290" rIns="68580" bIns="34290">
            <a:spAutoFit/>
          </a:bodyPr>
          <a:lstStyle/>
          <a:p>
            <a:pPr algn="just">
              <a:lnSpc>
                <a:spcPct val="150000"/>
              </a:lnSpc>
              <a:spcAft>
                <a:spcPts val="1350"/>
              </a:spcAft>
              <a:buClr>
                <a:srgbClr val="0070C0"/>
              </a:buClr>
            </a:pPr>
            <a:r>
              <a:rPr lang="zh-CN"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一项针对</a:t>
            </a:r>
            <a:r>
              <a:rPr lang="en-US" altLang="zh-CN" kern="0" dirty="0" smtClean="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318</a:t>
            </a:r>
            <a:r>
              <a:rPr lang="zh-CN"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家企业开展的调查显示，</a:t>
            </a:r>
            <a:r>
              <a:rPr lang="en-US" altLang="zh-CN" b="1" kern="0" dirty="0" smtClean="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93%</a:t>
            </a:r>
            <a:r>
              <a:rPr lang="zh-CN"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的老板选择员工更看重</a:t>
            </a:r>
            <a:r>
              <a:rPr lang="zh-CN" altLang="zh-CN" kern="0"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“独立思考、人际沟通及解决问题的能力”</a:t>
            </a:r>
            <a:r>
              <a:rPr lang="zh-CN"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，而非专业。</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43474" y="95835"/>
            <a:ext cx="4664783" cy="4230186"/>
          </a:xfrm>
          <a:prstGeom prst="rect">
            <a:avLst/>
          </a:prstGeom>
        </p:spPr>
      </p:pic>
      <p:sp>
        <p:nvSpPr>
          <p:cNvPr id="6" name="矩形 5"/>
          <p:cNvSpPr/>
          <p:nvPr/>
        </p:nvSpPr>
        <p:spPr>
          <a:xfrm>
            <a:off x="4343401" y="2264569"/>
            <a:ext cx="4307681" cy="471488"/>
          </a:xfrm>
          <a:prstGeom prst="rect">
            <a:avLst/>
          </a:prstGeom>
          <a:noFill/>
          <a:ln w="158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矩形 6"/>
          <p:cNvSpPr/>
          <p:nvPr/>
        </p:nvSpPr>
        <p:spPr>
          <a:xfrm>
            <a:off x="2588126" y="4708781"/>
            <a:ext cx="6377054" cy="238527"/>
          </a:xfrm>
          <a:prstGeom prst="rect">
            <a:avLst/>
          </a:prstGeom>
        </p:spPr>
        <p:txBody>
          <a:bodyPr wrap="square" lIns="68580" tIns="34290" rIns="68580" bIns="34290">
            <a:spAutoFit/>
          </a:bodyPr>
          <a:lstStyle/>
          <a:p>
            <a:r>
              <a:rPr lang="zh-CN" altLang="en-US" sz="1100" dirty="0" smtClean="0">
                <a:solidFill>
                  <a:schemeClr val="accent2">
                    <a:lumMod val="75000"/>
                  </a:schemeClr>
                </a:solidFill>
              </a:rPr>
              <a:t>►► </a:t>
            </a:r>
            <a:r>
              <a:rPr lang="zh-CN" altLang="en-US" sz="1100" dirty="0" smtClean="0"/>
              <a:t>http</a:t>
            </a:r>
            <a:r>
              <a:rPr lang="zh-CN" altLang="en-US" sz="1100" dirty="0"/>
              <a:t>://www.aacu.org/sites/default/files/files/LEAP/2013_EmployerSurvey.pdf</a:t>
            </a:r>
            <a:endParaRPr lang="zh-CN" altLang="en-US" sz="1100" dirty="0"/>
          </a:p>
        </p:txBody>
      </p:sp>
      <p:cxnSp>
        <p:nvCxnSpPr>
          <p:cNvPr id="9" name="直接连接符 8"/>
          <p:cNvCxnSpPr/>
          <p:nvPr/>
        </p:nvCxnSpPr>
        <p:spPr>
          <a:xfrm>
            <a:off x="4283242" y="4582695"/>
            <a:ext cx="4517858" cy="15848"/>
          </a:xfrm>
          <a:prstGeom prst="line">
            <a:avLst/>
          </a:prstGeom>
          <a:ln w="952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64410" y="2564930"/>
            <a:ext cx="2971800" cy="1731243"/>
          </a:xfrm>
          <a:prstGeom prst="rect">
            <a:avLst/>
          </a:prstGeom>
        </p:spPr>
        <p:txBody>
          <a:bodyPr wrap="square" lIns="68580" tIns="34290" rIns="68580" bIns="34290">
            <a:spAutoFit/>
          </a:bodyPr>
          <a:lstStyle/>
          <a:p>
            <a:pPr algn="just">
              <a:lnSpc>
                <a:spcPct val="150000"/>
              </a:lnSpc>
              <a:buClr>
                <a:srgbClr val="803857"/>
              </a:buClr>
            </a:pPr>
            <a:r>
              <a:rPr lang="zh-CN" altLang="zh-CN"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因此，未来的大学教育将兼顾打开视野和启迪心智，而重中之重是教会学生</a:t>
            </a:r>
            <a:r>
              <a:rPr lang="zh-CN" altLang="zh-CN" b="1" kern="0" dirty="0">
                <a:solidFill>
                  <a:srgbClr val="803857"/>
                </a:solidFill>
                <a:latin typeface="微软雅黑" panose="020B0503020204020204" pitchFamily="34" charset="-122"/>
                <a:ea typeface="微软雅黑" panose="020B0503020204020204" pitchFamily="34" charset="-122"/>
                <a:cs typeface="Arial" panose="020B0604020202020204" pitchFamily="34" charset="0"/>
              </a:rPr>
              <a:t>“学习的能力”</a:t>
            </a:r>
            <a:r>
              <a:rPr lang="zh-CN" altLang="zh-CN"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dirty="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07182" y="2486026"/>
            <a:ext cx="3307556" cy="0"/>
          </a:xfrm>
          <a:prstGeom prst="line">
            <a:avLst/>
          </a:prstGeom>
          <a:ln w="9525">
            <a:solidFill>
              <a:srgbClr val="A64870"/>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60654" y="497055"/>
            <a:ext cx="214313" cy="4857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 name="矩形 11"/>
          <p:cNvSpPr/>
          <p:nvPr/>
        </p:nvSpPr>
        <p:spPr>
          <a:xfrm>
            <a:off x="323223" y="2611384"/>
            <a:ext cx="214313" cy="485775"/>
          </a:xfrm>
          <a:prstGeom prst="rect">
            <a:avLst/>
          </a:prstGeom>
          <a:solidFill>
            <a:srgbClr val="8038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5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5"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vertical)">
                                      <p:cBhvr>
                                        <p:cTn id="20" dur="500"/>
                                        <p:tgtEl>
                                          <p:spTgt spid="3"/>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250"/>
                                        <p:tgtEl>
                                          <p:spTgt spid="11"/>
                                        </p:tgtEl>
                                      </p:cBhvr>
                                    </p:animEffect>
                                  </p:childTnLst>
                                </p:cTn>
                              </p:par>
                            </p:childTnLst>
                          </p:cTn>
                        </p:par>
                        <p:par>
                          <p:cTn id="35" fill="hold">
                            <p:stCondLst>
                              <p:cond delay="500"/>
                            </p:stCondLst>
                            <p:childTnLst>
                              <p:par>
                                <p:cTn id="36" presetID="14" presetClass="entr" presetSubtype="5"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vertical)">
                                      <p:cBhvr>
                                        <p:cTn id="38" dur="500"/>
                                        <p:tgtEl>
                                          <p:spTgt spid="12"/>
                                        </p:tgtEl>
                                      </p:cBhvr>
                                    </p:animEffect>
                                  </p:childTnLst>
                                </p:cTn>
                              </p:par>
                            </p:childTnLst>
                          </p:cTn>
                        </p:par>
                        <p:par>
                          <p:cTn id="39" fill="hold">
                            <p:stCondLst>
                              <p:cond delay="1000"/>
                            </p:stCondLst>
                            <p:childTnLst>
                              <p:par>
                                <p:cTn id="40" presetID="12"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p:tgtEl>
                                          <p:spTgt spid="10"/>
                                        </p:tgtEl>
                                        <p:attrNameLst>
                                          <p:attrName>ppt_y</p:attrName>
                                        </p:attrNameLst>
                                      </p:cBhvr>
                                      <p:tavLst>
                                        <p:tav tm="0">
                                          <p:val>
                                            <p:strVal val="#ppt_y-#ppt_h*1.125000"/>
                                          </p:val>
                                        </p:tav>
                                        <p:tav tm="100000">
                                          <p:val>
                                            <p:strVal val="#ppt_y"/>
                                          </p:val>
                                        </p:tav>
                                      </p:tavLst>
                                    </p:anim>
                                    <p:animEffect transition="in" filter="wipe(down)">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p:bldP spid="10" grpId="0"/>
      <p:bldP spid="3" grpId="0" animBg="1"/>
      <p:bldP spid="12"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82779" y="625642"/>
            <a:ext cx="6411496" cy="4517858"/>
          </a:xfrm>
          <a:prstGeom prst="rect">
            <a:avLst/>
          </a:prstGeom>
        </p:spPr>
      </p:pic>
      <p:sp>
        <p:nvSpPr>
          <p:cNvPr id="3" name="矩形 2"/>
          <p:cNvSpPr/>
          <p:nvPr/>
        </p:nvSpPr>
        <p:spPr>
          <a:xfrm>
            <a:off x="366574" y="259620"/>
            <a:ext cx="3475952" cy="415498"/>
          </a:xfrm>
          <a:prstGeom prst="rect">
            <a:avLst/>
          </a:prstGeom>
        </p:spPr>
        <p:txBody>
          <a:bodyPr wrap="none" lIns="68580" tIns="34290" rIns="68580" bIns="34290">
            <a:spAutoFit/>
          </a:bodyPr>
          <a:lstStyle/>
          <a:p>
            <a:pPr marL="257175" indent="-257175">
              <a:lnSpc>
                <a:spcPct val="150000"/>
              </a:lnSpc>
              <a:buFont typeface="Wingdings" panose="05000000000000000000" pitchFamily="2" charset="2"/>
              <a:buChar char="n"/>
            </a:pPr>
            <a:r>
              <a:rPr lang="zh-CN" altLang="zh-CN" sz="1500" b="1" kern="0" dirty="0">
                <a:solidFill>
                  <a:srgbClr val="803857"/>
                </a:solidFill>
                <a:latin typeface="微软雅黑" panose="020B0503020204020204" pitchFamily="34" charset="-122"/>
                <a:ea typeface="微软雅黑" panose="020B0503020204020204" pitchFamily="34" charset="-122"/>
                <a:cs typeface="Arial" panose="020B0604020202020204" pitchFamily="34" charset="0"/>
              </a:rPr>
              <a:t>专业的概念将让位于学科组合的</a:t>
            </a:r>
            <a:r>
              <a:rPr lang="zh-CN" altLang="zh-CN" sz="1500" b="1" kern="0" dirty="0" smtClean="0">
                <a:solidFill>
                  <a:srgbClr val="803857"/>
                </a:solidFill>
                <a:latin typeface="微软雅黑" panose="020B0503020204020204" pitchFamily="34" charset="-122"/>
                <a:ea typeface="微软雅黑" panose="020B0503020204020204" pitchFamily="34" charset="-122"/>
                <a:cs typeface="Arial" panose="020B0604020202020204" pitchFamily="34" charset="0"/>
              </a:rPr>
              <a:t>概念</a:t>
            </a:r>
            <a:endParaRPr lang="zh-CN" altLang="zh-CN" sz="1500" kern="100" dirty="0">
              <a:solidFill>
                <a:srgbClr val="803857"/>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307753" y="1160379"/>
            <a:ext cx="2280373" cy="3023905"/>
          </a:xfrm>
          <a:prstGeom prst="rect">
            <a:avLst/>
          </a:prstGeom>
        </p:spPr>
        <p:txBody>
          <a:bodyPr wrap="square" lIns="68580" tIns="34290" rIns="68580" bIns="34290">
            <a:spAutoFit/>
          </a:bodyPr>
          <a:lstStyle/>
          <a:p>
            <a:pPr>
              <a:lnSpc>
                <a:spcPct val="150000"/>
              </a:lnSpc>
            </a:pPr>
            <a:r>
              <a:rPr lang="zh-CN" altLang="zh-CN" sz="1600" kern="0" dirty="0" smtClean="0">
                <a:solidFill>
                  <a:srgbClr val="110F96"/>
                </a:solidFill>
                <a:latin typeface="微软雅黑" panose="020B0503020204020204" pitchFamily="34" charset="-122"/>
                <a:ea typeface="微软雅黑" panose="020B0503020204020204" pitchFamily="34" charset="-122"/>
                <a:cs typeface="Arial" panose="020B0604020202020204" pitchFamily="34" charset="0"/>
              </a:rPr>
              <a:t>事实上</a:t>
            </a:r>
            <a:r>
              <a:rPr lang="zh-CN" altLang="zh-CN" sz="1600" kern="0" dirty="0">
                <a:solidFill>
                  <a:srgbClr val="110F96"/>
                </a:solidFill>
                <a:latin typeface="微软雅黑" panose="020B0503020204020204" pitchFamily="34" charset="-122"/>
                <a:ea typeface="微软雅黑" panose="020B0503020204020204" pitchFamily="34" charset="-122"/>
                <a:cs typeface="Arial" panose="020B0604020202020204" pitchFamily="34" charset="0"/>
              </a:rPr>
              <a:t>，在全球教育领先的芬兰，</a:t>
            </a:r>
            <a:r>
              <a:rPr lang="en-US" altLang="zh-CN" sz="1600" kern="0" dirty="0">
                <a:solidFill>
                  <a:srgbClr val="110F96"/>
                </a:solidFill>
                <a:latin typeface="微软雅黑" panose="020B0503020204020204" pitchFamily="34" charset="-122"/>
                <a:ea typeface="微软雅黑" panose="020B0503020204020204" pitchFamily="34" charset="-122"/>
                <a:cs typeface="Times New Roman" panose="02020603050405020304" pitchFamily="18" charset="0"/>
              </a:rPr>
              <a:t>2020</a:t>
            </a:r>
            <a:r>
              <a:rPr lang="zh-CN" altLang="zh-CN" sz="1600" kern="0" dirty="0">
                <a:solidFill>
                  <a:srgbClr val="110F96"/>
                </a:solidFill>
                <a:latin typeface="微软雅黑" panose="020B0503020204020204" pitchFamily="34" charset="-122"/>
                <a:ea typeface="微软雅黑" panose="020B0503020204020204" pitchFamily="34" charset="-122"/>
                <a:cs typeface="Arial" panose="020B0604020202020204" pitchFamily="34" charset="0"/>
              </a:rPr>
              <a:t>年，从小学起，就将废除科目，打破知识界限，不再单独教授数学、地理等等，取而代之的是经过整合</a:t>
            </a:r>
            <a:r>
              <a:rPr lang="zh-CN" altLang="zh-CN" sz="1600" kern="0" dirty="0" smtClean="0">
                <a:solidFill>
                  <a:srgbClr val="110F96"/>
                </a:solidFill>
                <a:latin typeface="微软雅黑" panose="020B0503020204020204" pitchFamily="34" charset="-122"/>
                <a:ea typeface="微软雅黑" panose="020B0503020204020204" pitchFamily="34" charset="-122"/>
                <a:cs typeface="Arial" panose="020B0604020202020204" pitchFamily="34" charset="0"/>
              </a:rPr>
              <a:t>的</a:t>
            </a:r>
            <a:r>
              <a:rPr lang="zh-CN" altLang="en-US" sz="1600" b="1" kern="0" dirty="0" smtClean="0">
                <a:solidFill>
                  <a:srgbClr val="110F96"/>
                </a:solidFill>
                <a:latin typeface="微软雅黑" panose="020B0503020204020204" pitchFamily="34" charset="-122"/>
                <a:ea typeface="微软雅黑" panose="020B0503020204020204" pitchFamily="34" charset="-122"/>
                <a:cs typeface="Arial" panose="020B0604020202020204" pitchFamily="34" charset="0"/>
              </a:rPr>
              <a:t>“</a:t>
            </a:r>
            <a:r>
              <a:rPr lang="zh-CN" altLang="zh-CN" sz="1600" b="1" kern="0" dirty="0" smtClean="0">
                <a:solidFill>
                  <a:srgbClr val="110F96"/>
                </a:solidFill>
                <a:latin typeface="微软雅黑" panose="020B0503020204020204" pitchFamily="34" charset="-122"/>
                <a:ea typeface="微软雅黑" panose="020B0503020204020204" pitchFamily="34" charset="-122"/>
                <a:cs typeface="Arial" panose="020B0604020202020204" pitchFamily="34" charset="0"/>
              </a:rPr>
              <a:t>主题式</a:t>
            </a:r>
            <a:r>
              <a:rPr lang="zh-CN" altLang="en-US" sz="1600" b="1" kern="0" dirty="0" smtClean="0">
                <a:solidFill>
                  <a:srgbClr val="110F96"/>
                </a:solidFill>
                <a:latin typeface="微软雅黑" panose="020B0503020204020204" pitchFamily="34" charset="-122"/>
                <a:ea typeface="微软雅黑" panose="020B0503020204020204" pitchFamily="34" charset="-122"/>
                <a:cs typeface="Arial" panose="020B0604020202020204" pitchFamily="34" charset="0"/>
              </a:rPr>
              <a:t>”</a:t>
            </a:r>
            <a:r>
              <a:rPr lang="zh-CN" altLang="zh-CN" sz="1600" kern="0" dirty="0" smtClean="0">
                <a:solidFill>
                  <a:srgbClr val="110F96"/>
                </a:solidFill>
                <a:latin typeface="微软雅黑" panose="020B0503020204020204" pitchFamily="34" charset="-122"/>
                <a:ea typeface="微软雅黑" panose="020B0503020204020204" pitchFamily="34" charset="-122"/>
                <a:cs typeface="Arial" panose="020B0604020202020204" pitchFamily="34" charset="0"/>
              </a:rPr>
              <a:t>课程</a:t>
            </a:r>
            <a:r>
              <a:rPr lang="zh-CN" altLang="en-US" sz="1600" kern="0" dirty="0" smtClean="0">
                <a:solidFill>
                  <a:srgbClr val="110F96"/>
                </a:solidFill>
                <a:latin typeface="微软雅黑" panose="020B0503020204020204" pitchFamily="34" charset="-122"/>
                <a:ea typeface="微软雅黑" panose="020B0503020204020204" pitchFamily="34" charset="-122"/>
                <a:cs typeface="Arial" panose="020B0604020202020204" pitchFamily="34" charset="0"/>
              </a:rPr>
              <a:t>。</a:t>
            </a:r>
            <a:endParaRPr lang="zh-CN" altLang="zh-CN" sz="1600" kern="100" dirty="0">
              <a:solidFill>
                <a:srgbClr val="110F96"/>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 y="1"/>
            <a:ext cx="7258050" cy="5143661"/>
          </a:xfrm>
          <a:prstGeom prst="rect">
            <a:avLst/>
          </a:prstGeom>
        </p:spPr>
      </p:pic>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r="3260"/>
          <a:stretch>
            <a:fillRect/>
          </a:stretch>
        </p:blipFill>
        <p:spPr>
          <a:xfrm>
            <a:off x="7262729" y="58858"/>
            <a:ext cx="1827900" cy="14171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5195" y="1501895"/>
            <a:ext cx="1827900" cy="1142438"/>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4029" y="2669534"/>
            <a:ext cx="1827900" cy="1142438"/>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66721" y="3840968"/>
            <a:ext cx="1827900" cy="1222765"/>
          </a:xfrm>
          <a:prstGeom prst="rect">
            <a:avLst/>
          </a:prstGeom>
        </p:spPr>
      </p:pic>
      <p:grpSp>
        <p:nvGrpSpPr>
          <p:cNvPr id="3" name="组合 2"/>
          <p:cNvGrpSpPr/>
          <p:nvPr/>
        </p:nvGrpSpPr>
        <p:grpSpPr>
          <a:xfrm>
            <a:off x="-8669" y="2"/>
            <a:ext cx="5695094" cy="988593"/>
            <a:chOff x="-11559" y="1"/>
            <a:chExt cx="7593459" cy="1639829"/>
          </a:xfrm>
        </p:grpSpPr>
        <p:sp>
          <p:nvSpPr>
            <p:cNvPr id="25" name="矩形 24"/>
            <p:cNvSpPr/>
            <p:nvPr/>
          </p:nvSpPr>
          <p:spPr>
            <a:xfrm>
              <a:off x="-11559" y="1"/>
              <a:ext cx="7593459" cy="1247774"/>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71673" y="108256"/>
              <a:ext cx="7336032" cy="1531574"/>
            </a:xfrm>
            <a:prstGeom prst="rect">
              <a:avLst/>
            </a:prstGeom>
          </p:spPr>
          <p:txBody>
            <a:bodyPr wrap="square">
              <a:spAutoFit/>
            </a:bodyPr>
            <a:lstStyle/>
            <a:p>
              <a:pPr marL="214630" indent="-214630">
                <a:lnSpc>
                  <a:spcPct val="150000"/>
                </a:lnSpc>
                <a:buFont typeface="Wingdings" panose="05000000000000000000" pitchFamily="2" charset="2"/>
                <a:buChar char="l"/>
              </a:pPr>
              <a:r>
                <a:rPr lang="zh-CN" altLang="zh-CN" kern="0" dirty="0" smtClean="0">
                  <a:solidFill>
                    <a:srgbClr val="803857"/>
                  </a:solidFill>
                  <a:latin typeface="微软雅黑" panose="020B0503020204020204" pitchFamily="34" charset="-122"/>
                  <a:ea typeface="微软雅黑" panose="020B0503020204020204" pitchFamily="34" charset="-122"/>
                  <a:cs typeface="Arial" panose="020B0604020202020204" pitchFamily="34" charset="0"/>
                </a:rPr>
                <a:t>例如</a:t>
              </a:r>
              <a:r>
                <a:rPr lang="zh-CN" altLang="zh-CN" kern="0" dirty="0">
                  <a:solidFill>
                    <a:srgbClr val="803857"/>
                  </a:solidFill>
                  <a:latin typeface="微软雅黑" panose="020B0503020204020204" pitchFamily="34" charset="-122"/>
                  <a:ea typeface="微软雅黑" panose="020B0503020204020204" pitchFamily="34" charset="-122"/>
                  <a:cs typeface="Arial" panose="020B0604020202020204" pitchFamily="34" charset="0"/>
                </a:rPr>
                <a:t>，学校将开设一门“欧盟”主题课程，讲述欧洲各国的语言、经济、历史、地理、文化</a:t>
              </a:r>
              <a:r>
                <a:rPr lang="zh-CN" altLang="zh-CN" kern="0" dirty="0" smtClean="0">
                  <a:solidFill>
                    <a:srgbClr val="803857"/>
                  </a:solidFill>
                  <a:latin typeface="微软雅黑" panose="020B0503020204020204" pitchFamily="34" charset="-122"/>
                  <a:ea typeface="微软雅黑" panose="020B0503020204020204" pitchFamily="34" charset="-122"/>
                  <a:cs typeface="Arial" panose="020B0604020202020204" pitchFamily="34" charset="0"/>
                </a:rPr>
                <a:t>。</a:t>
              </a:r>
              <a:endParaRPr lang="zh-CN" altLang="zh-CN" sz="1100" kern="100" dirty="0">
                <a:solidFill>
                  <a:srgbClr val="803857"/>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25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250"/>
                                        <p:tgtEl>
                                          <p:spTgt spid="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25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4961004" y="3300950"/>
            <a:ext cx="3711509" cy="906719"/>
          </a:xfrm>
          <a:prstGeom prst="rect">
            <a:avLst/>
          </a:prstGeom>
          <a:solidFill>
            <a:srgbClr val="594251"/>
          </a:solidFill>
          <a:ln>
            <a:noFill/>
          </a:ln>
        </p:spPr>
        <p:txBody>
          <a:bodyPr wrap="square" lIns="81000" tIns="34290" rIns="108000" bIns="34290">
            <a:noAutofit/>
          </a:bodyPr>
          <a:lstStyle/>
          <a:p>
            <a:pPr marL="214630" indent="-214630" algn="just">
              <a:lnSpc>
                <a:spcPct val="150000"/>
              </a:lnSpc>
              <a:buClr>
                <a:schemeClr val="bg1"/>
              </a:buClr>
              <a:buFont typeface="Wingdings" panose="05000000000000000000" pitchFamily="2" charset="2"/>
              <a:buChar char="n"/>
            </a:pPr>
            <a:r>
              <a:rPr lang="zh-CN"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这种跨界授课将极大地缩短“学”和“用”之间的距离和落差，未来的芬兰学生，也许不会再感叹：“学这个有什么用？”</a:t>
            </a:r>
            <a:endParaRPr lang="zh-CN"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r="11114"/>
          <a:stretch>
            <a:fillRect/>
          </a:stretch>
        </p:blipFill>
        <p:spPr>
          <a:xfrm>
            <a:off x="575072" y="683153"/>
            <a:ext cx="3661172" cy="2474922"/>
          </a:xfrm>
          <a:prstGeom prst="rect">
            <a:avLst/>
          </a:prstGeom>
        </p:spPr>
      </p:pic>
      <p:sp>
        <p:nvSpPr>
          <p:cNvPr id="5" name="矩形 4"/>
          <p:cNvSpPr/>
          <p:nvPr/>
        </p:nvSpPr>
        <p:spPr>
          <a:xfrm>
            <a:off x="575072" y="3300950"/>
            <a:ext cx="3661172" cy="906719"/>
          </a:xfrm>
          <a:prstGeom prst="rect">
            <a:avLst/>
          </a:prstGeom>
          <a:solidFill>
            <a:srgbClr val="803857"/>
          </a:solidFill>
          <a:ln>
            <a:noFill/>
          </a:ln>
        </p:spPr>
        <p:txBody>
          <a:bodyPr wrap="square" lIns="81000" tIns="34290" rIns="108000" bIns="34290">
            <a:noAutofit/>
          </a:bodyPr>
          <a:lstStyle/>
          <a:p>
            <a:pPr marL="214630" indent="-214630" algn="just">
              <a:lnSpc>
                <a:spcPct val="150000"/>
              </a:lnSpc>
              <a:buClr>
                <a:schemeClr val="bg1"/>
              </a:buClr>
              <a:buFont typeface="Wingdings" panose="05000000000000000000" pitchFamily="2" charset="2"/>
              <a:buChar char="n"/>
            </a:pPr>
            <a:r>
              <a:rPr lang="zh-CN"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赫尔辛基的教育</a:t>
            </a:r>
            <a:r>
              <a:rPr lang="zh-CN" altLang="zh-CN" sz="12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主管</a:t>
            </a:r>
            <a:r>
              <a:rPr lang="en-US" altLang="zh-CN" sz="12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kern="0" dirty="0" err="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Marjo</a:t>
            </a:r>
            <a:r>
              <a:rPr lang="en-US" altLang="zh-CN" sz="1200" kern="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200" kern="0" dirty="0" err="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Kyllonen</a:t>
            </a:r>
            <a:r>
              <a:rPr lang="en-US" altLang="zh-CN" sz="1200" kern="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2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说</a:t>
            </a:r>
            <a:r>
              <a:rPr lang="zh-CN"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，上世纪的教学法已经过时了，我们需要更适合</a:t>
            </a:r>
            <a:r>
              <a:rPr lang="en-US" altLang="zh-CN" sz="1200" kern="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21</a:t>
            </a:r>
            <a:r>
              <a:rPr lang="zh-CN"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世纪的新做法。</a:t>
            </a:r>
            <a:endParaRPr lang="zh-CN" altLang="zh-CN" sz="9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1004" y="683153"/>
            <a:ext cx="3711509" cy="24749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gradFill flip="none" rotWithShape="1">
            <a:gsLst>
              <a:gs pos="67000">
                <a:srgbClr val="012652"/>
              </a:gs>
              <a:gs pos="0">
                <a:srgbClr val="144784"/>
              </a:gs>
              <a:gs pos="100000">
                <a:srgbClr val="05254C"/>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文本框 5"/>
          <p:cNvSpPr txBox="1"/>
          <p:nvPr/>
        </p:nvSpPr>
        <p:spPr>
          <a:xfrm>
            <a:off x="3997131" y="2051338"/>
            <a:ext cx="4095389" cy="877163"/>
          </a:xfrm>
          <a:prstGeom prst="rect">
            <a:avLst/>
          </a:prstGeom>
          <a:noFill/>
        </p:spPr>
        <p:txBody>
          <a:bodyPr wrap="square" lIns="68580" tIns="34290" rIns="68580" bIns="34290" rtlCol="0">
            <a:spAutoFit/>
          </a:bodyPr>
          <a:lstStyle/>
          <a:p>
            <a:pPr>
              <a:spcAft>
                <a:spcPts val="900"/>
              </a:spcAft>
            </a:pPr>
            <a:r>
              <a:rPr lang="zh-CN" altLang="en-US" sz="2400" b="1" dirty="0" smtClean="0">
                <a:solidFill>
                  <a:schemeClr val="bg1"/>
                </a:solidFill>
                <a:latin typeface="微软雅黑" panose="020B0503020204020204" pitchFamily="34" charset="-122"/>
                <a:ea typeface="微软雅黑" panose="020B0503020204020204" pitchFamily="34" charset="-122"/>
              </a:rPr>
              <a:t>教授将分很多种</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r>
              <a:rPr lang="zh-CN" altLang="en-US" sz="2100" dirty="0" smtClean="0">
                <a:solidFill>
                  <a:srgbClr val="5BA0BD"/>
                </a:solidFill>
                <a:latin typeface="幼圆" panose="02010509060101010101" pitchFamily="49" charset="-122"/>
                <a:ea typeface="幼圆" panose="02010509060101010101" pitchFamily="49" charset="-122"/>
              </a:rPr>
              <a:t>有老师，也有师傅</a:t>
            </a:r>
            <a:endParaRPr lang="zh-CN" altLang="en-US" sz="2100" dirty="0">
              <a:solidFill>
                <a:srgbClr val="5BA0BD"/>
              </a:solidFill>
              <a:latin typeface="幼圆" panose="02010509060101010101" pitchFamily="49" charset="-122"/>
              <a:ea typeface="幼圆" panose="02010509060101010101" pitchFamily="49" charset="-122"/>
            </a:endParaRPr>
          </a:p>
        </p:txBody>
      </p:sp>
      <p:sp>
        <p:nvSpPr>
          <p:cNvPr id="2" name="矩形 1"/>
          <p:cNvSpPr/>
          <p:nvPr/>
        </p:nvSpPr>
        <p:spPr>
          <a:xfrm>
            <a:off x="2588194" y="1373669"/>
            <a:ext cx="1471613" cy="1921669"/>
          </a:xfrm>
          <a:prstGeom prst="rect">
            <a:avLst/>
          </a:prstGeom>
          <a:noFill/>
          <a:ln>
            <a:noFill/>
          </a:ln>
          <a:effectLst>
            <a:outerShdw blurRad="1270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1300" dirty="0" smtClean="0">
                <a:solidFill>
                  <a:srgbClr val="022658"/>
                </a:solidFill>
                <a:latin typeface="微软雅黑" panose="020B0503020204020204" pitchFamily="34" charset="-122"/>
                <a:ea typeface="微软雅黑" panose="020B0503020204020204" pitchFamily="34" charset="-122"/>
              </a:rPr>
              <a:t>4</a:t>
            </a:r>
            <a:endParaRPr lang="zh-CN" altLang="en-US" sz="11300" dirty="0">
              <a:solidFill>
                <a:srgbClr val="0226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2235200" y="384613"/>
            <a:ext cx="6726989" cy="1628775"/>
          </a:xfrm>
          <a:prstGeom prst="rect">
            <a:avLst/>
          </a:prstGeom>
          <a:ln>
            <a:solidFill>
              <a:srgbClr val="803857"/>
            </a:solidFill>
          </a:ln>
        </p:spPr>
        <p:txBody>
          <a:bodyPr lIns="81000" tIns="81000" rIns="81000" bIns="34290">
            <a:noAutofit/>
          </a:bodyPr>
          <a:lstStyle/>
          <a:p>
            <a:pPr>
              <a:lnSpc>
                <a:spcPct val="150000"/>
              </a:lnSpc>
              <a:spcAft>
                <a:spcPts val="900"/>
              </a:spcAft>
            </a:pPr>
            <a:r>
              <a:rPr lang="en-US" altLang="zh-CN" sz="1600" kern="0" dirty="0" smtClean="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Unique Visions </a:t>
            </a:r>
            <a:r>
              <a:rPr lang="zh-CN" altLang="zh-CN"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的</a:t>
            </a:r>
            <a:r>
              <a:rPr lang="zh-CN" altLang="zh-CN" sz="16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未来学家兼战略</a:t>
            </a:r>
            <a:r>
              <a:rPr lang="zh-CN" altLang="zh-CN"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设计师</a:t>
            </a:r>
            <a:r>
              <a:rPr lang="en-US" altLang="zh-CN"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600" kern="0" dirty="0" smtClean="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Joe </a:t>
            </a:r>
            <a:r>
              <a:rPr lang="en-US" altLang="zh-CN" sz="1600" kern="0" dirty="0" err="1" smtClean="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Tankersley</a:t>
            </a:r>
            <a:r>
              <a:rPr lang="en-US" altLang="zh-CN" sz="1600" kern="0" dirty="0" smtClean="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认为</a:t>
            </a:r>
            <a:r>
              <a:rPr lang="zh-CN" altLang="en-US"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endParaRPr>
          </a:p>
          <a:p>
            <a:pPr marL="214630" indent="-214630">
              <a:lnSpc>
                <a:spcPct val="150000"/>
              </a:lnSpc>
              <a:buClr>
                <a:srgbClr val="B24E79"/>
              </a:buClr>
              <a:buFont typeface="Wingdings" panose="05000000000000000000" pitchFamily="2" charset="2"/>
              <a:buChar char="n"/>
            </a:pPr>
            <a:r>
              <a:rPr lang="en-US" altLang="zh-CN" sz="1600" kern="0" dirty="0" smtClean="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2025</a:t>
            </a:r>
            <a:r>
              <a:rPr lang="zh-CN" altLang="zh-CN" sz="16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年，大学教育会按照需求私人化、订制化，因此，市场上会出现很多</a:t>
            </a:r>
            <a:r>
              <a:rPr lang="zh-CN" altLang="zh-CN" sz="1600" b="1" kern="0" dirty="0">
                <a:solidFill>
                  <a:srgbClr val="B24E79"/>
                </a:solidFill>
                <a:latin typeface="微软雅黑" panose="020B0503020204020204" pitchFamily="34" charset="-122"/>
                <a:ea typeface="微软雅黑" panose="020B0503020204020204" pitchFamily="34" charset="-122"/>
                <a:cs typeface="Arial" panose="020B0604020202020204" pitchFamily="34" charset="0"/>
              </a:rPr>
              <a:t>“自由教授”——他们不属于任何大学，甚至是兼职的，但他们有趣、有料，就会有学生</a:t>
            </a:r>
            <a:r>
              <a:rPr lang="zh-CN" altLang="zh-CN" sz="1600" b="1" kern="0" dirty="0" smtClean="0">
                <a:solidFill>
                  <a:srgbClr val="B24E79"/>
                </a:solidFill>
                <a:latin typeface="微软雅黑" panose="020B0503020204020204" pitchFamily="34" charset="-122"/>
                <a:ea typeface="微软雅黑" panose="020B0503020204020204" pitchFamily="34" charset="-122"/>
                <a:cs typeface="Arial" panose="020B0604020202020204" pitchFamily="34" charset="0"/>
              </a:rPr>
              <a:t>。</a:t>
            </a:r>
            <a:endParaRPr lang="zh-CN" altLang="zh-CN" sz="1600" b="1" kern="100" dirty="0">
              <a:solidFill>
                <a:srgbClr val="B24E79"/>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519864" y="406003"/>
            <a:ext cx="1628775" cy="1628775"/>
          </a:xfrm>
          <a:prstGeom prst="rect">
            <a:avLst/>
          </a:prstGeom>
        </p:spPr>
      </p:pic>
      <p:sp>
        <p:nvSpPr>
          <p:cNvPr id="5" name="矩形 4"/>
          <p:cNvSpPr/>
          <p:nvPr/>
        </p:nvSpPr>
        <p:spPr>
          <a:xfrm>
            <a:off x="461044" y="2563937"/>
            <a:ext cx="4464844" cy="2176463"/>
          </a:xfrm>
          <a:prstGeom prst="rect">
            <a:avLst/>
          </a:prstGeom>
          <a:ln>
            <a:solidFill>
              <a:srgbClr val="803857"/>
            </a:solidFill>
          </a:ln>
        </p:spPr>
        <p:txBody>
          <a:bodyPr wrap="square" lIns="68580" tIns="108000" rIns="68580" bIns="34290">
            <a:noAutofit/>
          </a:bodyPr>
          <a:lstStyle/>
          <a:p>
            <a:pPr marL="214630" indent="-214630">
              <a:lnSpc>
                <a:spcPct val="150000"/>
              </a:lnSpc>
              <a:spcAft>
                <a:spcPts val="900"/>
              </a:spcAft>
              <a:buClr>
                <a:srgbClr val="B24E79"/>
              </a:buClr>
              <a:buFont typeface="Wingdings" panose="05000000000000000000" pitchFamily="2" charset="2"/>
              <a:buChar char="n"/>
            </a:pPr>
            <a:r>
              <a:rPr lang="zh-CN" altLang="zh-CN" sz="16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至于线下的校园教育，一个教师站在台上，几十个学生坐在台下的学术讲堂模式将成为</a:t>
            </a:r>
            <a:r>
              <a:rPr lang="zh-CN" altLang="zh-CN"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过去</a:t>
            </a:r>
            <a:r>
              <a:rPr lang="zh-CN" altLang="en-US"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endParaRPr>
          </a:p>
          <a:p>
            <a:pPr marL="214630" indent="-214630">
              <a:lnSpc>
                <a:spcPct val="150000"/>
              </a:lnSpc>
              <a:buClr>
                <a:srgbClr val="B24E79"/>
              </a:buClr>
              <a:buFont typeface="Wingdings" panose="05000000000000000000" pitchFamily="2" charset="2"/>
              <a:buChar char="n"/>
            </a:pPr>
            <a:r>
              <a:rPr lang="zh-CN" altLang="zh-CN" sz="1600" b="1" kern="0" dirty="0" smtClean="0">
                <a:solidFill>
                  <a:srgbClr val="B24E79"/>
                </a:solidFill>
                <a:latin typeface="微软雅黑" panose="020B0503020204020204" pitchFamily="34" charset="-122"/>
                <a:ea typeface="微软雅黑" panose="020B0503020204020204" pitchFamily="34" charset="-122"/>
                <a:cs typeface="Arial" panose="020B0604020202020204" pitchFamily="34" charset="0"/>
              </a:rPr>
              <a:t>大</a:t>
            </a:r>
            <a:r>
              <a:rPr lang="zh-CN" altLang="zh-CN" sz="1600" b="1" kern="0" dirty="0">
                <a:solidFill>
                  <a:srgbClr val="B24E79"/>
                </a:solidFill>
                <a:latin typeface="微软雅黑" panose="020B0503020204020204" pitchFamily="34" charset="-122"/>
                <a:ea typeface="微软雅黑" panose="020B0503020204020204" pitchFamily="34" charset="-122"/>
                <a:cs typeface="Arial" panose="020B0604020202020204" pitchFamily="34" charset="0"/>
              </a:rPr>
              <a:t>学校园将更接近现在的幼儿园，</a:t>
            </a:r>
            <a:r>
              <a:rPr lang="zh-CN" altLang="zh-CN" sz="16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学生们分成小组，按课题完成任务，老师负责引导。</a:t>
            </a:r>
            <a:endParaRPr lang="zh-CN" altLang="en-US" sz="1600"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86375" y="2526506"/>
            <a:ext cx="3264694" cy="21764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12896" b="2108"/>
          <a:stretch>
            <a:fillRect/>
          </a:stretch>
        </p:blipFill>
        <p:spPr>
          <a:xfrm>
            <a:off x="-1" y="0"/>
            <a:ext cx="9144001" cy="5181329"/>
          </a:xfrm>
          <a:prstGeom prst="rect">
            <a:avLst/>
          </a:prstGeom>
        </p:spPr>
      </p:pic>
      <p:sp>
        <p:nvSpPr>
          <p:cNvPr id="6" name="矩形 5"/>
          <p:cNvSpPr/>
          <p:nvPr/>
        </p:nvSpPr>
        <p:spPr>
          <a:xfrm>
            <a:off x="1" y="0"/>
            <a:ext cx="9144000" cy="5181329"/>
          </a:xfrm>
          <a:prstGeom prst="rect">
            <a:avLst/>
          </a:prstGeom>
          <a:gradFill flip="none" rotWithShape="1">
            <a:gsLst>
              <a:gs pos="0">
                <a:schemeClr val="accent1">
                  <a:lumMod val="5000"/>
                  <a:lumOff val="95000"/>
                  <a:alpha val="0"/>
                </a:schemeClr>
              </a:gs>
              <a:gs pos="51392">
                <a:schemeClr val="tx1">
                  <a:alpha val="22000"/>
                </a:schemeClr>
              </a:gs>
              <a:gs pos="88000">
                <a:schemeClr val="tx1">
                  <a:alpha val="4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矩形 1"/>
          <p:cNvSpPr/>
          <p:nvPr/>
        </p:nvSpPr>
        <p:spPr>
          <a:xfrm>
            <a:off x="4564857" y="212904"/>
            <a:ext cx="4236243" cy="761747"/>
          </a:xfrm>
          <a:prstGeom prst="rect">
            <a:avLst/>
          </a:prstGeom>
        </p:spPr>
        <p:txBody>
          <a:bodyPr wrap="square" lIns="68580" tIns="34290" rIns="68580" bIns="34290">
            <a:spAutoFit/>
          </a:bodyPr>
          <a:lstStyle/>
          <a:p>
            <a:pPr marL="214630" indent="-214630" algn="just">
              <a:lnSpc>
                <a:spcPct val="150000"/>
              </a:lnSpc>
              <a:buClr>
                <a:srgbClr val="00B0F0"/>
              </a:buClr>
              <a:buFont typeface="Wingdings" panose="05000000000000000000" pitchFamily="2" charset="2"/>
              <a:buChar char="n"/>
            </a:pPr>
            <a:r>
              <a:rPr lang="zh-CN" altLang="zh-CN"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与此同时，未来的企业将愈来愈倾向招募兼职人员，甚至</a:t>
            </a:r>
            <a:r>
              <a:rPr lang="zh-CN" altLang="zh-CN" sz="15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团队</a:t>
            </a:r>
            <a:r>
              <a:rPr lang="zh-CN" altLang="en-US" sz="15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t>
            </a:r>
            <a:endParaRPr lang="zh-CN" altLang="zh-CN"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矩形 3"/>
          <p:cNvSpPr/>
          <p:nvPr/>
        </p:nvSpPr>
        <p:spPr>
          <a:xfrm>
            <a:off x="4750593" y="1081299"/>
            <a:ext cx="4050507" cy="1038746"/>
          </a:xfrm>
          <a:prstGeom prst="rect">
            <a:avLst/>
          </a:prstGeom>
        </p:spPr>
        <p:txBody>
          <a:bodyPr wrap="square" lIns="68580" tIns="34290" rIns="68580" bIns="34290">
            <a:spAutoFit/>
          </a:bodyPr>
          <a:lstStyle/>
          <a:p>
            <a:pPr algn="just">
              <a:lnSpc>
                <a:spcPct val="150000"/>
              </a:lnSpc>
            </a:pPr>
            <a:r>
              <a:rPr lang="en-US" altLang="zh-CN" sz="1200" kern="0" dirty="0" smtClean="0">
                <a:solidFill>
                  <a:srgbClr val="92D050"/>
                </a:solidFill>
                <a:latin typeface="微软雅黑" panose="020B0503020204020204" pitchFamily="34" charset="-122"/>
                <a:ea typeface="微软雅黑" panose="020B0503020204020204" pitchFamily="34" charset="-122"/>
                <a:cs typeface="Arial" panose="020B0604020202020204" pitchFamily="34" charset="0"/>
              </a:rPr>
              <a:t>Tomorrow Today Global </a:t>
            </a:r>
            <a:r>
              <a:rPr lang="zh-CN" altLang="zh-CN" sz="1200" kern="0" dirty="0" smtClean="0">
                <a:solidFill>
                  <a:srgbClr val="92D050"/>
                </a:solidFill>
                <a:latin typeface="微软雅黑" panose="020B0503020204020204" pitchFamily="34" charset="-122"/>
                <a:ea typeface="微软雅黑" panose="020B0503020204020204" pitchFamily="34" charset="-122"/>
                <a:cs typeface="Arial" panose="020B0604020202020204" pitchFamily="34" charset="0"/>
              </a:rPr>
              <a:t>公司</a:t>
            </a:r>
            <a:r>
              <a:rPr lang="zh-CN" altLang="zh-CN" sz="1200" kern="0" dirty="0">
                <a:solidFill>
                  <a:srgbClr val="92D050"/>
                </a:solidFill>
                <a:latin typeface="微软雅黑" panose="020B0503020204020204" pitchFamily="34" charset="-122"/>
                <a:ea typeface="微软雅黑" panose="020B0503020204020204" pitchFamily="34" charset="-122"/>
                <a:cs typeface="Arial" panose="020B0604020202020204" pitchFamily="34" charset="0"/>
              </a:rPr>
              <a:t>的未来学</a:t>
            </a:r>
            <a:r>
              <a:rPr lang="zh-CN" altLang="zh-CN" sz="1200" kern="0" dirty="0" smtClean="0">
                <a:solidFill>
                  <a:srgbClr val="92D050"/>
                </a:solidFill>
                <a:latin typeface="微软雅黑" panose="020B0503020204020204" pitchFamily="34" charset="-122"/>
                <a:ea typeface="微软雅黑" panose="020B0503020204020204" pitchFamily="34" charset="-122"/>
                <a:cs typeface="Arial" panose="020B0604020202020204" pitchFamily="34" charset="0"/>
              </a:rPr>
              <a:t>家</a:t>
            </a:r>
            <a:r>
              <a:rPr lang="en-US" altLang="zh-CN" sz="1200" kern="0" dirty="0" smtClean="0">
                <a:solidFill>
                  <a:srgbClr val="92D050"/>
                </a:solidFill>
                <a:latin typeface="微软雅黑" panose="020B0503020204020204" pitchFamily="34" charset="-122"/>
                <a:ea typeface="微软雅黑" panose="020B0503020204020204" pitchFamily="34" charset="-122"/>
                <a:cs typeface="Arial" panose="020B0604020202020204" pitchFamily="34" charset="0"/>
              </a:rPr>
              <a:t> Graeme Codrington </a:t>
            </a:r>
            <a:r>
              <a:rPr lang="zh-CN" altLang="zh-CN" sz="1200" kern="0" dirty="0" smtClean="0">
                <a:solidFill>
                  <a:srgbClr val="92D050"/>
                </a:solidFill>
                <a:latin typeface="微软雅黑" panose="020B0503020204020204" pitchFamily="34" charset="-122"/>
                <a:ea typeface="微软雅黑" panose="020B0503020204020204" pitchFamily="34" charset="-122"/>
                <a:cs typeface="Arial" panose="020B0604020202020204" pitchFamily="34" charset="0"/>
              </a:rPr>
              <a:t>预计</a:t>
            </a:r>
            <a:r>
              <a:rPr lang="zh-CN" altLang="zh-CN" sz="1200" kern="0" dirty="0">
                <a:solidFill>
                  <a:srgbClr val="92D050"/>
                </a:solidFill>
                <a:latin typeface="微软雅黑" panose="020B0503020204020204" pitchFamily="34" charset="-122"/>
                <a:ea typeface="微软雅黑" panose="020B0503020204020204" pitchFamily="34" charset="-122"/>
                <a:cs typeface="Arial" panose="020B0604020202020204" pitchFamily="34" charset="0"/>
              </a:rPr>
              <a:t>，未来</a:t>
            </a:r>
            <a:r>
              <a:rPr lang="en-US" altLang="zh-CN" b="1" kern="0" dirty="0">
                <a:solidFill>
                  <a:srgbClr val="92D050"/>
                </a:solidFill>
                <a:latin typeface="微软雅黑" panose="020B0503020204020204" pitchFamily="34" charset="-122"/>
                <a:ea typeface="微软雅黑" panose="020B0503020204020204" pitchFamily="34" charset="-122"/>
                <a:cs typeface="Arial" panose="020B0604020202020204" pitchFamily="34" charset="0"/>
              </a:rPr>
              <a:t>25%</a:t>
            </a:r>
            <a:r>
              <a:rPr lang="zh-CN" altLang="zh-CN" sz="1200" kern="0" dirty="0">
                <a:solidFill>
                  <a:srgbClr val="92D050"/>
                </a:solidFill>
                <a:latin typeface="微软雅黑" panose="020B0503020204020204" pitchFamily="34" charset="-122"/>
                <a:ea typeface="微软雅黑" panose="020B0503020204020204" pitchFamily="34" charset="-122"/>
                <a:cs typeface="Arial" panose="020B0604020202020204" pitchFamily="34" charset="0"/>
              </a:rPr>
              <a:t>的全职工作都会变成“按需雇佣”。于是，职场的私人教练将会大受欢迎。</a:t>
            </a:r>
            <a:endParaRPr lang="zh-CN" altLang="en-US" sz="1200" kern="0" dirty="0">
              <a:solidFill>
                <a:srgbClr val="92D050"/>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29463" y="4339124"/>
            <a:ext cx="1857375" cy="571500"/>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91490"/>
            <a:ext cx="8553450" cy="4103133"/>
          </a:xfrm>
        </p:spPr>
        <p:txBody>
          <a:bodyPr/>
          <a:lstStyle/>
          <a:p>
            <a:pPr>
              <a:lnSpc>
                <a:spcPct val="150000"/>
              </a:lnSpc>
              <a:buNone/>
            </a:pPr>
            <a:r>
              <a:rPr lang="en-US" altLang="zh-CN" dirty="0" smtClean="0"/>
              <a:t>                       </a:t>
            </a:r>
            <a:r>
              <a:rPr lang="zh-CN" altLang="en-US" dirty="0" smtClean="0"/>
              <a:t>学生          专家</a:t>
            </a:r>
            <a:endParaRPr lang="en-US" altLang="zh-CN" dirty="0" smtClean="0"/>
          </a:p>
          <a:p>
            <a:pPr>
              <a:lnSpc>
                <a:spcPct val="150000"/>
              </a:lnSpc>
              <a:buNone/>
            </a:pPr>
            <a:r>
              <a:rPr lang="en-US" altLang="zh-CN" dirty="0" smtClean="0"/>
              <a:t>                </a:t>
            </a:r>
            <a:r>
              <a:rPr lang="zh-CN" altLang="en-US" dirty="0" smtClean="0"/>
              <a:t>两个维度          四个维度  </a:t>
            </a:r>
            <a:endParaRPr lang="en-US" altLang="zh-CN" dirty="0" smtClean="0"/>
          </a:p>
          <a:p>
            <a:pPr>
              <a:buNone/>
            </a:pPr>
            <a:r>
              <a:rPr lang="en-US" altLang="zh-CN" dirty="0" smtClean="0"/>
              <a:t>   </a:t>
            </a:r>
            <a:r>
              <a:rPr lang="zh-CN" altLang="en-US" dirty="0" smtClean="0"/>
              <a:t>考试：速度、精度 （习惯养成但消失衰减）</a:t>
            </a:r>
            <a:endParaRPr lang="en-US" altLang="zh-CN" dirty="0" smtClean="0"/>
          </a:p>
          <a:p>
            <a:pPr>
              <a:buNone/>
            </a:pPr>
            <a:r>
              <a:rPr lang="zh-CN" altLang="en-US" dirty="0" smtClean="0"/>
              <a:t>   能力：深度、广度 （适合工作并终身受益）</a:t>
            </a:r>
            <a:endParaRPr lang="zh-CN" altLang="en-US" dirty="0"/>
          </a:p>
        </p:txBody>
      </p:sp>
      <p:sp>
        <p:nvSpPr>
          <p:cNvPr id="5" name="右箭头 4"/>
          <p:cNvSpPr/>
          <p:nvPr/>
        </p:nvSpPr>
        <p:spPr>
          <a:xfrm>
            <a:off x="4131945" y="647700"/>
            <a:ext cx="731520" cy="33337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右箭头 5"/>
          <p:cNvSpPr/>
          <p:nvPr/>
        </p:nvSpPr>
        <p:spPr>
          <a:xfrm>
            <a:off x="4208145" y="1571625"/>
            <a:ext cx="731520" cy="33337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TextBox 55"/>
          <p:cNvSpPr txBox="1"/>
          <p:nvPr/>
        </p:nvSpPr>
        <p:spPr>
          <a:xfrm>
            <a:off x="2483826" y="238756"/>
            <a:ext cx="3786214" cy="461665"/>
          </a:xfrm>
          <a:prstGeom prst="rect">
            <a:avLst/>
          </a:prstGeom>
          <a:noFill/>
        </p:spPr>
        <p:txBody>
          <a:bodyPr wrap="square" rtlCol="0">
            <a:spAutoFit/>
          </a:bodyPr>
          <a:lstStyle/>
          <a:p>
            <a:pPr algn="ctr">
              <a:defRPr/>
            </a:pPr>
            <a:r>
              <a:rPr lang="zh-CN" altLang="en-US" sz="2400" b="1" dirty="0" smtClean="0">
                <a:solidFill>
                  <a:schemeClr val="accent1"/>
                </a:solidFill>
              </a:rPr>
              <a:t>改革与创新定理</a:t>
            </a:r>
            <a:endParaRPr lang="zh-CN" altLang="en-US" sz="2400" b="1" dirty="0">
              <a:solidFill>
                <a:schemeClr val="accent1"/>
              </a:solidFill>
            </a:endParaRPr>
          </a:p>
        </p:txBody>
      </p:sp>
      <p:sp>
        <p:nvSpPr>
          <p:cNvPr id="14" name="矩形 13"/>
          <p:cNvSpPr/>
          <p:nvPr/>
        </p:nvSpPr>
        <p:spPr>
          <a:xfrm>
            <a:off x="674370" y="757199"/>
            <a:ext cx="7425924" cy="1015663"/>
          </a:xfrm>
          <a:prstGeom prst="rect">
            <a:avLst/>
          </a:prstGeom>
        </p:spPr>
        <p:txBody>
          <a:bodyPr wrap="square">
            <a:spAutoFit/>
          </a:bodyPr>
          <a:lstStyle/>
          <a:p>
            <a:pPr>
              <a:lnSpc>
                <a:spcPct val="150000"/>
              </a:lnSpc>
              <a:defRPr/>
            </a:pPr>
            <a:r>
              <a:rPr lang="zh-CN" altLang="en-US" sz="2000" b="1" dirty="0" smtClean="0">
                <a:latin typeface="仿宋_GB2312" panose="02010609030101010101" charset="-122"/>
                <a:ea typeface="仿宋_GB2312" panose="02010609030101010101" charset="-122"/>
              </a:rPr>
              <a:t>◆</a:t>
            </a:r>
            <a:r>
              <a:rPr lang="zh-CN" altLang="en-US" sz="2000" b="1" dirty="0" smtClean="0">
                <a:ea typeface="华文楷体" panose="02010600040101010101" pitchFamily="2" charset="-122"/>
              </a:rPr>
              <a:t>如果有谁认为今天存在的一切将永远真实存在，那么他就输了。</a:t>
            </a:r>
            <a:endParaRPr lang="en-US" altLang="zh-CN" sz="2000" b="1" dirty="0" smtClean="0">
              <a:ea typeface="华文楷体" panose="02010600040101010101" pitchFamily="2" charset="-122"/>
            </a:endParaRPr>
          </a:p>
          <a:p>
            <a:pPr>
              <a:lnSpc>
                <a:spcPct val="150000"/>
              </a:lnSpc>
              <a:defRPr/>
            </a:pPr>
            <a:r>
              <a:rPr lang="en-US" altLang="zh-CN" sz="2000" b="1" dirty="0" smtClean="0">
                <a:latin typeface="华文楷体" panose="02010600040101010101" pitchFamily="2" charset="-122"/>
                <a:ea typeface="华文楷体" panose="02010600040101010101" pitchFamily="2" charset="-122"/>
              </a:rPr>
              <a:t>    ——</a:t>
            </a:r>
            <a:r>
              <a:rPr lang="zh-CN" altLang="en-US" sz="2000" b="1" dirty="0" smtClean="0">
                <a:ea typeface="华文楷体" panose="02010600040101010101" pitchFamily="2" charset="-122"/>
              </a:rPr>
              <a:t>若要经久不忘，切勿经久不变。</a:t>
            </a:r>
            <a:endParaRPr lang="zh-CN" altLang="en-US" sz="2000" b="1" dirty="0">
              <a:ea typeface="华文楷体" panose="02010600040101010101" pitchFamily="2" charset="-122"/>
            </a:endParaRPr>
          </a:p>
        </p:txBody>
      </p:sp>
      <p:sp>
        <p:nvSpPr>
          <p:cNvPr id="15" name="矩形 14"/>
          <p:cNvSpPr/>
          <p:nvPr/>
        </p:nvSpPr>
        <p:spPr>
          <a:xfrm>
            <a:off x="751104" y="1969310"/>
            <a:ext cx="7344612" cy="971676"/>
          </a:xfrm>
          <a:prstGeom prst="rect">
            <a:avLst/>
          </a:prstGeom>
        </p:spPr>
        <p:txBody>
          <a:bodyPr wrap="square">
            <a:spAutoFit/>
          </a:bodyPr>
          <a:lstStyle/>
          <a:p>
            <a:pPr>
              <a:lnSpc>
                <a:spcPct val="150000"/>
              </a:lnSpc>
              <a:defRPr/>
            </a:pPr>
            <a:r>
              <a:rPr lang="zh-CN" altLang="en-US" sz="2000" b="1" dirty="0" smtClean="0"/>
              <a:t>◆</a:t>
            </a:r>
            <a:r>
              <a:rPr lang="zh-CN" altLang="en-US" sz="2000" b="1" dirty="0" smtClean="0">
                <a:latin typeface="华文楷体" panose="02010600040101010101" pitchFamily="2" charset="-122"/>
                <a:ea typeface="华文楷体" panose="02010600040101010101" pitchFamily="2" charset="-122"/>
              </a:rPr>
              <a:t>墨守成规是进步的无形杀手。</a:t>
            </a:r>
            <a:endParaRPr lang="en-US" altLang="zh-CN" sz="2000" b="1" dirty="0" smtClean="0">
              <a:latin typeface="华文楷体" panose="02010600040101010101" pitchFamily="2" charset="-122"/>
              <a:ea typeface="华文楷体" panose="02010600040101010101" pitchFamily="2" charset="-122"/>
            </a:endParaRPr>
          </a:p>
          <a:p>
            <a:pPr>
              <a:lnSpc>
                <a:spcPct val="150000"/>
              </a:lnSpc>
              <a:defRPr/>
            </a:pPr>
            <a:r>
              <a:rPr lang="en-US" altLang="zh-CN" sz="2000" b="1" dirty="0" smtClean="0">
                <a:latin typeface="华文楷体" panose="02010600040101010101" pitchFamily="2" charset="-122"/>
                <a:ea typeface="华文楷体" panose="02010600040101010101" pitchFamily="2" charset="-122"/>
              </a:rPr>
              <a:t>    ——</a:t>
            </a:r>
            <a:r>
              <a:rPr lang="zh-CN" altLang="en-US" sz="2000" b="1" dirty="0" smtClean="0">
                <a:latin typeface="华文楷体" panose="02010600040101010101" pitchFamily="2" charset="-122"/>
                <a:ea typeface="华文楷体" panose="02010600040101010101" pitchFamily="2" charset="-122"/>
              </a:rPr>
              <a:t>路新鞋旧，迈不出好步；鞋新路旧，趟不出好路。</a:t>
            </a:r>
            <a:endParaRPr lang="zh-CN" altLang="en-US" sz="2000" b="1" dirty="0">
              <a:latin typeface="华文楷体" panose="02010600040101010101" pitchFamily="2" charset="-122"/>
              <a:ea typeface="华文楷体" panose="02010600040101010101" pitchFamily="2" charset="-122"/>
            </a:endParaRPr>
          </a:p>
        </p:txBody>
      </p:sp>
      <p:sp>
        <p:nvSpPr>
          <p:cNvPr id="16" name="矩形 15"/>
          <p:cNvSpPr/>
          <p:nvPr/>
        </p:nvSpPr>
        <p:spPr>
          <a:xfrm>
            <a:off x="604253" y="3067015"/>
            <a:ext cx="8322577" cy="1477328"/>
          </a:xfrm>
          <a:prstGeom prst="rect">
            <a:avLst/>
          </a:prstGeom>
        </p:spPr>
        <p:txBody>
          <a:bodyPr wrap="square">
            <a:spAutoFit/>
          </a:bodyPr>
          <a:lstStyle/>
          <a:p>
            <a:pPr>
              <a:lnSpc>
                <a:spcPct val="150000"/>
              </a:lnSpc>
              <a:defRPr/>
            </a:pPr>
            <a:r>
              <a:rPr lang="zh-CN" altLang="en-US" b="1" dirty="0" smtClean="0"/>
              <a:t>◆</a:t>
            </a:r>
            <a:r>
              <a:rPr lang="zh-CN" altLang="en-US" sz="2000" b="1" dirty="0" smtClean="0">
                <a:ea typeface="华文楷体" panose="02010600040101010101" pitchFamily="2" charset="-122"/>
              </a:rPr>
              <a:t>创新家的想象力是与他对要解决的问题所具有的意识的强度和明晰度</a:t>
            </a:r>
            <a:endParaRPr lang="en-US" altLang="zh-CN" sz="2000" b="1" dirty="0" smtClean="0">
              <a:ea typeface="华文楷体" panose="02010600040101010101" pitchFamily="2" charset="-122"/>
            </a:endParaRPr>
          </a:p>
          <a:p>
            <a:pPr>
              <a:lnSpc>
                <a:spcPct val="150000"/>
              </a:lnSpc>
              <a:defRPr/>
            </a:pPr>
            <a:r>
              <a:rPr lang="en-US" altLang="zh-CN" sz="2000" b="1" dirty="0" smtClean="0">
                <a:ea typeface="华文楷体" panose="02010600040101010101" pitchFamily="2" charset="-122"/>
              </a:rPr>
              <a:t>    </a:t>
            </a:r>
            <a:r>
              <a:rPr lang="zh-CN" altLang="en-US" sz="2000" b="1" dirty="0" smtClean="0">
                <a:ea typeface="华文楷体" panose="02010600040101010101" pitchFamily="2" charset="-122"/>
              </a:rPr>
              <a:t>紧密相联系的。</a:t>
            </a:r>
            <a:endParaRPr lang="en-US" altLang="zh-CN" sz="2000" b="1" dirty="0" smtClean="0">
              <a:ea typeface="华文楷体" panose="02010600040101010101" pitchFamily="2" charset="-122"/>
            </a:endParaRPr>
          </a:p>
          <a:p>
            <a:pPr>
              <a:lnSpc>
                <a:spcPct val="150000"/>
              </a:lnSpc>
              <a:defRPr/>
            </a:pPr>
            <a:r>
              <a:rPr lang="en-US" altLang="zh-CN" sz="2000" b="1" dirty="0" smtClean="0">
                <a:latin typeface="华文楷体" panose="02010600040101010101" pitchFamily="2" charset="-122"/>
                <a:ea typeface="华文楷体" panose="02010600040101010101" pitchFamily="2" charset="-122"/>
              </a:rPr>
              <a:t>   ——</a:t>
            </a:r>
            <a:r>
              <a:rPr lang="zh-CN" altLang="en-US" sz="2000" b="1" dirty="0" smtClean="0">
                <a:ea typeface="华文楷体" panose="02010600040101010101" pitchFamily="2" charset="-122"/>
              </a:rPr>
              <a:t>能改变的理由愈充分，想改变的欲望愈强烈。</a:t>
            </a:r>
            <a:endParaRPr lang="zh-CN" altLang="en-US" sz="2000" b="1" dirty="0">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66" name="直接连接符 26"/>
          <p:cNvSpPr>
            <a:spLocks noChangeShapeType="1"/>
          </p:cNvSpPr>
          <p:nvPr/>
        </p:nvSpPr>
        <p:spPr bwMode="auto">
          <a:xfrm>
            <a:off x="241300" y="4603434"/>
            <a:ext cx="8572500" cy="1429"/>
          </a:xfrm>
          <a:prstGeom prst="line">
            <a:avLst/>
          </a:prstGeom>
          <a:noFill/>
          <a:ln w="9525" cap="flat" cmpd="sng">
            <a:solidFill>
              <a:schemeClr val="accent1"/>
            </a:solidFill>
            <a:bevel/>
          </a:ln>
        </p:spPr>
        <p:txBody>
          <a:bodyPr/>
          <a:lstStyle/>
          <a:p>
            <a:endParaRPr lang="zh-CN" altLang="en-US"/>
          </a:p>
        </p:txBody>
      </p:sp>
      <p:sp>
        <p:nvSpPr>
          <p:cNvPr id="52" name="TextBox 16"/>
          <p:cNvSpPr>
            <a:spLocks noChangeArrowheads="1"/>
          </p:cNvSpPr>
          <p:nvPr/>
        </p:nvSpPr>
        <p:spPr bwMode="auto">
          <a:xfrm>
            <a:off x="704851" y="4646295"/>
            <a:ext cx="3146425" cy="338554"/>
          </a:xfrm>
          <a:prstGeom prst="rect">
            <a:avLst/>
          </a:prstGeom>
          <a:noFill/>
          <a:ln w="9525">
            <a:noFill/>
            <a:miter lim="800000"/>
          </a:ln>
        </p:spPr>
        <p:txBody>
          <a:bodyPr>
            <a:spAutoFit/>
          </a:bodyPr>
          <a:lstStyle/>
          <a:p>
            <a:r>
              <a:rPr lang="zh-CN" altLang="en-US" sz="1000" b="1" spc="3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中国教育科学研究院</a:t>
            </a:r>
            <a:endParaRPr lang="zh-CN" altLang="en-US" sz="1000" b="1" spc="3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6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National Institute of Education Sciences</a:t>
            </a:r>
            <a:endParaRPr lang="zh-CN" altLang="en-US" sz="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59"/>
          <p:cNvGrpSpPr/>
          <p:nvPr/>
        </p:nvGrpSpPr>
        <p:grpSpPr bwMode="auto">
          <a:xfrm>
            <a:off x="8242300" y="4684872"/>
            <a:ext cx="217488" cy="195738"/>
            <a:chOff x="0" y="0"/>
            <a:chExt cx="2090210" cy="2090210"/>
          </a:xfrm>
        </p:grpSpPr>
        <p:sp>
          <p:nvSpPr>
            <p:cNvPr id="61" name="椭圆 60">
              <a:hlinkClick r:id="" action="ppaction://hlinkshowjump?jump=previousslide"/>
            </p:cNvPr>
            <p:cNvSpPr>
              <a:spLocks noChangeArrowheads="1"/>
            </p:cNvSpPr>
            <p:nvPr/>
          </p:nvSpPr>
          <p:spPr bwMode="auto">
            <a:xfrm flipH="1">
              <a:off x="0" y="0"/>
              <a:ext cx="2090210" cy="2090210"/>
            </a:xfrm>
            <a:prstGeom prst="ellipse">
              <a:avLst/>
            </a:prstGeom>
            <a:solidFill>
              <a:schemeClr val="accent1"/>
            </a:solidFill>
            <a:ln w="25400" cap="flat" cmpd="sng">
              <a:no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2" name="燕尾形 61">
              <a:hlinkClick r:id="" action="ppaction://hlinkshowjump?jump=previousslide"/>
            </p:cNvPr>
            <p:cNvSpPr>
              <a:spLocks noChangeArrowheads="1"/>
            </p:cNvSpPr>
            <p:nvPr/>
          </p:nvSpPr>
          <p:spPr bwMode="auto">
            <a:xfrm flipH="1">
              <a:off x="627740" y="387291"/>
              <a:ext cx="670382" cy="1315628"/>
            </a:xfrm>
            <a:prstGeom prst="chevron">
              <a:avLst>
                <a:gd name="adj" fmla="val 69120"/>
              </a:avLst>
            </a:prstGeom>
            <a:solidFill>
              <a:srgbClr val="FFF6EB"/>
            </a:solidFill>
            <a:ln w="25400" cap="flat" cmpd="sng">
              <a:no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 name="组合 62"/>
          <p:cNvGrpSpPr/>
          <p:nvPr/>
        </p:nvGrpSpPr>
        <p:grpSpPr bwMode="auto">
          <a:xfrm flipH="1">
            <a:off x="8604250" y="4684872"/>
            <a:ext cx="217488" cy="195738"/>
            <a:chOff x="0" y="0"/>
            <a:chExt cx="2090210" cy="2090210"/>
          </a:xfrm>
        </p:grpSpPr>
        <p:sp>
          <p:nvSpPr>
            <p:cNvPr id="64" name="椭圆 63">
              <a:hlinkClick r:id="" action="ppaction://hlinkshowjump?jump=nextslide"/>
            </p:cNvPr>
            <p:cNvSpPr>
              <a:spLocks noChangeArrowheads="1"/>
            </p:cNvSpPr>
            <p:nvPr/>
          </p:nvSpPr>
          <p:spPr bwMode="auto">
            <a:xfrm flipH="1">
              <a:off x="0" y="0"/>
              <a:ext cx="2090210" cy="2090210"/>
            </a:xfrm>
            <a:prstGeom prst="ellipse">
              <a:avLst/>
            </a:prstGeom>
            <a:solidFill>
              <a:schemeClr val="accent1"/>
            </a:solidFill>
            <a:ln w="25400" cap="flat" cmpd="sng">
              <a:no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5" name="燕尾形 64"/>
            <p:cNvSpPr>
              <a:spLocks noChangeArrowheads="1"/>
            </p:cNvSpPr>
            <p:nvPr/>
          </p:nvSpPr>
          <p:spPr bwMode="auto">
            <a:xfrm flipH="1">
              <a:off x="627740" y="387291"/>
              <a:ext cx="670382" cy="1315628"/>
            </a:xfrm>
            <a:prstGeom prst="chevron">
              <a:avLst>
                <a:gd name="adj" fmla="val 69120"/>
              </a:avLst>
            </a:prstGeom>
            <a:solidFill>
              <a:srgbClr val="FFF6EB"/>
            </a:solidFill>
            <a:ln w="25400" cap="flat" cmpd="sng">
              <a:no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6" name="TextBox 55"/>
          <p:cNvSpPr txBox="1"/>
          <p:nvPr/>
        </p:nvSpPr>
        <p:spPr>
          <a:xfrm>
            <a:off x="251640" y="757199"/>
            <a:ext cx="3786214" cy="369332"/>
          </a:xfrm>
          <a:prstGeom prst="rect">
            <a:avLst/>
          </a:prstGeom>
          <a:noFill/>
        </p:spPr>
        <p:txBody>
          <a:bodyPr wrap="square" rtlCol="0">
            <a:spAutoFit/>
          </a:bodyPr>
          <a:lstStyle/>
          <a:p>
            <a:r>
              <a:rPr lang="zh-CN" altLang="en-US" b="1" dirty="0" smtClean="0">
                <a:solidFill>
                  <a:schemeClr val="accent1"/>
                </a:solidFill>
                <a:latin typeface="微软雅黑" panose="020B0503020204020204" pitchFamily="34" charset="-122"/>
                <a:ea typeface="微软雅黑" panose="020B0503020204020204" pitchFamily="34" charset="-122"/>
              </a:rPr>
              <a:t>结  语</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157" name="内容占位符 2"/>
          <p:cNvSpPr txBox="1"/>
          <p:nvPr/>
        </p:nvSpPr>
        <p:spPr>
          <a:xfrm>
            <a:off x="285752" y="1097281"/>
            <a:ext cx="8358214" cy="3017531"/>
          </a:xfrm>
          <a:prstGeom prst="rect">
            <a:avLst/>
          </a:prstGeom>
        </p:spPr>
        <p:txBody>
          <a:bodyPr/>
          <a:lstStyle/>
          <a:p>
            <a:pPr marR="0" lvl="0" algn="l" defTabSz="914400" rtl="0" eaLnBrk="1" fontAlgn="base" latinLnBrk="0" hangingPunct="1">
              <a:lnSpc>
                <a:spcPct val="150000"/>
              </a:lnSpc>
              <a:spcBef>
                <a:spcPts val="0"/>
              </a:spcBef>
              <a:spcAft>
                <a:spcPts val="600"/>
              </a:spcAft>
              <a:buClrTx/>
              <a:buSzTx/>
              <a:buFont typeface="Arial" panose="020B0604020202020204" pitchFamily="34" charset="0"/>
              <a:buNone/>
              <a:defRPr/>
            </a:pPr>
            <a:r>
              <a:rPr kumimoji="0" lang="zh-CN" altLang="en-US"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charset="0"/>
              </a:rPr>
              <a:t>       感谢这次的学习和交流的机会。</a:t>
            </a:r>
            <a:endParaRPr kumimoji="0" lang="en-US" altLang="zh-CN"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charset="0"/>
            </a:endParaRPr>
          </a:p>
          <a:p>
            <a:pPr marR="0" lvl="0" algn="l" defTabSz="914400" rtl="0" eaLnBrk="1" fontAlgn="base" latinLnBrk="0" hangingPunct="1">
              <a:lnSpc>
                <a:spcPct val="150000"/>
              </a:lnSpc>
              <a:spcBef>
                <a:spcPts val="0"/>
              </a:spcBef>
              <a:spcAft>
                <a:spcPts val="600"/>
              </a:spcAft>
              <a:buClrTx/>
              <a:buSzTx/>
              <a:buFont typeface="Arial" panose="020B0604020202020204" pitchFamily="34" charset="0"/>
              <a:buNone/>
              <a:defRPr/>
            </a:pPr>
            <a:r>
              <a:rPr kumimoji="0" lang="zh-CN" altLang="en-US"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charset="0"/>
              </a:rPr>
              <a:t>       萧伯纳</a:t>
            </a:r>
            <a:r>
              <a:rPr lang="zh-CN" altLang="en-US" kern="0" dirty="0" smtClean="0">
                <a:latin typeface="微软雅黑" panose="020B0503020204020204" pitchFamily="34" charset="-122"/>
                <a:ea typeface="微软雅黑" panose="020B0503020204020204" pitchFamily="34" charset="-122"/>
                <a:sym typeface="Calibri" panose="020F0502020204030204" charset="0"/>
              </a:rPr>
              <a:t>“</a:t>
            </a:r>
            <a:r>
              <a:rPr kumimoji="0" lang="zh-CN" altLang="en-US"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charset="0"/>
              </a:rPr>
              <a:t>倘若你有一个苹果，我也有一个苹果，而我们彼此交换的话，那么你我仍然各有一个苹果。但是，倘若你有一种思想，我也有一种思想，而你我彼此交换的话，那么，我们每个人将各有两种思想。”</a:t>
            </a:r>
            <a:endParaRPr kumimoji="0" lang="en-US" altLang="zh-CN"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charset="0"/>
            </a:endParaRPr>
          </a:p>
          <a:p>
            <a:pPr marR="0" lvl="0" algn="l"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en-US" altLang="zh-CN"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charset="0"/>
              </a:rPr>
              <a:t>       </a:t>
            </a:r>
            <a:r>
              <a:rPr kumimoji="0" lang="zh-CN" altLang="en-US"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charset="0"/>
              </a:rPr>
              <a:t>思维上的“共振”就是智慧之间的相互感应，以致不断激发出新的智慧光辉，一定会将中国应用型高校建设更辉煌！</a:t>
            </a:r>
            <a:endParaRPr kumimoji="0" lang="zh-CN" altLang="en-US"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Calibri" panose="020F0502020204030204" charset="0"/>
            </a:endParaRPr>
          </a:p>
        </p:txBody>
      </p:sp>
      <p:pic>
        <p:nvPicPr>
          <p:cNvPr id="19" name="Picture 1" descr="C:\Users\Charlie\Desktop\标1.png"/>
          <p:cNvPicPr>
            <a:picLocks noChangeAspect="1" noChangeArrowheads="1"/>
          </p:cNvPicPr>
          <p:nvPr/>
        </p:nvPicPr>
        <p:blipFill>
          <a:blip r:embed="rId1" cstate="print"/>
          <a:srcRect/>
          <a:stretch>
            <a:fillRect/>
          </a:stretch>
        </p:blipFill>
        <p:spPr bwMode="auto">
          <a:xfrm>
            <a:off x="214284" y="128570"/>
            <a:ext cx="654047" cy="482373"/>
          </a:xfrm>
          <a:prstGeom prst="rect">
            <a:avLst/>
          </a:prstGeom>
          <a:noFill/>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gradFill flip="none" rotWithShape="1">
            <a:gsLst>
              <a:gs pos="67000">
                <a:srgbClr val="012652"/>
              </a:gs>
              <a:gs pos="0">
                <a:srgbClr val="144784"/>
              </a:gs>
              <a:gs pos="100000">
                <a:srgbClr val="05254C"/>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文本框 5"/>
          <p:cNvSpPr txBox="1"/>
          <p:nvPr/>
        </p:nvSpPr>
        <p:spPr>
          <a:xfrm>
            <a:off x="3855942" y="2289215"/>
            <a:ext cx="2221706" cy="438581"/>
          </a:xfrm>
          <a:prstGeom prst="rect">
            <a:avLst/>
          </a:prstGeom>
          <a:noFill/>
        </p:spPr>
        <p:txBody>
          <a:bodyPr wrap="square" lIns="68580" tIns="34290" rIns="68580" bIns="34290" rtlCol="0">
            <a:spAutoFit/>
          </a:bodyPr>
          <a:lstStyle/>
          <a:p>
            <a:pPr algn="ctr"/>
            <a:r>
              <a:rPr lang="zh-CN" altLang="en-US" sz="2400" dirty="0" smtClean="0">
                <a:solidFill>
                  <a:schemeClr val="bg1"/>
                </a:solidFill>
                <a:latin typeface="幼圆" panose="02010509060101010101" pitchFamily="49" charset="-122"/>
                <a:ea typeface="幼圆" panose="02010509060101010101" pitchFamily="49" charset="-122"/>
              </a:rPr>
              <a:t>汽车</a:t>
            </a:r>
            <a:endParaRPr lang="zh-CN" altLang="en-US" sz="2400" dirty="0">
              <a:solidFill>
                <a:schemeClr val="bg1"/>
              </a:solidFill>
              <a:latin typeface="幼圆" panose="02010509060101010101" pitchFamily="49" charset="-122"/>
              <a:ea typeface="幼圆" panose="02010509060101010101" pitchFamily="49" charset="-122"/>
            </a:endParaRPr>
          </a:p>
        </p:txBody>
      </p:sp>
      <p:sp>
        <p:nvSpPr>
          <p:cNvPr id="2" name="矩形 1"/>
          <p:cNvSpPr/>
          <p:nvPr/>
        </p:nvSpPr>
        <p:spPr>
          <a:xfrm>
            <a:off x="3200400" y="1228725"/>
            <a:ext cx="1471613" cy="1921669"/>
          </a:xfrm>
          <a:prstGeom prst="rect">
            <a:avLst/>
          </a:prstGeom>
          <a:noFill/>
          <a:ln>
            <a:noFill/>
          </a:ln>
          <a:effectLst>
            <a:outerShdw blurRad="1270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1300" dirty="0" smtClean="0">
                <a:solidFill>
                  <a:srgbClr val="022658"/>
                </a:solidFill>
                <a:latin typeface="微软雅黑" panose="020B0503020204020204" pitchFamily="34" charset="-122"/>
                <a:ea typeface="微软雅黑" panose="020B0503020204020204" pitchFamily="34" charset="-122"/>
              </a:rPr>
              <a:t>2</a:t>
            </a:r>
            <a:endParaRPr lang="zh-CN" altLang="en-US" sz="11300" dirty="0">
              <a:solidFill>
                <a:srgbClr val="0226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3"/>
          <p:cNvSpPr>
            <a:spLocks noChangeArrowheads="1"/>
          </p:cNvSpPr>
          <p:nvPr/>
        </p:nvSpPr>
        <p:spPr bwMode="auto">
          <a:xfrm>
            <a:off x="0" y="0"/>
            <a:ext cx="9144000" cy="2427705"/>
          </a:xfrm>
          <a:prstGeom prst="rect">
            <a:avLst/>
          </a:prstGeom>
          <a:solidFill>
            <a:schemeClr val="accent1"/>
          </a:solidFill>
          <a:ln w="25400" cap="flat" cmpd="sng">
            <a:no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88" name="TextBox 23"/>
          <p:cNvSpPr>
            <a:spLocks noChangeArrowheads="1"/>
          </p:cNvSpPr>
          <p:nvPr/>
        </p:nvSpPr>
        <p:spPr bwMode="auto">
          <a:xfrm>
            <a:off x="1035050" y="3600457"/>
            <a:ext cx="7073900" cy="677108"/>
          </a:xfrm>
          <a:prstGeom prst="rect">
            <a:avLst/>
          </a:prstGeom>
          <a:noFill/>
          <a:ln w="9525">
            <a:noFill/>
            <a:miter lim="800000"/>
          </a:ln>
        </p:spPr>
        <p:txBody>
          <a:bodyPr>
            <a:spAutoFit/>
          </a:bodyPr>
          <a:lstStyle/>
          <a:p>
            <a:pPr algn="ctr">
              <a:spcAft>
                <a:spcPts val="1200"/>
              </a:spcAft>
            </a:pPr>
            <a:r>
              <a:rPr lang="zh-CN" altLang="en-US" sz="14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中国教育科学研究院： 孙 诚</a:t>
            </a:r>
            <a:endParaRPr lang="en-US" altLang="zh-CN" sz="14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en-US" sz="14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2016 . 11 .16   </a:t>
            </a:r>
            <a:r>
              <a:rPr lang="zh-CN" altLang="en-US" sz="14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北京</a:t>
            </a:r>
            <a:endPar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9"/>
          <p:cNvSpPr>
            <a:spLocks noChangeArrowheads="1"/>
          </p:cNvSpPr>
          <p:nvPr/>
        </p:nvSpPr>
        <p:spPr bwMode="auto">
          <a:xfrm>
            <a:off x="382203" y="2324009"/>
            <a:ext cx="4120281" cy="923330"/>
          </a:xfrm>
          <a:prstGeom prst="rect">
            <a:avLst/>
          </a:prstGeom>
          <a:noFill/>
          <a:ln w="9525">
            <a:noFill/>
            <a:miter lim="800000"/>
          </a:ln>
        </p:spPr>
        <p:txBody>
          <a:bodyPr wrap="square">
            <a:spAutoFit/>
          </a:bodyPr>
          <a:lstStyle/>
          <a:p>
            <a:pPr algn="ctr"/>
            <a:r>
              <a:rPr lang="zh-CN" altLang="en-US" sz="5400" b="1" spc="200" dirty="0" smtClean="0">
                <a:solidFill>
                  <a:schemeClr val="bg1"/>
                </a:solidFill>
                <a:latin typeface="+mn-ea"/>
                <a:ea typeface="+mn-ea"/>
                <a:sym typeface="微软雅黑" panose="020B0503020204020204" pitchFamily="34" charset="-122"/>
              </a:rPr>
              <a:t>  谢谢！</a:t>
            </a:r>
            <a:endParaRPr lang="en-US" altLang="zh-CN" sz="5400" b="1" spc="200" dirty="0" smtClean="0">
              <a:solidFill>
                <a:schemeClr val="bg1"/>
              </a:solidFill>
              <a:latin typeface="+mn-ea"/>
              <a:ea typeface="+mn-ea"/>
              <a:sym typeface="微软雅黑" panose="020B0503020204020204" pitchFamily="34" charset="-122"/>
            </a:endParaRPr>
          </a:p>
        </p:txBody>
      </p:sp>
      <p:pic>
        <p:nvPicPr>
          <p:cNvPr id="1026" name="Picture 2" descr="C:\Users\孙\Desktop\微信图片_20170416222902.jpg"/>
          <p:cNvPicPr>
            <a:picLocks noChangeAspect="1" noChangeArrowheads="1"/>
          </p:cNvPicPr>
          <p:nvPr/>
        </p:nvPicPr>
        <p:blipFill>
          <a:blip r:embed="rId1" cstate="print"/>
          <a:srcRect/>
          <a:stretch>
            <a:fillRect/>
          </a:stretch>
        </p:blipFill>
        <p:spPr bwMode="auto">
          <a:xfrm>
            <a:off x="4967842" y="1139657"/>
            <a:ext cx="3620030" cy="2951079"/>
          </a:xfrm>
          <a:prstGeom prst="rect">
            <a:avLst/>
          </a:prstGeom>
          <a:noFill/>
        </p:spPr>
      </p:pic>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rcRect l="7448"/>
          <a:stretch>
            <a:fillRect/>
          </a:stretch>
        </p:blipFill>
        <p:spPr>
          <a:xfrm>
            <a:off x="3777" y="847546"/>
            <a:ext cx="5795553" cy="3815598"/>
          </a:xfrm>
          <a:prstGeom prst="rect">
            <a:avLst/>
          </a:prstGeom>
        </p:spPr>
      </p:pic>
      <p:sp>
        <p:nvSpPr>
          <p:cNvPr id="3" name="文本框 2"/>
          <p:cNvSpPr txBox="1"/>
          <p:nvPr/>
        </p:nvSpPr>
        <p:spPr>
          <a:xfrm>
            <a:off x="5106737" y="1078803"/>
            <a:ext cx="3743966" cy="2962349"/>
          </a:xfrm>
          <a:prstGeom prst="rect">
            <a:avLst/>
          </a:prstGeom>
          <a:noFill/>
        </p:spPr>
        <p:txBody>
          <a:bodyPr wrap="square" lIns="68580" tIns="34290" rIns="68580" bIns="34290" rtlCol="0" anchor="t">
            <a:spAutoFit/>
          </a:bodyPr>
          <a:lstStyle/>
          <a:p>
            <a:pPr marL="200025" indent="-200025" algn="just">
              <a:lnSpc>
                <a:spcPct val="150000"/>
              </a:lnSpc>
              <a:spcAft>
                <a:spcPts val="450"/>
              </a:spcAft>
              <a:buFont typeface="Wingdings" panose="05000000000000000000" charset="0"/>
              <a:buChar char="n"/>
            </a:pPr>
            <a:r>
              <a:rPr lang="zh-CN" altLang="en-US" sz="1200" b="1" dirty="0">
                <a:solidFill>
                  <a:srgbClr val="3F857E"/>
                </a:solidFill>
                <a:latin typeface="微软雅黑" panose="020B0503020204020204" pitchFamily="34" charset="-122"/>
                <a:ea typeface="微软雅黑" panose="020B0503020204020204" pitchFamily="34" charset="-122"/>
              </a:rPr>
              <a:t>在2018年将向公众提供第一辆自驾汽车。</a:t>
            </a:r>
            <a:r>
              <a:rPr lang="zh-CN" altLang="en-US" sz="1100" dirty="0">
                <a:latin typeface="微软雅黑" panose="020B0503020204020204" pitchFamily="34" charset="-122"/>
                <a:ea typeface="微软雅黑" panose="020B0503020204020204" pitchFamily="34" charset="-122"/>
              </a:rPr>
              <a:t>2020年左右，整个行业将开始被打乱。你就不想拥有自己的汽车了。你会用手机要一辆</a:t>
            </a:r>
            <a:r>
              <a:rPr lang="zh-CN" altLang="en-US" sz="1100" dirty="0" smtClean="0">
                <a:latin typeface="微软雅黑" panose="020B0503020204020204" pitchFamily="34" charset="-122"/>
                <a:ea typeface="微软雅黑" panose="020B0503020204020204" pitchFamily="34" charset="-122"/>
              </a:rPr>
              <a:t>车；它</a:t>
            </a:r>
            <a:r>
              <a:rPr lang="zh-CN" altLang="en-US" sz="1100" dirty="0">
                <a:latin typeface="微软雅黑" panose="020B0503020204020204" pitchFamily="34" charset="-122"/>
                <a:ea typeface="微软雅黑" panose="020B0503020204020204" pitchFamily="34" charset="-122"/>
              </a:rPr>
              <a:t>会出现在您的位置，并开车送你到目的地。你不需要停放车辆，您只需支付路程费，你可以一边开车一边赚钱。我们的孩子永远不需考驾照，也不需拥有自己的小车。它将改变城市，因为我们未来的需要比90-95％更少的汽车。我们可以把以前的停车位改造成公园</a:t>
            </a:r>
            <a:r>
              <a:rPr lang="zh-CN" altLang="en-US" sz="1100" dirty="0" smtClean="0">
                <a:latin typeface="微软雅黑" panose="020B0503020204020204" pitchFamily="34" charset="-122"/>
                <a:ea typeface="微软雅黑" panose="020B0503020204020204" pitchFamily="34" charset="-122"/>
              </a:rPr>
              <a:t>。</a:t>
            </a:r>
            <a:endParaRPr lang="en-US" altLang="zh-CN" sz="1100" dirty="0" smtClean="0">
              <a:latin typeface="微软雅黑" panose="020B0503020204020204" pitchFamily="34" charset="-122"/>
              <a:ea typeface="微软雅黑" panose="020B0503020204020204" pitchFamily="34" charset="-122"/>
            </a:endParaRPr>
          </a:p>
          <a:p>
            <a:pPr marL="200025" indent="-200025" algn="just">
              <a:lnSpc>
                <a:spcPct val="150000"/>
              </a:lnSpc>
              <a:buFont typeface="Wingdings" panose="05000000000000000000" charset="0"/>
              <a:buChar char="n"/>
            </a:pPr>
            <a:r>
              <a:rPr lang="zh-CN" altLang="en-US" sz="1100" b="1" dirty="0" smtClean="0">
                <a:solidFill>
                  <a:srgbClr val="3F857E"/>
                </a:solidFill>
                <a:latin typeface="微软雅黑" panose="020B0503020204020204" pitchFamily="34" charset="-122"/>
                <a:ea typeface="微软雅黑" panose="020B0503020204020204" pitchFamily="34" charset="-122"/>
              </a:rPr>
              <a:t>目前</a:t>
            </a:r>
            <a:r>
              <a:rPr lang="zh-CN" altLang="en-US" sz="1100" b="1" dirty="0">
                <a:solidFill>
                  <a:srgbClr val="3F857E"/>
                </a:solidFill>
                <a:latin typeface="微软雅黑" panose="020B0503020204020204" pitchFamily="34" charset="-122"/>
                <a:ea typeface="微软雅黑" panose="020B0503020204020204" pitchFamily="34" charset="-122"/>
              </a:rPr>
              <a:t>全世界每年死于车祸的人有120万。</a:t>
            </a:r>
            <a:r>
              <a:rPr lang="zh-CN" altLang="en-US" sz="1100" dirty="0" smtClean="0">
                <a:latin typeface="微软雅黑" panose="020B0503020204020204" pitchFamily="34" charset="-122"/>
                <a:ea typeface="微软雅黑" panose="020B0503020204020204" pitchFamily="34" charset="-122"/>
              </a:rPr>
              <a:t>我们</a:t>
            </a:r>
            <a:r>
              <a:rPr lang="zh-CN" altLang="en-US" sz="1100" dirty="0">
                <a:latin typeface="微软雅黑" panose="020B0503020204020204" pitchFamily="34" charset="-122"/>
                <a:ea typeface="微软雅黑" panose="020B0503020204020204" pitchFamily="34" charset="-122"/>
              </a:rPr>
              <a:t>现在每10万公里就有一次事故。随着自主驾驶，这将回落到一次事故1000万公里。每年将拯救10000人的生命。</a:t>
            </a:r>
            <a:endParaRPr lang="zh-CN" altLang="en-US" sz="1100" dirty="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ou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9144000" cy="2122481"/>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文本框 2"/>
          <p:cNvSpPr txBox="1"/>
          <p:nvPr/>
        </p:nvSpPr>
        <p:spPr>
          <a:xfrm>
            <a:off x="75059" y="2165343"/>
            <a:ext cx="4272352" cy="2718693"/>
          </a:xfrm>
          <a:prstGeom prst="rect">
            <a:avLst/>
          </a:prstGeom>
          <a:noFill/>
        </p:spPr>
        <p:txBody>
          <a:bodyPr wrap="square" lIns="68580" tIns="34290" rIns="68580" bIns="34290" rtlCol="0" anchor="t">
            <a:spAutoFit/>
          </a:bodyPr>
          <a:lstStyle/>
          <a:p>
            <a:pPr marL="200025" indent="-200025" algn="just">
              <a:lnSpc>
                <a:spcPct val="150000"/>
              </a:lnSpc>
              <a:spcAft>
                <a:spcPts val="450"/>
              </a:spcAft>
              <a:buFont typeface="Wingdings" panose="05000000000000000000" charset="0"/>
              <a:buChar char="n"/>
            </a:pPr>
            <a:r>
              <a:rPr lang="zh-CN" altLang="en-US" sz="1400" dirty="0" smtClean="0">
                <a:latin typeface="微软雅黑" panose="020B0503020204020204" pitchFamily="34" charset="-122"/>
                <a:ea typeface="微软雅黑" panose="020B0503020204020204" pitchFamily="34" charset="-122"/>
              </a:rPr>
              <a:t>2020年</a:t>
            </a:r>
            <a:r>
              <a:rPr lang="zh-CN" altLang="en-US" sz="1400" dirty="0">
                <a:latin typeface="微软雅黑" panose="020B0503020204020204" pitchFamily="34" charset="-122"/>
                <a:ea typeface="微软雅黑" panose="020B0503020204020204" pitchFamily="34" charset="-122"/>
              </a:rPr>
              <a:t>前后电动车将成为主流。城市将是更清洁和更少嘈杂，因为所有汽车都靠电力运行，且更便宜。大多数传统的汽车公司采用改进办法及建造更好的车可能会破产; 而高科技公司（特斯拉、苹果、谷歌）将采取革命性的方法，把电脑建在车轮上。大众和奥迪的很多工程师他们害怕特斯拉</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marL="200025" indent="-200025" algn="just">
              <a:lnSpc>
                <a:spcPct val="150000"/>
              </a:lnSpc>
              <a:buFont typeface="Wingdings" panose="05000000000000000000" charset="0"/>
              <a:buChar char="n"/>
            </a:pPr>
            <a:r>
              <a:rPr lang="zh-CN" altLang="en-US" sz="1400" dirty="0">
                <a:latin typeface="微软雅黑" panose="020B0503020204020204" pitchFamily="34" charset="-122"/>
                <a:ea typeface="微软雅黑" panose="020B0503020204020204" pitchFamily="34" charset="-122"/>
              </a:rPr>
              <a:t>保险公司将有大麻烦，因为无事故，保险将便宜100倍。他们的汽车保险的经营模式将会消失</a:t>
            </a:r>
            <a:r>
              <a:rPr lang="zh-CN" altLang="en-US" sz="1400" dirty="0" smtClean="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26082" y="292894"/>
            <a:ext cx="2931120" cy="1539815"/>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8106" y="292894"/>
            <a:ext cx="2165894" cy="1539815"/>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9736"/>
          <a:stretch>
            <a:fillRect/>
          </a:stretch>
        </p:blipFill>
        <p:spPr>
          <a:xfrm>
            <a:off x="2019270" y="292893"/>
            <a:ext cx="2406812" cy="1535908"/>
          </a:xfrm>
          <a:prstGeom prst="rect">
            <a:avLst/>
          </a:prstGeom>
        </p:spPr>
      </p:pic>
      <p:sp>
        <p:nvSpPr>
          <p:cNvPr id="9" name="矩形 8"/>
          <p:cNvSpPr/>
          <p:nvPr/>
        </p:nvSpPr>
        <p:spPr>
          <a:xfrm>
            <a:off x="4439021" y="2165343"/>
            <a:ext cx="4572000" cy="2680606"/>
          </a:xfrm>
          <a:prstGeom prst="rect">
            <a:avLst/>
          </a:prstGeom>
        </p:spPr>
        <p:txBody>
          <a:bodyPr lIns="68580" tIns="34290" rIns="68580" bIns="34290">
            <a:spAutoFit/>
          </a:bodyPr>
          <a:lstStyle/>
          <a:p>
            <a:pPr marL="200025" indent="-200025" algn="just">
              <a:lnSpc>
                <a:spcPct val="150000"/>
              </a:lnSpc>
              <a:spcAft>
                <a:spcPts val="450"/>
              </a:spcAft>
              <a:buFont typeface="Wingdings" panose="05000000000000000000" charset="0"/>
              <a:buChar char="n"/>
            </a:pPr>
            <a:r>
              <a:rPr lang="zh-CN" altLang="en-US" sz="1400" dirty="0">
                <a:latin typeface="微软雅黑" panose="020B0503020204020204" pitchFamily="34" charset="-122"/>
                <a:ea typeface="微软雅黑" panose="020B0503020204020204" pitchFamily="34" charset="-122"/>
              </a:rPr>
              <a:t>基于邻近区域离工作场所近、上学近等，其房地产价值会发生变化，因为如果你可以在任何地方有效地工作或即使你上下班也很具有生产力，人们会搬出城市，住到周围的农村去。</a:t>
            </a:r>
            <a:endParaRPr lang="en-US" altLang="zh-CN" sz="1400" dirty="0">
              <a:latin typeface="微软雅黑" panose="020B0503020204020204" pitchFamily="34" charset="-122"/>
              <a:ea typeface="微软雅黑" panose="020B0503020204020204" pitchFamily="34" charset="-122"/>
            </a:endParaRPr>
          </a:p>
          <a:p>
            <a:pPr marL="200025" indent="-200025" algn="just">
              <a:lnSpc>
                <a:spcPct val="150000"/>
              </a:lnSpc>
              <a:buFont typeface="Wingdings" panose="05000000000000000000" charset="0"/>
              <a:buChar char="n"/>
            </a:pPr>
            <a:r>
              <a:rPr lang="zh-CN" altLang="en-US" sz="1400" dirty="0">
                <a:latin typeface="微软雅黑" panose="020B0503020204020204" pitchFamily="34" charset="-122"/>
                <a:ea typeface="微软雅黑" panose="020B0503020204020204" pitchFamily="34" charset="-122"/>
              </a:rPr>
              <a:t>太阳能生产发展一个指数曲线有30年了，到现在有很大的影响。去年，在全球范围内安装了更多的太阳能，超过了石油能源。太阳能的价格将会下降，以至于到2025年几乎所有煤炭开采企业将歇业。</a:t>
            </a:r>
            <a:endParaRPr lang="zh-CN" altLang="en-US" sz="14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12537"/>
          <a:stretch>
            <a:fillRect/>
          </a:stretch>
        </p:blipFill>
        <p:spPr>
          <a:xfrm>
            <a:off x="0" y="291365"/>
            <a:ext cx="2020744" cy="15398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1000"/>
                            </p:stCondLst>
                            <p:childTnLst>
                              <p:par>
                                <p:cTn id="32" presetID="47"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gradFill flip="none" rotWithShape="1">
            <a:gsLst>
              <a:gs pos="67000">
                <a:srgbClr val="012652"/>
              </a:gs>
              <a:gs pos="0">
                <a:srgbClr val="144784"/>
              </a:gs>
              <a:gs pos="100000">
                <a:srgbClr val="05254C"/>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文本框 5"/>
          <p:cNvSpPr txBox="1"/>
          <p:nvPr/>
        </p:nvSpPr>
        <p:spPr>
          <a:xfrm>
            <a:off x="4241835" y="2289215"/>
            <a:ext cx="2221706" cy="438582"/>
          </a:xfrm>
          <a:prstGeom prst="rect">
            <a:avLst/>
          </a:prstGeom>
          <a:noFill/>
        </p:spPr>
        <p:txBody>
          <a:bodyPr wrap="square" lIns="68580" tIns="34290" rIns="68580" bIns="34290" rtlCol="0">
            <a:spAutoFit/>
          </a:bodyPr>
          <a:lstStyle/>
          <a:p>
            <a:pPr algn="ctr"/>
            <a:r>
              <a:rPr lang="en-US" altLang="zh-CN" sz="2400" dirty="0" smtClean="0">
                <a:solidFill>
                  <a:schemeClr val="bg1"/>
                </a:solidFill>
                <a:latin typeface="Yu Gothic UI Light" panose="020B0300000000000000" pitchFamily="34" charset="-128"/>
                <a:ea typeface="Yu Gothic UI Light" panose="020B0300000000000000" pitchFamily="34" charset="-128"/>
              </a:rPr>
              <a:t>3D </a:t>
            </a:r>
            <a:r>
              <a:rPr lang="zh-CN" altLang="en-US" sz="2400" dirty="0" smtClean="0">
                <a:solidFill>
                  <a:schemeClr val="bg1"/>
                </a:solidFill>
                <a:latin typeface="幼圆" panose="02010509060101010101" pitchFamily="49" charset="-122"/>
                <a:ea typeface="幼圆" panose="02010509060101010101" pitchFamily="49" charset="-122"/>
              </a:rPr>
              <a:t>打印</a:t>
            </a:r>
            <a:endParaRPr lang="zh-CN" altLang="en-US" sz="2400" dirty="0">
              <a:solidFill>
                <a:schemeClr val="bg1"/>
              </a:solidFill>
              <a:latin typeface="幼圆" panose="02010509060101010101" pitchFamily="49" charset="-122"/>
              <a:ea typeface="幼圆" panose="02010509060101010101" pitchFamily="49" charset="-122"/>
            </a:endParaRPr>
          </a:p>
        </p:txBody>
      </p:sp>
      <p:sp>
        <p:nvSpPr>
          <p:cNvPr id="2" name="矩形 1"/>
          <p:cNvSpPr/>
          <p:nvPr/>
        </p:nvSpPr>
        <p:spPr>
          <a:xfrm>
            <a:off x="3431019" y="1228725"/>
            <a:ext cx="1471613" cy="1921669"/>
          </a:xfrm>
          <a:prstGeom prst="rect">
            <a:avLst/>
          </a:prstGeom>
          <a:noFill/>
          <a:ln>
            <a:noFill/>
          </a:ln>
          <a:effectLst>
            <a:outerShdw blurRad="1270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1300" dirty="0" smtClean="0">
                <a:solidFill>
                  <a:srgbClr val="022658"/>
                </a:solidFill>
                <a:latin typeface="微软雅黑" panose="020B0503020204020204" pitchFamily="34" charset="-122"/>
                <a:ea typeface="微软雅黑" panose="020B0503020204020204" pitchFamily="34" charset="-122"/>
              </a:rPr>
              <a:t>3</a:t>
            </a:r>
            <a:endParaRPr lang="zh-CN" altLang="en-US" sz="11300" dirty="0">
              <a:solidFill>
                <a:srgbClr val="0226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文本框 2"/>
          <p:cNvSpPr txBox="1"/>
          <p:nvPr/>
        </p:nvSpPr>
        <p:spPr>
          <a:xfrm>
            <a:off x="208547" y="3176236"/>
            <a:ext cx="8844547" cy="1813317"/>
          </a:xfrm>
          <a:prstGeom prst="rect">
            <a:avLst/>
          </a:prstGeom>
          <a:noFill/>
        </p:spPr>
        <p:txBody>
          <a:bodyPr wrap="square" lIns="68580" tIns="34290" rIns="68580" bIns="34290" rtlCol="0" anchor="t">
            <a:spAutoFit/>
          </a:bodyPr>
          <a:lstStyle/>
          <a:p>
            <a:pPr marL="214630" indent="-214630" algn="just">
              <a:lnSpc>
                <a:spcPct val="150000"/>
              </a:lnSpc>
              <a:spcAft>
                <a:spcPts val="450"/>
              </a:spcAft>
              <a:buFont typeface="Wingdings" panose="05000000000000000000" pitchFamily="2" charset="2"/>
              <a:buChar char="n"/>
            </a:pPr>
            <a:r>
              <a:rPr lang="zh-CN" altLang="en-US" sz="1400" dirty="0">
                <a:latin typeface="微软雅黑" panose="020B0503020204020204" pitchFamily="34" charset="-122"/>
                <a:ea typeface="微软雅黑" panose="020B0503020204020204" pitchFamily="34" charset="-122"/>
              </a:rPr>
              <a:t>最廉价的三维打印机的价格10年之内将</a:t>
            </a:r>
            <a:r>
              <a:rPr lang="zh-CN" altLang="en-US" sz="1400" dirty="0" smtClean="0">
                <a:latin typeface="微软雅黑" panose="020B0503020204020204" pitchFamily="34" charset="-122"/>
                <a:ea typeface="微软雅黑" panose="020B0503020204020204" pitchFamily="34" charset="-122"/>
              </a:rPr>
              <a:t>从 18</a:t>
            </a:r>
            <a:r>
              <a:rPr lang="zh-CN" altLang="en-US" sz="1400" dirty="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000 美元</a:t>
            </a:r>
            <a:r>
              <a:rPr lang="zh-CN" altLang="en-US" sz="1400" dirty="0">
                <a:latin typeface="微软雅黑" panose="020B0503020204020204" pitchFamily="34" charset="-122"/>
                <a:ea typeface="微软雅黑" panose="020B0503020204020204" pitchFamily="34" charset="-122"/>
              </a:rPr>
              <a:t>降到 </a:t>
            </a:r>
            <a:r>
              <a:rPr lang="zh-CN" altLang="en-US" sz="1400" dirty="0" smtClean="0">
                <a:latin typeface="微软雅黑" panose="020B0503020204020204" pitchFamily="34" charset="-122"/>
                <a:ea typeface="微软雅黑" panose="020B0503020204020204" pitchFamily="34" charset="-122"/>
              </a:rPr>
              <a:t>400 美元</a:t>
            </a:r>
            <a:r>
              <a:rPr lang="zh-CN" altLang="en-US" sz="1400" dirty="0">
                <a:latin typeface="微软雅黑" panose="020B0503020204020204" pitchFamily="34" charset="-122"/>
                <a:ea typeface="微软雅黑" panose="020B0503020204020204" pitchFamily="34" charset="-122"/>
              </a:rPr>
              <a:t>。同时，速度加快100倍</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marL="214630" indent="-214630" algn="just">
              <a:lnSpc>
                <a:spcPct val="150000"/>
              </a:lnSpc>
              <a:spcAft>
                <a:spcPts val="450"/>
              </a:spcAft>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所有</a:t>
            </a:r>
            <a:r>
              <a:rPr lang="zh-CN" altLang="en-US" sz="1400" dirty="0">
                <a:latin typeface="微软雅黑" panose="020B0503020204020204" pitchFamily="34" charset="-122"/>
                <a:ea typeface="微软雅黑" panose="020B0503020204020204" pitchFamily="34" charset="-122"/>
              </a:rPr>
              <a:t>主要的制鞋企业开始用3D打印鞋类产品。备用飞机部件在偏远机场已经由3D打印出来。空间站现在有了一台打印机，不需要大量过去需要的零部件</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a:p>
            <a:pPr marL="214630" indent="-214630" algn="just">
              <a:lnSpc>
                <a:spcPct val="150000"/>
              </a:lnSpc>
              <a:spcAft>
                <a:spcPts val="450"/>
              </a:spcAft>
              <a:buFont typeface="Wingdings" panose="05000000000000000000" pitchFamily="2" charset="2"/>
              <a:buChar char="n"/>
            </a:pPr>
            <a:r>
              <a:rPr lang="zh-CN" altLang="en-US" sz="1400" dirty="0">
                <a:latin typeface="微软雅黑" panose="020B0503020204020204" pitchFamily="34" charset="-122"/>
                <a:ea typeface="微软雅黑" panose="020B0503020204020204" pitchFamily="34" charset="-122"/>
              </a:rPr>
              <a:t>今年年底，新的智能手机可能将拥有3D扫描。然后，您可以三维扫描你的脚，在家打印你的完美的鞋子。在中国，他们已经用3D打印出完整的6层办公大楼。到2027年，一切东西有10％由3D打印制作。</a:t>
            </a:r>
            <a:endParaRPr lang="zh-CN" altLang="en-US" sz="14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cstate="print"/>
          <a:srcRect b="81404"/>
          <a:stretch>
            <a:fillRect/>
          </a:stretch>
        </p:blipFill>
        <p:spPr>
          <a:xfrm>
            <a:off x="9049" y="372904"/>
            <a:ext cx="1827161" cy="2709863"/>
          </a:xfrm>
          <a:prstGeom prst="rect">
            <a:avLst/>
          </a:prstGeom>
        </p:spPr>
      </p:pic>
      <p:pic>
        <p:nvPicPr>
          <p:cNvPr id="5" name="图片 4"/>
          <p:cNvPicPr>
            <a:picLocks noChangeAspect="1"/>
          </p:cNvPicPr>
          <p:nvPr/>
        </p:nvPicPr>
        <p:blipFill>
          <a:blip r:embed="rId1" cstate="print"/>
          <a:srcRect t="18744" b="62659"/>
          <a:stretch>
            <a:fillRect/>
          </a:stretch>
        </p:blipFill>
        <p:spPr>
          <a:xfrm>
            <a:off x="1836210" y="372904"/>
            <a:ext cx="1826643" cy="2709863"/>
          </a:xfrm>
          <a:prstGeom prst="rect">
            <a:avLst/>
          </a:prstGeom>
        </p:spPr>
      </p:pic>
      <p:pic>
        <p:nvPicPr>
          <p:cNvPr id="6" name="图片 5"/>
          <p:cNvPicPr>
            <a:picLocks noChangeAspect="1"/>
          </p:cNvPicPr>
          <p:nvPr/>
        </p:nvPicPr>
        <p:blipFill>
          <a:blip r:embed="rId1" cstate="print">
            <a:lum bright="-6000"/>
          </a:blip>
          <a:srcRect t="37840" b="44275"/>
          <a:stretch>
            <a:fillRect/>
          </a:stretch>
        </p:blipFill>
        <p:spPr>
          <a:xfrm>
            <a:off x="3658188" y="368755"/>
            <a:ext cx="1900204" cy="2710800"/>
          </a:xfrm>
          <a:prstGeom prst="rect">
            <a:avLst/>
          </a:prstGeom>
        </p:spPr>
      </p:pic>
      <p:pic>
        <p:nvPicPr>
          <p:cNvPr id="7" name="图片 6"/>
          <p:cNvPicPr>
            <a:picLocks noChangeAspect="1"/>
          </p:cNvPicPr>
          <p:nvPr/>
        </p:nvPicPr>
        <p:blipFill>
          <a:blip r:embed="rId1" cstate="print"/>
          <a:srcRect t="56058" b="25521"/>
          <a:stretch>
            <a:fillRect/>
          </a:stretch>
        </p:blipFill>
        <p:spPr>
          <a:xfrm>
            <a:off x="5519051" y="368755"/>
            <a:ext cx="1844272" cy="2709863"/>
          </a:xfrm>
          <a:prstGeom prst="rect">
            <a:avLst/>
          </a:prstGeom>
        </p:spPr>
      </p:pic>
      <p:pic>
        <p:nvPicPr>
          <p:cNvPr id="8" name="图片 7"/>
          <p:cNvPicPr>
            <a:picLocks noChangeAspect="1"/>
          </p:cNvPicPr>
          <p:nvPr/>
        </p:nvPicPr>
        <p:blipFill>
          <a:blip r:embed="rId1" cstate="print"/>
          <a:srcRect l="-1399" t="74626" r="1399" b="6592"/>
          <a:stretch>
            <a:fillRect/>
          </a:stretch>
        </p:blipFill>
        <p:spPr>
          <a:xfrm>
            <a:off x="7333767" y="366434"/>
            <a:ext cx="1809818" cy="2710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5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5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250"/>
                                        <p:tgtEl>
                                          <p:spTgt spid="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5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250"/>
                                        <p:tgtEl>
                                          <p:spTgt spid="8"/>
                                        </p:tgtEl>
                                      </p:cBhvr>
                                    </p:animEffect>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gradFill flip="none" rotWithShape="1">
            <a:gsLst>
              <a:gs pos="67000">
                <a:srgbClr val="012652"/>
              </a:gs>
              <a:gs pos="0">
                <a:srgbClr val="144784"/>
              </a:gs>
              <a:gs pos="100000">
                <a:srgbClr val="05254C"/>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文本框 5"/>
          <p:cNvSpPr txBox="1"/>
          <p:nvPr/>
        </p:nvSpPr>
        <p:spPr>
          <a:xfrm>
            <a:off x="4319475" y="2289215"/>
            <a:ext cx="1846256" cy="438581"/>
          </a:xfrm>
          <a:prstGeom prst="rect">
            <a:avLst/>
          </a:prstGeom>
          <a:noFill/>
        </p:spPr>
        <p:txBody>
          <a:bodyPr wrap="square" lIns="68580" tIns="34290" rIns="68580" bIns="34290" rtlCol="0">
            <a:spAutoFit/>
          </a:bodyPr>
          <a:lstStyle/>
          <a:p>
            <a:pPr algn="ctr"/>
            <a:r>
              <a:rPr lang="zh-CN" altLang="en-US" sz="2400" dirty="0" smtClean="0">
                <a:solidFill>
                  <a:schemeClr val="bg1"/>
                </a:solidFill>
                <a:latin typeface="幼圆" panose="02010509060101010101" pitchFamily="49" charset="-122"/>
                <a:ea typeface="幼圆" panose="02010509060101010101" pitchFamily="49" charset="-122"/>
              </a:rPr>
              <a:t>健康</a:t>
            </a:r>
            <a:endParaRPr lang="zh-CN" altLang="en-US" sz="2400" dirty="0">
              <a:solidFill>
                <a:schemeClr val="bg1"/>
              </a:solidFill>
              <a:latin typeface="幼圆" panose="02010509060101010101" pitchFamily="49" charset="-122"/>
              <a:ea typeface="幼圆" panose="02010509060101010101" pitchFamily="49" charset="-122"/>
            </a:endParaRPr>
          </a:p>
        </p:txBody>
      </p:sp>
      <p:sp>
        <p:nvSpPr>
          <p:cNvPr id="2" name="矩形 1"/>
          <p:cNvSpPr/>
          <p:nvPr/>
        </p:nvSpPr>
        <p:spPr>
          <a:xfrm>
            <a:off x="3508659" y="1228725"/>
            <a:ext cx="1471613" cy="1921669"/>
          </a:xfrm>
          <a:prstGeom prst="rect">
            <a:avLst/>
          </a:prstGeom>
          <a:noFill/>
          <a:ln>
            <a:noFill/>
          </a:ln>
          <a:effectLst>
            <a:outerShdw blurRad="1270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1300" dirty="0" smtClean="0">
                <a:solidFill>
                  <a:srgbClr val="022658"/>
                </a:solidFill>
                <a:latin typeface="微软雅黑" panose="020B0503020204020204" pitchFamily="34" charset="-122"/>
                <a:ea typeface="微软雅黑" panose="020B0503020204020204" pitchFamily="34" charset="-122"/>
              </a:rPr>
              <a:t>4</a:t>
            </a:r>
            <a:endParaRPr lang="zh-CN" altLang="en-US" sz="11300" dirty="0">
              <a:solidFill>
                <a:srgbClr val="0226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rcRect b="8910"/>
          <a:stretch>
            <a:fillRect/>
          </a:stretch>
        </p:blipFill>
        <p:spPr>
          <a:xfrm>
            <a:off x="0" y="192506"/>
            <a:ext cx="9147334" cy="4005178"/>
          </a:xfrm>
          <a:prstGeom prst="rect">
            <a:avLst/>
          </a:prstGeom>
        </p:spPr>
      </p:pic>
      <p:sp>
        <p:nvSpPr>
          <p:cNvPr id="3" name="文本框 2"/>
          <p:cNvSpPr txBox="1"/>
          <p:nvPr/>
        </p:nvSpPr>
        <p:spPr>
          <a:xfrm>
            <a:off x="5208337" y="398983"/>
            <a:ext cx="3673566" cy="3393237"/>
          </a:xfrm>
          <a:prstGeom prst="rect">
            <a:avLst/>
          </a:prstGeom>
          <a:noFill/>
        </p:spPr>
        <p:txBody>
          <a:bodyPr wrap="square" lIns="68580" tIns="34290" rIns="68580" bIns="34290" rtlCol="0" anchor="t">
            <a:spAutoFit/>
          </a:bodyPr>
          <a:lstStyle/>
          <a:p>
            <a:pPr algn="just">
              <a:lnSpc>
                <a:spcPct val="150000"/>
              </a:lnSpc>
            </a:pPr>
            <a:r>
              <a:rPr lang="zh-CN" altLang="en-US" dirty="0" smtClean="0">
                <a:latin typeface="微软雅黑" panose="020B0503020204020204" pitchFamily="34" charset="-122"/>
                <a:ea typeface="微软雅黑" panose="020B0503020204020204" pitchFamily="34" charset="-122"/>
              </a:rPr>
              <a:t>tricorder–</a:t>
            </a:r>
            <a:r>
              <a:rPr lang="zh-CN" altLang="en-US" dirty="0">
                <a:latin typeface="微软雅黑" panose="020B0503020204020204" pitchFamily="34" charset="-122"/>
                <a:ea typeface="微软雅黑" panose="020B0503020204020204" pitchFamily="34" charset="-122"/>
              </a:rPr>
              <a:t>X</a:t>
            </a:r>
            <a:r>
              <a:rPr lang="zh-CN" altLang="en-US" dirty="0">
                <a:solidFill>
                  <a:srgbClr val="FF0000"/>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的价格将在今年公布</a:t>
            </a:r>
            <a:r>
              <a:rPr lang="zh-CN" altLang="en-US" dirty="0" smtClean="0">
                <a:latin typeface="微软雅黑" panose="020B0503020204020204" pitchFamily="34" charset="-122"/>
                <a:ea typeface="微软雅黑" panose="020B0503020204020204" pitchFamily="34" charset="-122"/>
              </a:rPr>
              <a:t>。它是与</a:t>
            </a:r>
            <a:r>
              <a:rPr lang="zh-CN" altLang="en-US" dirty="0">
                <a:latin typeface="微软雅黑" panose="020B0503020204020204" pitchFamily="34" charset="-122"/>
                <a:ea typeface="微软雅黑" panose="020B0503020204020204" pitchFamily="34" charset="-122"/>
              </a:rPr>
              <a:t>手机一起工作的医用设备</a:t>
            </a:r>
            <a:r>
              <a:rPr lang="zh-CN" altLang="en-US" dirty="0" smtClean="0">
                <a:latin typeface="微软雅黑" panose="020B0503020204020204" pitchFamily="34" charset="-122"/>
                <a:ea typeface="微软雅黑" panose="020B0503020204020204" pitchFamily="34" charset="-122"/>
              </a:rPr>
              <a:t>，记录</a:t>
            </a:r>
            <a:r>
              <a:rPr lang="zh-CN" altLang="en-US" dirty="0">
                <a:latin typeface="微软雅黑" panose="020B0503020204020204" pitchFamily="34" charset="-122"/>
                <a:ea typeface="微软雅黑" panose="020B0503020204020204" pitchFamily="34" charset="-122"/>
              </a:rPr>
              <a:t>你的视网膜扫描、你的血液样本和你的呼吸。然后</a:t>
            </a:r>
            <a:r>
              <a:rPr lang="zh-CN" altLang="en-US" dirty="0" smtClean="0">
                <a:latin typeface="微软雅黑" panose="020B0503020204020204" pitchFamily="34" charset="-122"/>
                <a:ea typeface="微软雅黑" panose="020B0503020204020204" pitchFamily="34" charset="-122"/>
              </a:rPr>
              <a:t>，分析</a:t>
            </a:r>
            <a:r>
              <a:rPr lang="zh-CN" altLang="en-US" dirty="0">
                <a:latin typeface="微软雅黑" panose="020B0503020204020204" pitchFamily="34" charset="-122"/>
                <a:ea typeface="微软雅黑" panose="020B0503020204020204" pitchFamily="34" charset="-122"/>
              </a:rPr>
              <a:t>54项生物标志物，可以找出几乎所有的疾病。很便宜，所以在未来几年内，这个星球上的人将有机会获得世界一流、成本低医药</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201928" y="4285300"/>
            <a:ext cx="8781575" cy="577081"/>
          </a:xfrm>
          <a:prstGeom prst="rect">
            <a:avLst/>
          </a:prstGeom>
        </p:spPr>
        <p:txBody>
          <a:bodyPr wrap="square" lIns="68580" tIns="34290" rIns="68580" bIns="34290">
            <a:spAutoFit/>
          </a:bodyPr>
          <a:lstStyle/>
          <a:p>
            <a:pPr algn="just">
              <a:lnSpc>
                <a:spcPct val="150000"/>
              </a:lnSpc>
            </a:pPr>
            <a:r>
              <a:rPr lang="zh-CN" altLang="en-US" sz="1100" dirty="0">
                <a:solidFill>
                  <a:srgbClr val="FF0000"/>
                </a:solidFill>
                <a:latin typeface="微软雅黑" panose="020B0503020204020204" pitchFamily="34" charset="-122"/>
                <a:ea typeface="微软雅黑" panose="020B0503020204020204" pitchFamily="34" charset="-122"/>
              </a:rPr>
              <a:t>* </a:t>
            </a:r>
            <a:r>
              <a:rPr lang="zh-CN" altLang="en-US" sz="1100" dirty="0">
                <a:solidFill>
                  <a:schemeClr val="accent1">
                    <a:lumMod val="75000"/>
                  </a:schemeClr>
                </a:solidFill>
                <a:latin typeface="微软雅黑" panose="020B0503020204020204" pitchFamily="34" charset="-122"/>
                <a:ea typeface="微软雅黑" panose="020B0503020204020204" pitchFamily="34" charset="-122"/>
              </a:rPr>
              <a:t>注：在虚构的星际旅行中，一个tricorder是用于多功能手持的传感器扫描、 数据分析和记录装置。医疗的tricorder被医生用于帮助诊断疾病和收集有关患者的身体</a:t>
            </a:r>
            <a:r>
              <a:rPr lang="zh-CN" altLang="en-US" sz="1100" dirty="0" smtClean="0">
                <a:solidFill>
                  <a:schemeClr val="accent1">
                    <a:lumMod val="75000"/>
                  </a:schemeClr>
                </a:solidFill>
                <a:latin typeface="微软雅黑" panose="020B0503020204020204" pitchFamily="34" charset="-122"/>
                <a:ea typeface="微软雅黑" panose="020B0503020204020204" pitchFamily="34" charset="-122"/>
              </a:rPr>
              <a:t>信息。</a:t>
            </a:r>
            <a:endParaRPr lang="zh-CN" altLang="en-US" sz="1100"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gradFill flip="none" rotWithShape="1">
            <a:gsLst>
              <a:gs pos="67000">
                <a:srgbClr val="012652"/>
              </a:gs>
              <a:gs pos="0">
                <a:srgbClr val="144784"/>
              </a:gs>
              <a:gs pos="100000">
                <a:srgbClr val="05254C"/>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文本框 5"/>
          <p:cNvSpPr txBox="1"/>
          <p:nvPr/>
        </p:nvSpPr>
        <p:spPr>
          <a:xfrm>
            <a:off x="4682728" y="2352460"/>
            <a:ext cx="2221706" cy="438581"/>
          </a:xfrm>
          <a:prstGeom prst="rect">
            <a:avLst/>
          </a:prstGeom>
          <a:noFill/>
        </p:spPr>
        <p:txBody>
          <a:bodyPr wrap="square" lIns="68580" tIns="34290" rIns="68580" bIns="34290" rtlCol="0">
            <a:spAutoFit/>
          </a:bodyPr>
          <a:lstStyle/>
          <a:p>
            <a:pPr algn="ctr"/>
            <a:r>
              <a:rPr lang="zh-CN" altLang="en-US" sz="2400" dirty="0" smtClean="0">
                <a:solidFill>
                  <a:schemeClr val="bg1"/>
                </a:solidFill>
                <a:latin typeface="幼圆" panose="02010509060101010101" pitchFamily="49" charset="-122"/>
                <a:ea typeface="幼圆" panose="02010509060101010101" pitchFamily="49" charset="-122"/>
              </a:rPr>
              <a:t>石墨烯</a:t>
            </a:r>
            <a:endParaRPr lang="zh-CN" altLang="en-US" sz="2400" dirty="0">
              <a:solidFill>
                <a:schemeClr val="bg1"/>
              </a:solidFill>
              <a:latin typeface="幼圆" panose="02010509060101010101" pitchFamily="49" charset="-122"/>
              <a:ea typeface="幼圆" panose="02010509060101010101" pitchFamily="49" charset="-122"/>
            </a:endParaRPr>
          </a:p>
        </p:txBody>
      </p:sp>
      <p:sp>
        <p:nvSpPr>
          <p:cNvPr id="2" name="矩形 1"/>
          <p:cNvSpPr/>
          <p:nvPr/>
        </p:nvSpPr>
        <p:spPr>
          <a:xfrm>
            <a:off x="3095131" y="1228725"/>
            <a:ext cx="2334119" cy="1921669"/>
          </a:xfrm>
          <a:prstGeom prst="rect">
            <a:avLst/>
          </a:prstGeom>
          <a:noFill/>
          <a:ln>
            <a:noFill/>
          </a:ln>
          <a:effectLst>
            <a:outerShdw blurRad="1270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1300" dirty="0" smtClean="0">
                <a:solidFill>
                  <a:srgbClr val="022658"/>
                </a:solidFill>
                <a:latin typeface="微软雅黑" panose="020B0503020204020204" pitchFamily="34" charset="-122"/>
                <a:ea typeface="微软雅黑" panose="020B0503020204020204" pitchFamily="34" charset="-122"/>
              </a:rPr>
              <a:t>5</a:t>
            </a:r>
            <a:endParaRPr lang="zh-CN" altLang="en-US" sz="11300" dirty="0">
              <a:solidFill>
                <a:srgbClr val="0226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矩形 16"/>
          <p:cNvSpPr/>
          <p:nvPr/>
        </p:nvSpPr>
        <p:spPr>
          <a:xfrm>
            <a:off x="0" y="1"/>
            <a:ext cx="9144000" cy="2507916"/>
          </a:xfrm>
          <a:prstGeom prst="rect">
            <a:avLst/>
          </a:prstGeom>
          <a:solidFill>
            <a:srgbClr val="01010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矩形 1"/>
          <p:cNvSpPr/>
          <p:nvPr/>
        </p:nvSpPr>
        <p:spPr>
          <a:xfrm>
            <a:off x="556125" y="2893986"/>
            <a:ext cx="8166393" cy="484748"/>
          </a:xfrm>
          <a:prstGeom prst="rect">
            <a:avLst/>
          </a:prstGeom>
        </p:spPr>
        <p:txBody>
          <a:bodyPr wrap="square" lIns="68580" tIns="34290" rIns="68580" bIns="34290">
            <a:spAutoFit/>
          </a:bodyPr>
          <a:lstStyle/>
          <a:p>
            <a:pPr marL="214630" indent="-214630" algn="just">
              <a:lnSpc>
                <a:spcPct val="150000"/>
              </a:lnSpc>
              <a:spcAft>
                <a:spcPts val="900"/>
              </a:spcAft>
              <a:buSzPct val="80000"/>
              <a:buFont typeface="Wingdings" panose="05000000000000000000" pitchFamily="2" charset="2"/>
              <a:buChar char="l"/>
            </a:pPr>
            <a:r>
              <a:rPr lang="zh-CN" altLang="zh-CN" b="1" dirty="0" smtClean="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中国</a:t>
            </a:r>
            <a:r>
              <a:rPr lang="zh-CN" altLang="zh-CN" b="1" dirty="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最近公布了石墨烯基锂电子电池</a:t>
            </a:r>
            <a:r>
              <a:rPr lang="zh-CN" altLang="zh-CN" b="1" dirty="0" smtClean="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产品</a:t>
            </a:r>
            <a:r>
              <a:rPr lang="en-US" altLang="zh-CN" b="1" dirty="0" smtClean="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b="1" dirty="0" smtClean="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b="1" dirty="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“烯王”，震惊了全球</a:t>
            </a:r>
            <a:r>
              <a:rPr lang="zh-CN" altLang="zh-CN" b="1" dirty="0" smtClean="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dirty="0" smtClean="0">
              <a:solidFill>
                <a:srgbClr val="00348A"/>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1024"/>
          <a:stretch>
            <a:fillRect/>
          </a:stretch>
        </p:blipFill>
        <p:spPr>
          <a:xfrm>
            <a:off x="1165727" y="0"/>
            <a:ext cx="6459620" cy="2395538"/>
          </a:xfrm>
          <a:prstGeom prst="rect">
            <a:avLst/>
          </a:prstGeom>
        </p:spPr>
      </p:pic>
      <p:sp>
        <p:nvSpPr>
          <p:cNvPr id="6" name="矩形 5"/>
          <p:cNvSpPr/>
          <p:nvPr/>
        </p:nvSpPr>
        <p:spPr>
          <a:xfrm>
            <a:off x="572168" y="3534267"/>
            <a:ext cx="8150350" cy="900246"/>
          </a:xfrm>
          <a:prstGeom prst="rect">
            <a:avLst/>
          </a:prstGeom>
        </p:spPr>
        <p:txBody>
          <a:bodyPr wrap="square" lIns="68580" tIns="34290" rIns="68580" bIns="34290">
            <a:spAutoFit/>
          </a:bodyPr>
          <a:lstStyle/>
          <a:p>
            <a:pPr marL="214630" indent="-214630" algn="just">
              <a:lnSpc>
                <a:spcPct val="150000"/>
              </a:lnSpc>
              <a:spcAft>
                <a:spcPts val="450"/>
              </a:spcAft>
              <a:buSzPct val="80000"/>
              <a:buFont typeface="Wingdings" panose="05000000000000000000" pitchFamily="2" charset="2"/>
              <a:buChar char="l"/>
            </a:pPr>
            <a:r>
              <a:rPr lang="zh-CN" altLang="zh-CN"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充电</a:t>
            </a:r>
            <a:r>
              <a:rPr lang="en-US" altLang="zh-CN"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分钟可跑</a:t>
            </a:r>
            <a:r>
              <a:rPr lang="en-US" altLang="zh-CN"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1000</a:t>
            </a:r>
            <a:r>
              <a:rPr lang="zh-CN" altLang="zh-CN"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公里</a:t>
            </a:r>
            <a:r>
              <a:rPr lang="zh-CN" altLang="en-US" dirty="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dirty="0" smtClean="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电池</a:t>
            </a:r>
            <a:r>
              <a:rPr lang="zh-CN" altLang="zh-CN" dirty="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循环寿命高达</a:t>
            </a:r>
            <a:r>
              <a:rPr lang="en-US" altLang="zh-CN" dirty="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3500</a:t>
            </a:r>
            <a:r>
              <a:rPr lang="zh-CN" altLang="zh-CN" dirty="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次左右。充电效率是普通充电产品的</a:t>
            </a:r>
            <a:r>
              <a:rPr lang="en-US" altLang="zh-CN" dirty="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24</a:t>
            </a:r>
            <a:r>
              <a:rPr lang="zh-CN" altLang="zh-CN" dirty="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倍，开启了石墨烯能源的应用时代</a:t>
            </a:r>
            <a:r>
              <a:rPr lang="zh-CN" altLang="zh-CN" dirty="0" smtClean="0">
                <a:solidFill>
                  <a:srgbClr val="00348A"/>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dirty="0" smtClean="0">
              <a:solidFill>
                <a:srgbClr val="00348A"/>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43017" y="1175420"/>
            <a:ext cx="5816016"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一、产业升级   亟需高素质技术人才支撑</a:t>
            </a:r>
            <a:endParaRPr lang="en-US" altLang="zh-CN" sz="2400" b="1" dirty="0" smtClean="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610025" y="2618405"/>
            <a:ext cx="5782352" cy="461665"/>
          </a:xfrm>
          <a:prstGeom prst="rect">
            <a:avLst/>
          </a:prstGeom>
        </p:spPr>
        <p:txBody>
          <a:bodyPr wrap="non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三、探索研究    我国应用型高校评估标准</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596390" y="1901190"/>
            <a:ext cx="5873724" cy="461665"/>
          </a:xfrm>
          <a:prstGeom prst="rect">
            <a:avLst/>
          </a:prstGeom>
        </p:spPr>
        <p:txBody>
          <a:bodyPr wrap="non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二、他山之石    欧洲应用科技大学的经验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
                                            <p:txEl>
                                              <p:pRg st="0" end="0"/>
                                            </p:txEl>
                                          </p:spTgt>
                                        </p:tgtEl>
                                      </p:cBhvr>
                                    </p:animEffect>
                                    <p:animScale>
                                      <p:cBhvr>
                                        <p:cTn id="7" dur="250" autoRev="1" fill="hold"/>
                                        <p:tgtEl>
                                          <p:spTgt spid="2">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1470" y="685801"/>
            <a:ext cx="8366760" cy="3394472"/>
          </a:xfrm>
        </p:spPr>
        <p:txBody>
          <a:bodyPr/>
          <a:lstStyle/>
          <a:p>
            <a:pPr>
              <a:spcAft>
                <a:spcPts val="600"/>
              </a:spcAft>
              <a:buNone/>
            </a:pPr>
            <a:r>
              <a:rPr lang="en-US" altLang="zh-CN" dirty="0" smtClean="0"/>
              <a:t>   </a:t>
            </a:r>
            <a:r>
              <a:rPr lang="zh-CN" altLang="en-US" dirty="0" smtClean="0">
                <a:latin typeface="黑体" panose="02010609060101010101" pitchFamily="49" charset="-122"/>
                <a:ea typeface="黑体" panose="02010609060101010101" pitchFamily="49" charset="-122"/>
              </a:rPr>
              <a:t>科研创新能力是未来国际竞争主要体现</a:t>
            </a:r>
            <a:endParaRPr lang="en-US" altLang="zh-CN" dirty="0" smtClean="0">
              <a:latin typeface="黑体" panose="02010609060101010101" pitchFamily="49" charset="-122"/>
              <a:ea typeface="黑体" panose="02010609060101010101" pitchFamily="49" charset="-122"/>
            </a:endParaRPr>
          </a:p>
          <a:p>
            <a:pPr>
              <a:buNone/>
            </a:pPr>
            <a:r>
              <a:rPr lang="zh-CN" altLang="zh-CN" sz="2800" dirty="0" smtClean="0">
                <a:latin typeface="仿宋" panose="02010609060101010101" pitchFamily="49" charset="-122"/>
                <a:ea typeface="仿宋" panose="02010609060101010101" pitchFamily="49" charset="-122"/>
              </a:rPr>
              <a:t>◆</a:t>
            </a:r>
            <a:r>
              <a:rPr lang="zh-CN" altLang="en-US" sz="2800" dirty="0" smtClean="0">
                <a:latin typeface="仿宋" panose="02010609060101010101" pitchFamily="49" charset="-122"/>
                <a:ea typeface="仿宋" panose="02010609060101010101" pitchFamily="49" charset="-122"/>
              </a:rPr>
              <a:t>经济实力、国防实力、民族凝聚力、综合国力，最终取决于：科技水平、人才素质、创新能力；</a:t>
            </a:r>
            <a:endParaRPr lang="en-US" altLang="zh-CN" sz="2800" dirty="0" smtClean="0">
              <a:latin typeface="仿宋" panose="02010609060101010101" pitchFamily="49" charset="-122"/>
              <a:ea typeface="仿宋" panose="02010609060101010101" pitchFamily="49" charset="-122"/>
            </a:endParaRPr>
          </a:p>
          <a:p>
            <a:pPr>
              <a:buNone/>
            </a:pPr>
            <a:r>
              <a:rPr lang="zh-CN" altLang="en-US" sz="2800" dirty="0" smtClean="0">
                <a:latin typeface="仿宋" panose="02010609060101010101" pitchFamily="49" charset="-122"/>
                <a:ea typeface="仿宋" panose="02010609060101010101" pitchFamily="49" charset="-122"/>
              </a:rPr>
              <a:t>◆科技进步是社会发展的内生要素，技术转移会遇到多种扼制；</a:t>
            </a:r>
            <a:endParaRPr lang="en-US" altLang="zh-CN" sz="2800" dirty="0" smtClean="0">
              <a:latin typeface="仿宋" panose="02010609060101010101" pitchFamily="49" charset="-122"/>
              <a:ea typeface="仿宋" panose="02010609060101010101" pitchFamily="49" charset="-122"/>
            </a:endParaRPr>
          </a:p>
          <a:p>
            <a:pPr>
              <a:buNone/>
            </a:pPr>
            <a:r>
              <a:rPr lang="zh-CN" altLang="en-US" sz="2800" dirty="0" smtClean="0">
                <a:latin typeface="仿宋" panose="02010609060101010101" pitchFamily="49" charset="-122"/>
                <a:ea typeface="仿宋" panose="02010609060101010101" pitchFamily="49" charset="-122"/>
              </a:rPr>
              <a:t>◆</a:t>
            </a:r>
            <a:r>
              <a:rPr lang="en-US" altLang="zh-CN" sz="2800" dirty="0" smtClean="0">
                <a:latin typeface="仿宋" panose="02010609060101010101" pitchFamily="49" charset="-122"/>
                <a:ea typeface="仿宋" panose="02010609060101010101" pitchFamily="49" charset="-122"/>
              </a:rPr>
              <a:t>30</a:t>
            </a:r>
            <a:r>
              <a:rPr lang="zh-CN" altLang="en-US" sz="2800" dirty="0" smtClean="0">
                <a:latin typeface="仿宋" panose="02010609060101010101" pitchFamily="49" charset="-122"/>
                <a:ea typeface="仿宋" panose="02010609060101010101" pitchFamily="49" charset="-122"/>
              </a:rPr>
              <a:t>年来经济高速发展，粗放型模式已经走到尽头！</a:t>
            </a:r>
            <a:endParaRPr lang="zh-CN" altLang="en-US" sz="2800" dirty="0">
              <a:latin typeface="仿宋" panose="02010609060101010101" pitchFamily="49" charset="-122"/>
              <a:ea typeface="仿宋" panose="020106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7220" y="205740"/>
            <a:ext cx="8229600" cy="4743449"/>
          </a:xfrm>
        </p:spPr>
        <p:txBody>
          <a:bodyPr/>
          <a:lstStyle/>
          <a:p>
            <a:pPr>
              <a:buNone/>
            </a:pPr>
            <a:r>
              <a:rPr lang="en-US" altLang="zh-CN" dirty="0" smtClean="0"/>
              <a:t>                            </a:t>
            </a:r>
            <a:r>
              <a:rPr lang="zh-CN" altLang="en-US" dirty="0" smtClean="0"/>
              <a:t>创新特征</a:t>
            </a:r>
            <a:endParaRPr lang="en-US" altLang="zh-CN" dirty="0" smtClean="0"/>
          </a:p>
          <a:p>
            <a:pPr>
              <a:buNone/>
            </a:pPr>
            <a:r>
              <a:rPr lang="zh-CN" altLang="en-US" dirty="0" smtClean="0"/>
              <a:t>★自然科学创新：新发现              原有发展</a:t>
            </a:r>
            <a:endParaRPr lang="en-US" altLang="zh-CN" dirty="0" smtClean="0"/>
          </a:p>
          <a:p>
            <a:pPr>
              <a:buNone/>
            </a:pPr>
            <a:r>
              <a:rPr lang="en-US" altLang="zh-CN" dirty="0" smtClean="0"/>
              <a:t>         </a:t>
            </a:r>
            <a:r>
              <a:rPr lang="zh-CN" altLang="en-US" dirty="0" smtClean="0"/>
              <a:t>相互</a:t>
            </a:r>
            <a:r>
              <a:rPr lang="zh-CN" altLang="en-US" dirty="0" smtClean="0">
                <a:latin typeface="+mn-ea"/>
              </a:rPr>
              <a:t>包容、并存不背、分别界定</a:t>
            </a:r>
            <a:endParaRPr lang="en-US" altLang="zh-CN" dirty="0" smtClean="0">
              <a:latin typeface="+mn-ea"/>
            </a:endParaRPr>
          </a:p>
          <a:p>
            <a:pPr>
              <a:buNone/>
            </a:pPr>
            <a:endParaRPr lang="en-US" altLang="zh-CN" dirty="0" smtClean="0"/>
          </a:p>
          <a:p>
            <a:pPr>
              <a:buNone/>
            </a:pPr>
            <a:r>
              <a:rPr lang="zh-CN" altLang="en-US" dirty="0" smtClean="0"/>
              <a:t>★工程科学创新：新发明           原有技术</a:t>
            </a:r>
            <a:endParaRPr lang="en-US" altLang="zh-CN" dirty="0" smtClean="0"/>
          </a:p>
          <a:p>
            <a:pPr>
              <a:buNone/>
            </a:pPr>
            <a:r>
              <a:rPr lang="en-US" altLang="zh-CN" dirty="0" smtClean="0"/>
              <a:t>       </a:t>
            </a:r>
            <a:r>
              <a:rPr lang="zh-CN" altLang="en-US" dirty="0" smtClean="0"/>
              <a:t>        破坏性、替代性结果</a:t>
            </a:r>
            <a:endParaRPr lang="en-US" altLang="zh-CN" dirty="0" smtClean="0"/>
          </a:p>
          <a:p>
            <a:pPr>
              <a:buNone/>
            </a:pPr>
            <a:r>
              <a:rPr lang="en-US" altLang="zh-CN" dirty="0" smtClean="0"/>
              <a:t> </a:t>
            </a:r>
            <a:r>
              <a:rPr lang="zh-CN" altLang="en-US" dirty="0" smtClean="0"/>
              <a:t>例如：信息传播工具演变</a:t>
            </a:r>
            <a:endParaRPr lang="en-US" altLang="zh-CN" dirty="0" smtClean="0"/>
          </a:p>
          <a:p>
            <a:pPr>
              <a:buNone/>
            </a:pPr>
            <a:r>
              <a:rPr lang="en-US" altLang="zh-CN" dirty="0" smtClean="0"/>
              <a:t>     </a:t>
            </a:r>
            <a:r>
              <a:rPr lang="zh-CN" altLang="en-US" dirty="0" smtClean="0"/>
              <a:t>驿站→电报→电话→电子邮件→微信</a:t>
            </a:r>
            <a:r>
              <a:rPr lang="en-US" altLang="zh-CN" dirty="0" smtClean="0"/>
              <a:t>……</a:t>
            </a:r>
            <a:endParaRPr lang="en-US" altLang="zh-CN" dirty="0" smtClean="0"/>
          </a:p>
          <a:p>
            <a:pPr>
              <a:buNone/>
            </a:pPr>
            <a:endParaRPr lang="zh-CN" altLang="en-US" dirty="0"/>
          </a:p>
        </p:txBody>
      </p:sp>
      <p:sp>
        <p:nvSpPr>
          <p:cNvPr id="4" name="左右箭头 3"/>
          <p:cNvSpPr/>
          <p:nvPr/>
        </p:nvSpPr>
        <p:spPr>
          <a:xfrm>
            <a:off x="5600700" y="868680"/>
            <a:ext cx="907542" cy="411480"/>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5" name="左右箭头 4"/>
          <p:cNvSpPr/>
          <p:nvPr/>
        </p:nvSpPr>
        <p:spPr>
          <a:xfrm>
            <a:off x="5292090" y="2667000"/>
            <a:ext cx="914400" cy="361950"/>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gradFill flip="none" rotWithShape="1">
            <a:gsLst>
              <a:gs pos="67000">
                <a:srgbClr val="012652"/>
              </a:gs>
              <a:gs pos="0">
                <a:srgbClr val="144784"/>
              </a:gs>
              <a:gs pos="100000">
                <a:srgbClr val="05254C"/>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文本框 5"/>
          <p:cNvSpPr txBox="1"/>
          <p:nvPr/>
        </p:nvSpPr>
        <p:spPr>
          <a:xfrm>
            <a:off x="3918347" y="2289215"/>
            <a:ext cx="2221706" cy="438581"/>
          </a:xfrm>
          <a:prstGeom prst="rect">
            <a:avLst/>
          </a:prstGeom>
          <a:noFill/>
        </p:spPr>
        <p:txBody>
          <a:bodyPr wrap="square" lIns="68580" tIns="34290" rIns="68580" bIns="34290" rtlCol="0">
            <a:spAutoFit/>
          </a:bodyPr>
          <a:lstStyle/>
          <a:p>
            <a:pPr algn="ctr"/>
            <a:r>
              <a:rPr lang="zh-CN" altLang="en-US" sz="2400" dirty="0" smtClean="0">
                <a:solidFill>
                  <a:schemeClr val="bg1"/>
                </a:solidFill>
                <a:latin typeface="幼圆" panose="02010509060101010101" pitchFamily="49" charset="-122"/>
                <a:ea typeface="幼圆" panose="02010509060101010101" pitchFamily="49" charset="-122"/>
              </a:rPr>
              <a:t>崛起和衰落</a:t>
            </a:r>
            <a:endParaRPr lang="zh-CN" altLang="en-US" sz="2400" dirty="0">
              <a:solidFill>
                <a:schemeClr val="bg1"/>
              </a:solidFill>
              <a:latin typeface="幼圆" panose="02010509060101010101" pitchFamily="49" charset="-122"/>
              <a:ea typeface="幼圆" panose="02010509060101010101" pitchFamily="49" charset="-122"/>
            </a:endParaRPr>
          </a:p>
        </p:txBody>
      </p:sp>
      <p:sp>
        <p:nvSpPr>
          <p:cNvPr id="2" name="矩形 1"/>
          <p:cNvSpPr/>
          <p:nvPr/>
        </p:nvSpPr>
        <p:spPr>
          <a:xfrm>
            <a:off x="3027321" y="1234072"/>
            <a:ext cx="1471613" cy="1921669"/>
          </a:xfrm>
          <a:prstGeom prst="rect">
            <a:avLst/>
          </a:prstGeom>
          <a:noFill/>
          <a:ln>
            <a:noFill/>
          </a:ln>
          <a:effectLst>
            <a:outerShdw blurRad="1270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1300" dirty="0" smtClean="0">
                <a:solidFill>
                  <a:srgbClr val="022658"/>
                </a:solidFill>
                <a:latin typeface="微软雅黑" panose="020B0503020204020204" pitchFamily="34" charset="-122"/>
                <a:ea typeface="微软雅黑" panose="020B0503020204020204" pitchFamily="34" charset="-122"/>
              </a:rPr>
              <a:t>6</a:t>
            </a:r>
            <a:endParaRPr lang="zh-CN" altLang="en-US" sz="11300" dirty="0">
              <a:solidFill>
                <a:srgbClr val="022658"/>
              </a:solidFill>
              <a:latin typeface="微软雅黑" panose="020B0503020204020204" pitchFamily="34" charset="-122"/>
              <a:ea typeface="微软雅黑" panose="020B0503020204020204" pitchFamily="34" charset="-122"/>
            </a:endParaRPr>
          </a:p>
        </p:txBody>
      </p:sp>
      <p:sp>
        <p:nvSpPr>
          <p:cNvPr id="5" name="矩形 4"/>
          <p:cNvSpPr/>
          <p:nvPr/>
        </p:nvSpPr>
        <p:spPr>
          <a:xfrm>
            <a:off x="2736723" y="297180"/>
            <a:ext cx="3491661" cy="646331"/>
          </a:xfrm>
          <a:prstGeom prst="rect">
            <a:avLst/>
          </a:prstGeom>
        </p:spPr>
        <p:txBody>
          <a:bodyPr wrap="none">
            <a:spAutoFit/>
          </a:bodyPr>
          <a:lstStyle/>
          <a:p>
            <a:r>
              <a:rPr lang="en-US" altLang="zh-CN" dirty="0" smtClean="0"/>
              <a:t> </a:t>
            </a:r>
            <a:r>
              <a:rPr lang="zh-CN" altLang="en-US" sz="3600" b="1" dirty="0" smtClean="0">
                <a:solidFill>
                  <a:schemeClr val="bg1"/>
                </a:solidFill>
                <a:latin typeface="宋体" panose="02010600030101010101" pitchFamily="2" charset="-122"/>
              </a:rPr>
              <a:t>毁灭性工程创新</a:t>
            </a:r>
            <a:endParaRPr lang="zh-CN" altLang="en-US" sz="3600" b="1" dirty="0">
              <a:solidFill>
                <a:schemeClr val="bg1"/>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p:cNvSpPr txBox="1"/>
          <p:nvPr/>
        </p:nvSpPr>
        <p:spPr>
          <a:xfrm>
            <a:off x="723424" y="2335054"/>
            <a:ext cx="7520940" cy="2287806"/>
          </a:xfrm>
          <a:prstGeom prst="rect">
            <a:avLst/>
          </a:prstGeom>
          <a:noFill/>
        </p:spPr>
        <p:txBody>
          <a:bodyPr wrap="square" lIns="68580" tIns="34290" rIns="68580" bIns="34290" rtlCol="0" anchor="t">
            <a:spAutoFit/>
          </a:bodyPr>
          <a:lstStyle/>
          <a:p>
            <a:pPr marL="214630" indent="-214630" algn="just">
              <a:lnSpc>
                <a:spcPct val="150000"/>
              </a:lnSpc>
              <a:spcAft>
                <a:spcPts val="450"/>
              </a:spcAft>
              <a:buFont typeface="Wingdings" panose="05000000000000000000" charset="0"/>
              <a:buChar char="n"/>
            </a:pPr>
            <a:r>
              <a:rPr lang="zh-CN" altLang="en-US" dirty="0">
                <a:latin typeface="微软雅黑" panose="020B0503020204020204" pitchFamily="34" charset="-122"/>
                <a:ea typeface="微软雅黑" panose="020B0503020204020204" pitchFamily="34" charset="-122"/>
              </a:rPr>
              <a:t>1998年，柯达</a:t>
            </a:r>
            <a:r>
              <a:rPr lang="zh-CN" altLang="en-US" dirty="0" smtClean="0">
                <a:latin typeface="微软雅黑" panose="020B0503020204020204" pitchFamily="34" charset="-122"/>
                <a:ea typeface="微软雅黑" panose="020B0503020204020204" pitchFamily="34" charset="-122"/>
              </a:rPr>
              <a:t>有</a:t>
            </a:r>
            <a:r>
              <a:rPr lang="en-US" altLang="zh-CN" dirty="0" smtClean="0">
                <a:latin typeface="微软雅黑" panose="020B0503020204020204" pitchFamily="34" charset="-122"/>
                <a:ea typeface="微软雅黑" panose="020B0503020204020204" pitchFamily="34" charset="-122"/>
              </a:rPr>
              <a:t>17</a:t>
            </a:r>
            <a:r>
              <a:rPr lang="zh-CN" altLang="en-US" dirty="0" smtClean="0">
                <a:latin typeface="微软雅黑" panose="020B0503020204020204" pitchFamily="34" charset="-122"/>
                <a:ea typeface="微软雅黑" panose="020B0503020204020204" pitchFamily="34" charset="-122"/>
              </a:rPr>
              <a:t>万名</a:t>
            </a:r>
            <a:r>
              <a:rPr lang="zh-CN" altLang="en-US" dirty="0">
                <a:latin typeface="微软雅黑" panose="020B0503020204020204" pitchFamily="34" charset="-122"/>
                <a:ea typeface="微软雅黑" panose="020B0503020204020204" pitchFamily="34" charset="-122"/>
              </a:rPr>
              <a:t>员工，在全球销售了所有相纸的85％。在短短几年里，他们的商业模式消失了，并破了产</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214630" indent="-214630" algn="just">
              <a:lnSpc>
                <a:spcPct val="150000"/>
              </a:lnSpc>
              <a:spcAft>
                <a:spcPts val="450"/>
              </a:spcAft>
              <a:buFont typeface="Wingdings" panose="05000000000000000000" charset="0"/>
              <a:buChar char="n"/>
            </a:pPr>
            <a:r>
              <a:rPr lang="zh-CN" altLang="en-US" dirty="0" smtClean="0">
                <a:latin typeface="微软雅黑" panose="020B0503020204020204" pitchFamily="34" charset="-122"/>
                <a:ea typeface="微软雅黑" panose="020B0503020204020204" pitchFamily="34" charset="-122"/>
              </a:rPr>
              <a:t>在</a:t>
            </a:r>
            <a:r>
              <a:rPr lang="zh-CN" altLang="en-US" dirty="0">
                <a:latin typeface="微软雅黑" panose="020B0503020204020204" pitchFamily="34" charset="-122"/>
                <a:ea typeface="微软雅黑" panose="020B0503020204020204" pitchFamily="34" charset="-122"/>
              </a:rPr>
              <a:t>未来10年，很多行业将会发生柯达所发生的</a:t>
            </a:r>
            <a:r>
              <a:rPr lang="zh-CN" altLang="en-US" dirty="0" smtClean="0">
                <a:latin typeface="微软雅黑" panose="020B0503020204020204" pitchFamily="34" charset="-122"/>
                <a:ea typeface="微软雅黑" panose="020B0503020204020204" pitchFamily="34" charset="-122"/>
              </a:rPr>
              <a:t>事 - </a:t>
            </a:r>
            <a:r>
              <a:rPr lang="zh-CN" altLang="en-US" dirty="0">
                <a:latin typeface="微软雅黑" panose="020B0503020204020204" pitchFamily="34" charset="-122"/>
                <a:ea typeface="微软雅黑" panose="020B0503020204020204" pitchFamily="34" charset="-122"/>
              </a:rPr>
              <a:t>- 而大多数人尚未看到它的来临</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214630" indent="-214630" algn="just">
              <a:lnSpc>
                <a:spcPct val="150000"/>
              </a:lnSpc>
              <a:buFont typeface="Wingdings" panose="05000000000000000000" charset="0"/>
              <a:buChar char="n"/>
            </a:pPr>
            <a:r>
              <a:rPr lang="zh-CN" altLang="en-US" dirty="0" smtClean="0">
                <a:latin typeface="微软雅黑" panose="020B0503020204020204" pitchFamily="34" charset="-122"/>
                <a:ea typeface="微软雅黑" panose="020B0503020204020204" pitchFamily="34" charset="-122"/>
              </a:rPr>
              <a:t>在</a:t>
            </a:r>
            <a:r>
              <a:rPr lang="zh-CN" altLang="en-US" dirty="0">
                <a:latin typeface="微软雅黑" panose="020B0503020204020204" pitchFamily="34" charset="-122"/>
                <a:ea typeface="微软雅黑" panose="020B0503020204020204" pitchFamily="34" charset="-122"/>
              </a:rPr>
              <a:t>1998年，你有没有想到3年后，你会再也不用相纸图片</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1792" b="3764"/>
          <a:stretch>
            <a:fillRect/>
          </a:stretch>
        </p:blipFill>
        <p:spPr>
          <a:xfrm>
            <a:off x="822" y="528638"/>
            <a:ext cx="2116568" cy="1499235"/>
          </a:xfrm>
          <a:prstGeom prst="rect">
            <a:avLst/>
          </a:prstGeom>
        </p:spPr>
      </p:pic>
      <p:pic>
        <p:nvPicPr>
          <p:cNvPr id="13" name="图片 12"/>
          <p:cNvPicPr>
            <a:picLocks noChangeAspect="1"/>
          </p:cNvPicPr>
          <p:nvPr/>
        </p:nvPicPr>
        <p:blipFill>
          <a:blip r:embed="rId2" cstate="print"/>
          <a:stretch>
            <a:fillRect/>
          </a:stretch>
        </p:blipFill>
        <p:spPr>
          <a:xfrm>
            <a:off x="2141616" y="528638"/>
            <a:ext cx="2397919" cy="1498759"/>
          </a:xfrm>
          <a:prstGeom prst="rect">
            <a:avLst/>
          </a:prstGeom>
        </p:spPr>
      </p:pic>
      <p:sp>
        <p:nvSpPr>
          <p:cNvPr id="14" name="文本框 13"/>
          <p:cNvSpPr txBox="1"/>
          <p:nvPr/>
        </p:nvSpPr>
        <p:spPr>
          <a:xfrm>
            <a:off x="723424" y="2335054"/>
            <a:ext cx="7520940" cy="2626360"/>
          </a:xfrm>
          <a:prstGeom prst="rect">
            <a:avLst/>
          </a:prstGeom>
          <a:noFill/>
        </p:spPr>
        <p:txBody>
          <a:bodyPr wrap="square" lIns="68580" tIns="34290" rIns="68580" bIns="34290" rtlCol="0" anchor="t">
            <a:spAutoFit/>
          </a:bodyPr>
          <a:lstStyle/>
          <a:p>
            <a:pPr marL="214630" indent="-214630" algn="just">
              <a:lnSpc>
                <a:spcPct val="150000"/>
              </a:lnSpc>
              <a:spcAft>
                <a:spcPts val="450"/>
              </a:spcAft>
              <a:buFont typeface="Wingdings" panose="05000000000000000000" charset="0"/>
              <a:buChar char="n"/>
            </a:pPr>
            <a:r>
              <a:rPr lang="zh-CN" altLang="en-US" dirty="0" smtClean="0">
                <a:latin typeface="微软雅黑" panose="020B0503020204020204" pitchFamily="34" charset="-122"/>
                <a:ea typeface="微软雅黑" panose="020B0503020204020204" pitchFamily="34" charset="-122"/>
              </a:rPr>
              <a:t>而</a:t>
            </a:r>
            <a:r>
              <a:rPr lang="zh-CN" altLang="en-US" dirty="0">
                <a:latin typeface="微软雅黑" panose="020B0503020204020204" pitchFamily="34" charset="-122"/>
                <a:ea typeface="微软雅黑" panose="020B0503020204020204" pitchFamily="34" charset="-122"/>
              </a:rPr>
              <a:t>1975年才发明的数码相机。第一批相机只有10000像素，但产品按摩尔定律在发展。因此，像所有的指数式技术，有很长一段时间令人失望，但只要短短几年，它成了卓越和主流。这样的事情现在都在发生：人工智能、健康、自驾车及电动车、教育、3D打印、农业和就业</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214630" indent="-214630" algn="just">
              <a:lnSpc>
                <a:spcPct val="150000"/>
              </a:lnSpc>
              <a:buFont typeface="Wingdings" panose="05000000000000000000" charset="0"/>
              <a:buChar char="n"/>
            </a:pPr>
            <a:r>
              <a:rPr lang="zh-CN" altLang="en-US" dirty="0" smtClean="0">
                <a:latin typeface="微软雅黑" panose="020B0503020204020204" pitchFamily="34" charset="-122"/>
                <a:ea typeface="微软雅黑" panose="020B0503020204020204" pitchFamily="34" charset="-122"/>
              </a:rPr>
              <a:t>第4</a:t>
            </a:r>
            <a:r>
              <a:rPr lang="zh-CN" altLang="en-US" dirty="0">
                <a:latin typeface="微软雅黑" panose="020B0503020204020204" pitchFamily="34" charset="-122"/>
                <a:ea typeface="微软雅黑" panose="020B0503020204020204" pitchFamily="34" charset="-122"/>
              </a:rPr>
              <a:t>次工业革命、指数时代在即。未来5 - 10年，软件和操作平台会使大多数传统行业陷入混乱</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3" cstate="print"/>
          <a:stretch>
            <a:fillRect/>
          </a:stretch>
        </p:blipFill>
        <p:spPr>
          <a:xfrm>
            <a:off x="4573151" y="527209"/>
            <a:ext cx="2044065" cy="1500664"/>
          </a:xfrm>
          <a:prstGeom prst="rect">
            <a:avLst/>
          </a:prstGeom>
        </p:spPr>
      </p:pic>
      <p:sp>
        <p:nvSpPr>
          <p:cNvPr id="16" name="文本框 15"/>
          <p:cNvSpPr txBox="1"/>
          <p:nvPr/>
        </p:nvSpPr>
        <p:spPr>
          <a:xfrm>
            <a:off x="723424" y="2335054"/>
            <a:ext cx="7622633" cy="900246"/>
          </a:xfrm>
          <a:prstGeom prst="rect">
            <a:avLst/>
          </a:prstGeom>
          <a:noFill/>
        </p:spPr>
        <p:txBody>
          <a:bodyPr wrap="square" lIns="68580" tIns="34290" rIns="68580" bIns="34290" rtlCol="0" anchor="t">
            <a:spAutoFit/>
          </a:bodyPr>
          <a:lstStyle/>
          <a:p>
            <a:pPr marL="214630" indent="-214630" algn="just">
              <a:lnSpc>
                <a:spcPct val="150000"/>
              </a:lnSpc>
              <a:buFont typeface="Wingdings" panose="05000000000000000000" charset="0"/>
              <a:buChar char="n"/>
            </a:pPr>
            <a:r>
              <a:rPr lang="zh-CN" altLang="en-US" dirty="0" smtClean="0">
                <a:latin typeface="微软雅黑" panose="020B0503020204020204" pitchFamily="34" charset="-122"/>
                <a:ea typeface="微软雅黑" panose="020B0503020204020204" pitchFamily="34" charset="-122"/>
              </a:rPr>
              <a:t>“优步”只是</a:t>
            </a:r>
            <a:r>
              <a:rPr lang="zh-CN" altLang="en-US" dirty="0">
                <a:latin typeface="微软雅黑" panose="020B0503020204020204" pitchFamily="34" charset="-122"/>
                <a:ea typeface="微软雅黑" panose="020B0503020204020204" pitchFamily="34" charset="-122"/>
              </a:rPr>
              <a:t>一个打车软件</a:t>
            </a:r>
            <a:r>
              <a:rPr lang="zh-CN" altLang="en-US" dirty="0" smtClean="0">
                <a:latin typeface="微软雅黑" panose="020B0503020204020204" pitchFamily="34" charset="-122"/>
                <a:ea typeface="微软雅黑" panose="020B0503020204020204" pitchFamily="34" charset="-122"/>
              </a:rPr>
              <a:t>公司。</a:t>
            </a:r>
            <a:r>
              <a:rPr lang="zh-CN" altLang="en-US" dirty="0">
                <a:latin typeface="微软雅黑" panose="020B0503020204020204" pitchFamily="34" charset="-122"/>
                <a:ea typeface="微软雅黑" panose="020B0503020204020204" pitchFamily="34" charset="-122"/>
              </a:rPr>
              <a:t>他们不拥有任何汽车，但他们现在是世界上最大的出租车公司</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4" cstate="print"/>
          <a:stretch>
            <a:fillRect/>
          </a:stretch>
        </p:blipFill>
        <p:spPr>
          <a:xfrm>
            <a:off x="6650832" y="527209"/>
            <a:ext cx="2499836" cy="1500188"/>
          </a:xfrm>
          <a:prstGeom prst="rect">
            <a:avLst/>
          </a:prstGeom>
        </p:spPr>
      </p:pic>
      <p:sp>
        <p:nvSpPr>
          <p:cNvPr id="18" name="文本框 17"/>
          <p:cNvSpPr txBox="1"/>
          <p:nvPr/>
        </p:nvSpPr>
        <p:spPr>
          <a:xfrm>
            <a:off x="723424" y="2335054"/>
            <a:ext cx="7520940" cy="484748"/>
          </a:xfrm>
          <a:prstGeom prst="rect">
            <a:avLst/>
          </a:prstGeom>
          <a:noFill/>
        </p:spPr>
        <p:txBody>
          <a:bodyPr wrap="square" lIns="68580" tIns="34290" rIns="68580" bIns="34290" rtlCol="0" anchor="t">
            <a:spAutoFit/>
          </a:bodyPr>
          <a:lstStyle/>
          <a:p>
            <a:pPr marL="214630" indent="-214630" algn="just">
              <a:lnSpc>
                <a:spcPct val="150000"/>
              </a:lnSpc>
              <a:buFont typeface="Wingdings" panose="05000000000000000000" charset="0"/>
              <a:buChar char="n"/>
            </a:pPr>
            <a:r>
              <a:rPr lang="zh-CN" altLang="en-US" dirty="0" smtClean="0">
                <a:latin typeface="微软雅黑" panose="020B0503020204020204" pitchFamily="34" charset="-122"/>
                <a:ea typeface="微软雅黑" panose="020B0503020204020204" pitchFamily="34" charset="-122"/>
              </a:rPr>
              <a:t>Airbnb </a:t>
            </a:r>
            <a:r>
              <a:rPr lang="zh-CN" altLang="en-US" b="1" dirty="0" smtClean="0">
                <a:solidFill>
                  <a:srgbClr val="FF0000"/>
                </a:solidFill>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则</a:t>
            </a:r>
            <a:r>
              <a:rPr lang="zh-CN" altLang="en-US" dirty="0">
                <a:latin typeface="微软雅黑" panose="020B0503020204020204" pitchFamily="34" charset="-122"/>
                <a:ea typeface="微软雅黑" panose="020B0503020204020204" pitchFamily="34" charset="-122"/>
              </a:rPr>
              <a:t>是世界上最大的旅馆公司，不拥有任何财产</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189780" y="4644412"/>
            <a:ext cx="5730960" cy="323165"/>
          </a:xfrm>
          <a:prstGeom prst="rect">
            <a:avLst/>
          </a:prstGeom>
        </p:spPr>
        <p:txBody>
          <a:bodyPr wrap="square" lIns="68580" tIns="34290" rIns="68580" bIns="34290">
            <a:spAutoFit/>
          </a:bodyPr>
          <a:lstStyle/>
          <a:p>
            <a:pPr>
              <a:lnSpc>
                <a:spcPct val="150000"/>
              </a:lnSpc>
            </a:pPr>
            <a:r>
              <a:rPr lang="zh-CN" altLang="en-US" sz="1100" b="1" dirty="0" smtClean="0">
                <a:solidFill>
                  <a:srgbClr val="FF0000"/>
                </a:solidFill>
                <a:latin typeface="微软雅黑" panose="020B0503020204020204" pitchFamily="34" charset="-122"/>
                <a:ea typeface="微软雅黑" panose="020B0503020204020204" pitchFamily="34" charset="-122"/>
              </a:rPr>
              <a:t>*</a:t>
            </a:r>
            <a:r>
              <a:rPr lang="zh-CN" altLang="en-US" sz="1100" dirty="0" smtClean="0">
                <a:solidFill>
                  <a:srgbClr val="FF0000"/>
                </a:solidFill>
                <a:latin typeface="微软雅黑" panose="020B0503020204020204" pitchFamily="34" charset="-122"/>
                <a:ea typeface="微软雅黑" panose="020B0503020204020204" pitchFamily="34" charset="-122"/>
              </a:rPr>
              <a:t> </a:t>
            </a:r>
            <a:r>
              <a:rPr lang="zh-CN" altLang="en-US" sz="1100" dirty="0" smtClean="0">
                <a:latin typeface="微软雅黑" panose="020B0503020204020204" pitchFamily="34" charset="-122"/>
                <a:ea typeface="微软雅黑" panose="020B0503020204020204" pitchFamily="34" charset="-122"/>
              </a:rPr>
              <a:t>注</a:t>
            </a:r>
            <a:r>
              <a:rPr lang="zh-CN" altLang="en-US" sz="1100" dirty="0">
                <a:latin typeface="微软雅黑" panose="020B0503020204020204" pitchFamily="34" charset="-122"/>
                <a:ea typeface="微软雅黑" panose="020B0503020204020204" pitchFamily="34" charset="-122"/>
              </a:rPr>
              <a:t>：</a:t>
            </a:r>
            <a:r>
              <a:rPr lang="zh-CN" altLang="en-US" sz="1100" dirty="0" smtClean="0">
                <a:latin typeface="微软雅黑" panose="020B0503020204020204" pitchFamily="34" charset="-122"/>
                <a:ea typeface="微软雅黑" panose="020B0503020204020204" pitchFamily="34" charset="-122"/>
              </a:rPr>
              <a:t>Airbnb 是 AirBed </a:t>
            </a:r>
            <a:r>
              <a:rPr lang="zh-CN" altLang="en-US" sz="1100" dirty="0">
                <a:latin typeface="微软雅黑" panose="020B0503020204020204" pitchFamily="34" charset="-122"/>
                <a:ea typeface="微软雅黑" panose="020B0503020204020204" pitchFamily="34" charset="-122"/>
              </a:rPr>
              <a:t>and Breakfast (“Air-b-n-b”)的缩写，中文名：空中食宿</a:t>
            </a:r>
            <a:endParaRPr lang="zh-CN" altLang="en-US" sz="1100" dirty="0">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823" y="4580626"/>
            <a:ext cx="282648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childTnLst>
                          </p:cTn>
                        </p:par>
                        <p:par>
                          <p:cTn id="17" fill="hold">
                            <p:stCondLst>
                              <p:cond delay="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4"/>
                                        </p:tgtEl>
                                        <p:attrNameLst>
                                          <p:attrName>style.visibility</p:attrName>
                                        </p:attrNameLst>
                                      </p:cBhvr>
                                      <p:to>
                                        <p:strVal val="hidden"/>
                                      </p:to>
                                    </p:set>
                                  </p:childTnLst>
                                </p:cTn>
                              </p:par>
                            </p:childTnLst>
                          </p:cTn>
                        </p:par>
                        <p:par>
                          <p:cTn id="29" fill="hold">
                            <p:stCondLst>
                              <p:cond delay="0"/>
                            </p:stCondLst>
                            <p:childTnLst>
                              <p:par>
                                <p:cTn id="30" presetID="22" presetClass="entr" presetSubtype="8"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par>
                          <p:cTn id="33" fill="hold">
                            <p:stCondLst>
                              <p:cond delay="500"/>
                            </p:stCondLst>
                            <p:childTnLst>
                              <p:par>
                                <p:cTn id="34" presetID="22" presetClass="entr" presetSubtype="1"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6"/>
                                        </p:tgtEl>
                                        <p:attrNameLst>
                                          <p:attrName>style.visibility</p:attrName>
                                        </p:attrNameLst>
                                      </p:cBhvr>
                                      <p:to>
                                        <p:strVal val="hidden"/>
                                      </p:to>
                                    </p:set>
                                  </p:childTnLst>
                                </p:cTn>
                              </p:par>
                            </p:childTnLst>
                          </p:cTn>
                        </p:par>
                        <p:par>
                          <p:cTn id="41" fill="hold">
                            <p:stCondLst>
                              <p:cond delay="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500"/>
                                        <p:tgtEl>
                                          <p:spTgt spid="18"/>
                                        </p:tgtEl>
                                      </p:cBhvr>
                                    </p:animEffect>
                                  </p:childTnLst>
                                </p:cTn>
                              </p:par>
                            </p:childTnLst>
                          </p:cTn>
                        </p:par>
                        <p:par>
                          <p:cTn id="49" fill="hold">
                            <p:stCondLst>
                              <p:cond delay="1000"/>
                            </p:stCondLst>
                            <p:childTnLst>
                              <p:par>
                                <p:cTn id="50" presetID="10"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250"/>
                                        <p:tgtEl>
                                          <p:spTgt spid="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4" grpId="0"/>
      <p:bldP spid="14" grpId="1"/>
      <p:bldP spid="16" grpId="0"/>
      <p:bldP spid="16" grpId="1"/>
      <p:bldP spid="18"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6" name="直接连接符 26"/>
          <p:cNvSpPr>
            <a:spLocks noChangeShapeType="1"/>
          </p:cNvSpPr>
          <p:nvPr/>
        </p:nvSpPr>
        <p:spPr bwMode="auto">
          <a:xfrm>
            <a:off x="241300" y="4603433"/>
            <a:ext cx="8572500" cy="1429"/>
          </a:xfrm>
          <a:prstGeom prst="line">
            <a:avLst/>
          </a:prstGeom>
          <a:noFill/>
          <a:ln w="9525" cap="flat" cmpd="sng">
            <a:solidFill>
              <a:schemeClr val="accent1"/>
            </a:solidFill>
            <a:bevel/>
          </a:ln>
        </p:spPr>
        <p:txBody>
          <a:bodyPr/>
          <a:lstStyle/>
          <a:p>
            <a:endParaRPr lang="zh-CN" altLang="en-US"/>
          </a:p>
        </p:txBody>
      </p:sp>
      <p:sp>
        <p:nvSpPr>
          <p:cNvPr id="48" name="TextBox 47"/>
          <p:cNvSpPr txBox="1"/>
          <p:nvPr/>
        </p:nvSpPr>
        <p:spPr>
          <a:xfrm>
            <a:off x="869982" y="368579"/>
            <a:ext cx="3286148"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“互联网</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sz="2400" b="1" dirty="0" smtClean="0">
                <a:solidFill>
                  <a:schemeClr val="bg1"/>
                </a:solidFill>
                <a:latin typeface="微软雅黑" panose="020B0503020204020204" pitchFamily="34" charset="-122"/>
                <a:ea typeface="微软雅黑" panose="020B0503020204020204" pitchFamily="34" charset="-122"/>
              </a:rPr>
              <a:t>”的内涵</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2" name="Group 10"/>
          <p:cNvGrpSpPr>
            <a:grpSpLocks noChangeAspect="1"/>
          </p:cNvGrpSpPr>
          <p:nvPr/>
        </p:nvGrpSpPr>
        <p:grpSpPr bwMode="auto">
          <a:xfrm>
            <a:off x="442884" y="424327"/>
            <a:ext cx="390342" cy="245419"/>
            <a:chOff x="-2" y="0"/>
            <a:chExt cx="1130426" cy="1060704"/>
          </a:xfrm>
          <a:solidFill>
            <a:schemeClr val="bg1"/>
          </a:solidFill>
        </p:grpSpPr>
        <p:sp>
          <p:nvSpPr>
            <p:cNvPr id="56" name="等腰三角形 46"/>
            <p:cNvSpPr>
              <a:spLocks noChangeArrowheads="1"/>
            </p:cNvSpPr>
            <p:nvPr/>
          </p:nvSpPr>
          <p:spPr bwMode="auto">
            <a:xfrm rot="5400000">
              <a:off x="142872" y="73152"/>
              <a:ext cx="1060704" cy="914400"/>
            </a:xfrm>
            <a:prstGeom prst="triangle">
              <a:avLst>
                <a:gd name="adj" fmla="val 50000"/>
              </a:avLst>
            </a:prstGeom>
          </p:spPr>
          <p:style>
            <a:lnRef idx="2">
              <a:schemeClr val="accent3"/>
            </a:lnRef>
            <a:fillRef idx="1">
              <a:schemeClr val="lt1"/>
            </a:fillRef>
            <a:effectRef idx="0">
              <a:schemeClr val="accent3"/>
            </a:effectRef>
            <a:fontRef idx="minor">
              <a:schemeClr val="dk1"/>
            </a:fontRef>
          </p:style>
          <p:txBody>
            <a:bodyPr anchor="ctr"/>
            <a:lstStyle/>
            <a:p>
              <a:pPr algn="ctr" eaLnBrk="1" hangingPunct="1"/>
              <a:endParaRPr lang="zh-CN" altLang="en-US" sz="3200">
                <a:solidFill>
                  <a:srgbClr val="FFFFFF"/>
                </a:solidFill>
              </a:endParaRPr>
            </a:p>
          </p:txBody>
        </p:sp>
        <p:sp>
          <p:nvSpPr>
            <p:cNvPr id="57" name="等腰三角形 47"/>
            <p:cNvSpPr>
              <a:spLocks noChangeArrowheads="1"/>
            </p:cNvSpPr>
            <p:nvPr/>
          </p:nvSpPr>
          <p:spPr bwMode="auto">
            <a:xfrm rot="5400000">
              <a:off x="-73154" y="73153"/>
              <a:ext cx="1060703" cy="914399"/>
            </a:xfrm>
            <a:prstGeom prst="triangle">
              <a:avLst>
                <a:gd name="adj" fmla="val 50000"/>
              </a:avLst>
            </a:prstGeom>
          </p:spPr>
          <p:style>
            <a:lnRef idx="2">
              <a:schemeClr val="accent3"/>
            </a:lnRef>
            <a:fillRef idx="1">
              <a:schemeClr val="lt1"/>
            </a:fillRef>
            <a:effectRef idx="0">
              <a:schemeClr val="accent3"/>
            </a:effectRef>
            <a:fontRef idx="minor">
              <a:schemeClr val="dk1"/>
            </a:fontRef>
          </p:style>
          <p:txBody>
            <a:bodyPr anchor="ctr"/>
            <a:lstStyle/>
            <a:p>
              <a:pPr algn="ctr" eaLnBrk="1" hangingPunct="1"/>
              <a:endParaRPr lang="zh-CN" altLang="en-US" sz="3200" dirty="0">
                <a:solidFill>
                  <a:srgbClr val="FFFFFF"/>
                </a:solidFill>
              </a:endParaRPr>
            </a:p>
          </p:txBody>
        </p:sp>
      </p:grpSp>
      <p:sp>
        <p:nvSpPr>
          <p:cNvPr id="35" name="矩形 34"/>
          <p:cNvSpPr/>
          <p:nvPr/>
        </p:nvSpPr>
        <p:spPr>
          <a:xfrm>
            <a:off x="4716012" y="2118113"/>
            <a:ext cx="3168264" cy="1200329"/>
          </a:xfrm>
          <a:prstGeom prst="rect">
            <a:avLst/>
          </a:prstGeom>
        </p:spPr>
        <p:txBody>
          <a:bodyPr wrap="square">
            <a:spAutoFit/>
          </a:bodyPr>
          <a:lstStyle/>
          <a:p>
            <a:endParaRPr lang="en-US" altLang="zh-CN" dirty="0" smtClean="0"/>
          </a:p>
          <a:p>
            <a:endParaRPr lang="en-US" altLang="zh-CN" dirty="0" smtClean="0"/>
          </a:p>
          <a:p>
            <a:endParaRPr lang="en-US" altLang="zh-CN" dirty="0" smtClean="0"/>
          </a:p>
          <a:p>
            <a:endParaRPr lang="en-US" altLang="zh-CN" dirty="0" smtClean="0"/>
          </a:p>
        </p:txBody>
      </p:sp>
      <p:sp>
        <p:nvSpPr>
          <p:cNvPr id="28" name="矩形 27"/>
          <p:cNvSpPr/>
          <p:nvPr/>
        </p:nvSpPr>
        <p:spPr>
          <a:xfrm>
            <a:off x="315642" y="955602"/>
            <a:ext cx="4536378" cy="147732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58775" lvl="0" indent="-358775" algn="just" eaLnBrk="0" hangingPunct="0">
              <a:spcBef>
                <a:spcPts val="0"/>
              </a:spcBef>
              <a:spcAft>
                <a:spcPts val="0"/>
              </a:spcAft>
              <a:buClr>
                <a:schemeClr val="bg1"/>
              </a:buClr>
              <a:buSzPct val="100000"/>
              <a:defRPr/>
            </a:pPr>
            <a:r>
              <a:rPr lang="zh-CN" altLang="en-US" kern="0" dirty="0" smtClean="0">
                <a:latin typeface="微软雅黑" panose="020B0503020204020204" pitchFamily="34" charset="-122"/>
                <a:ea typeface="微软雅黑" panose="020B0503020204020204" pitchFamily="34" charset="-122"/>
              </a:rPr>
              <a:t>    </a:t>
            </a:r>
            <a:r>
              <a:rPr lang="zh-CN" altLang="en-US" kern="0" dirty="0" smtClean="0">
                <a:latin typeface="仿宋" panose="02010609060101010101" pitchFamily="49" charset="-122"/>
                <a:ea typeface="仿宋" panose="02010609060101010101" pitchFamily="49" charset="-122"/>
              </a:rPr>
              <a:t>通俗来说，“互联网</a:t>
            </a:r>
            <a:r>
              <a:rPr lang="en-US" altLang="zh-CN" kern="0" dirty="0" smtClean="0">
                <a:latin typeface="仿宋" panose="02010609060101010101" pitchFamily="49" charset="-122"/>
                <a:ea typeface="仿宋" panose="02010609060101010101" pitchFamily="49" charset="-122"/>
              </a:rPr>
              <a:t>+</a:t>
            </a:r>
            <a:r>
              <a:rPr lang="zh-CN" altLang="en-US" kern="0" dirty="0" smtClean="0">
                <a:latin typeface="仿宋" panose="02010609060101010101" pitchFamily="49" charset="-122"/>
                <a:ea typeface="仿宋" panose="02010609060101010101" pitchFamily="49" charset="-122"/>
              </a:rPr>
              <a:t>各个传统行业”，</a:t>
            </a:r>
            <a:endParaRPr lang="en-US" altLang="zh-CN" kern="0" dirty="0" smtClean="0">
              <a:latin typeface="仿宋" panose="02010609060101010101" pitchFamily="49" charset="-122"/>
              <a:ea typeface="仿宋" panose="02010609060101010101" pitchFamily="49" charset="-122"/>
            </a:endParaRPr>
          </a:p>
          <a:p>
            <a:pPr marL="358775" lvl="0" indent="-358775" algn="just" eaLnBrk="0" hangingPunct="0">
              <a:spcBef>
                <a:spcPts val="0"/>
              </a:spcBef>
              <a:spcAft>
                <a:spcPts val="0"/>
              </a:spcAft>
              <a:buClr>
                <a:schemeClr val="bg1"/>
              </a:buClr>
              <a:buSzPct val="100000"/>
              <a:defRPr/>
            </a:pPr>
            <a:r>
              <a:rPr lang="zh-CN" altLang="en-US" kern="0" dirty="0" smtClean="0">
                <a:latin typeface="仿宋" panose="02010609060101010101" pitchFamily="49" charset="-122"/>
                <a:ea typeface="仿宋" panose="02010609060101010101" pitchFamily="49" charset="-122"/>
              </a:rPr>
              <a:t>但这并不是简单的两者相加，而是利用信</a:t>
            </a:r>
            <a:endParaRPr lang="en-US" altLang="zh-CN" kern="0" dirty="0" smtClean="0">
              <a:latin typeface="仿宋" panose="02010609060101010101" pitchFamily="49" charset="-122"/>
              <a:ea typeface="仿宋" panose="02010609060101010101" pitchFamily="49" charset="-122"/>
            </a:endParaRPr>
          </a:p>
          <a:p>
            <a:pPr marL="358775" lvl="0" indent="-358775" algn="just" eaLnBrk="0" hangingPunct="0">
              <a:spcBef>
                <a:spcPts val="0"/>
              </a:spcBef>
              <a:spcAft>
                <a:spcPts val="0"/>
              </a:spcAft>
              <a:buClr>
                <a:schemeClr val="bg1"/>
              </a:buClr>
              <a:buSzPct val="100000"/>
              <a:defRPr/>
            </a:pPr>
            <a:r>
              <a:rPr lang="zh-CN" altLang="en-US" kern="0" dirty="0" smtClean="0">
                <a:latin typeface="仿宋" panose="02010609060101010101" pitchFamily="49" charset="-122"/>
                <a:ea typeface="仿宋" panose="02010609060101010101" pitchFamily="49" charset="-122"/>
              </a:rPr>
              <a:t>息通信技术以及互联网平台，让互联网与</a:t>
            </a:r>
            <a:endParaRPr lang="en-US" altLang="zh-CN" kern="0" dirty="0" smtClean="0">
              <a:latin typeface="仿宋" panose="02010609060101010101" pitchFamily="49" charset="-122"/>
              <a:ea typeface="仿宋" panose="02010609060101010101" pitchFamily="49" charset="-122"/>
            </a:endParaRPr>
          </a:p>
          <a:p>
            <a:pPr marL="358775" lvl="0" indent="-358775" algn="just" eaLnBrk="0" hangingPunct="0">
              <a:spcBef>
                <a:spcPts val="0"/>
              </a:spcBef>
              <a:spcAft>
                <a:spcPts val="0"/>
              </a:spcAft>
              <a:buClr>
                <a:schemeClr val="bg1"/>
              </a:buClr>
              <a:buSzPct val="100000"/>
              <a:defRPr/>
            </a:pPr>
            <a:r>
              <a:rPr lang="zh-CN" altLang="en-US" kern="0" dirty="0" smtClean="0">
                <a:latin typeface="仿宋" panose="02010609060101010101" pitchFamily="49" charset="-122"/>
                <a:ea typeface="仿宋" panose="02010609060101010101" pitchFamily="49" charset="-122"/>
              </a:rPr>
              <a:t>传统行业进行</a:t>
            </a:r>
            <a:r>
              <a:rPr lang="zh-CN" altLang="en-US" kern="0" dirty="0" smtClean="0">
                <a:solidFill>
                  <a:srgbClr val="C00000"/>
                </a:solidFill>
                <a:latin typeface="仿宋" panose="02010609060101010101" pitchFamily="49" charset="-122"/>
                <a:ea typeface="仿宋" panose="02010609060101010101" pitchFamily="49" charset="-122"/>
              </a:rPr>
              <a:t>深度融合，创造新的发展生</a:t>
            </a:r>
            <a:endParaRPr lang="en-US" altLang="zh-CN" kern="0" dirty="0" smtClean="0">
              <a:solidFill>
                <a:srgbClr val="C00000"/>
              </a:solidFill>
              <a:latin typeface="仿宋" panose="02010609060101010101" pitchFamily="49" charset="-122"/>
              <a:ea typeface="仿宋" panose="02010609060101010101" pitchFamily="49" charset="-122"/>
            </a:endParaRPr>
          </a:p>
          <a:p>
            <a:pPr marL="358775" lvl="0" indent="-358775" algn="just" eaLnBrk="0" hangingPunct="0">
              <a:spcBef>
                <a:spcPts val="0"/>
              </a:spcBef>
              <a:spcAft>
                <a:spcPts val="0"/>
              </a:spcAft>
              <a:buClr>
                <a:schemeClr val="bg1"/>
              </a:buClr>
              <a:buSzPct val="100000"/>
              <a:defRPr/>
            </a:pPr>
            <a:r>
              <a:rPr lang="zh-CN" altLang="en-US" kern="0" dirty="0" smtClean="0">
                <a:solidFill>
                  <a:srgbClr val="C00000"/>
                </a:solidFill>
                <a:latin typeface="仿宋" panose="02010609060101010101" pitchFamily="49" charset="-122"/>
                <a:ea typeface="仿宋" panose="02010609060101010101" pitchFamily="49" charset="-122"/>
              </a:rPr>
              <a:t>态。</a:t>
            </a:r>
            <a:r>
              <a:rPr lang="zh-CN" altLang="en-US" kern="0" dirty="0" smtClean="0">
                <a:latin typeface="仿宋" panose="02010609060101010101" pitchFamily="49" charset="-122"/>
                <a:ea typeface="仿宋" panose="02010609060101010101" pitchFamily="49" charset="-122"/>
              </a:rPr>
              <a:t>   </a:t>
            </a:r>
            <a:endParaRPr lang="en-US" altLang="zh-CN" kern="0" dirty="0" smtClean="0">
              <a:latin typeface="仿宋" panose="02010609060101010101" pitchFamily="49" charset="-122"/>
              <a:ea typeface="仿宋" panose="02010609060101010101" pitchFamily="49" charset="-122"/>
            </a:endParaRPr>
          </a:p>
        </p:txBody>
      </p:sp>
      <p:pic>
        <p:nvPicPr>
          <p:cNvPr id="24" name="Picture 2" descr="C:\Users\Charlie\Desktop\互联网\1-互联网与传统行业\Nipic_3018779_20150823102244212837.jpg"/>
          <p:cNvPicPr>
            <a:picLocks noChangeAspect="1" noChangeArrowheads="1"/>
          </p:cNvPicPr>
          <p:nvPr/>
        </p:nvPicPr>
        <p:blipFill>
          <a:blip r:embed="rId1" cstate="print"/>
          <a:srcRect t="24984" b="26028"/>
          <a:stretch>
            <a:fillRect/>
          </a:stretch>
        </p:blipFill>
        <p:spPr bwMode="auto">
          <a:xfrm>
            <a:off x="5220054" y="948690"/>
            <a:ext cx="3100986" cy="1640149"/>
          </a:xfrm>
          <a:prstGeom prst="rect">
            <a:avLst/>
          </a:prstGeom>
          <a:noFill/>
        </p:spPr>
      </p:pic>
      <p:sp>
        <p:nvSpPr>
          <p:cNvPr id="26" name="矩形 25"/>
          <p:cNvSpPr/>
          <p:nvPr/>
        </p:nvSpPr>
        <p:spPr>
          <a:xfrm>
            <a:off x="3933102" y="2735757"/>
            <a:ext cx="4896408" cy="175432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kern="0" dirty="0" smtClean="0">
                <a:solidFill>
                  <a:srgbClr val="C00000"/>
                </a:solidFill>
                <a:latin typeface="仿宋" panose="02010609060101010101" pitchFamily="49" charset="-122"/>
                <a:ea typeface="仿宋" panose="02010609060101010101" pitchFamily="49" charset="-122"/>
              </a:rPr>
              <a:t>   互联网思维</a:t>
            </a:r>
            <a:r>
              <a:rPr lang="zh-CN" altLang="en-US" kern="0" dirty="0" smtClean="0">
                <a:latin typeface="仿宋" panose="02010609060101010101" pitchFamily="49" charset="-122"/>
                <a:ea typeface="仿宋" panose="02010609060101010101" pitchFamily="49" charset="-122"/>
              </a:rPr>
              <a:t>，因为它代表一种先进的生产力（站在一个高度，包容各种不同思维定式人的认知水平，从而形成没有做不到，只有想不到结果），推动经济形态不断的发生演变。带动社会经济实体的生命力，为改革、创新、发展提供广阔的网络平台。</a:t>
            </a:r>
            <a:endParaRPr lang="zh-CN" altLang="en-US" dirty="0">
              <a:latin typeface="仿宋" panose="02010609060101010101" pitchFamily="49" charset="-122"/>
              <a:ea typeface="仿宋" panose="02010609060101010101" pitchFamily="49" charset="-122"/>
            </a:endParaRPr>
          </a:p>
        </p:txBody>
      </p:sp>
      <p:pic>
        <p:nvPicPr>
          <p:cNvPr id="29" name="Picture 2" descr="http://pic25.nipic.com/20121127/2531170_130732567000_2.jpg"/>
          <p:cNvPicPr>
            <a:picLocks noChangeAspect="1" noChangeArrowheads="1"/>
          </p:cNvPicPr>
          <p:nvPr/>
        </p:nvPicPr>
        <p:blipFill>
          <a:blip r:embed="rId2" cstate="print"/>
          <a:srcRect b="33671"/>
          <a:stretch>
            <a:fillRect/>
          </a:stretch>
        </p:blipFill>
        <p:spPr bwMode="auto">
          <a:xfrm>
            <a:off x="480595" y="2637924"/>
            <a:ext cx="3223078" cy="1885950"/>
          </a:xfrm>
          <a:prstGeom prst="rect">
            <a:avLst/>
          </a:prstGeom>
          <a:solidFill>
            <a:srgbClr val="EDEDED"/>
          </a:solidFill>
          <a:ln w="41275" cap="sq" cmpd="sng">
            <a:solidFill>
              <a:srgbClr val="FFFFFF"/>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66557" y="380009"/>
            <a:ext cx="2884123" cy="461665"/>
          </a:xfrm>
          <a:prstGeom prst="rect">
            <a:avLst/>
          </a:prstGeom>
        </p:spPr>
        <p:txBody>
          <a:bodyPr wrap="none">
            <a:spAutoFit/>
          </a:bodyPr>
          <a:lstStyle/>
          <a:p>
            <a:r>
              <a:rPr lang="zh-CN" altLang="en-US" sz="2400" b="1" dirty="0" smtClean="0">
                <a:solidFill>
                  <a:schemeClr val="bg1"/>
                </a:solidFill>
                <a:latin typeface="黑体" panose="02010609060101010101" pitchFamily="49" charset="-122"/>
                <a:ea typeface="黑体" panose="02010609060101010101" pitchFamily="49" charset="-122"/>
              </a:rPr>
              <a:t>“</a:t>
            </a:r>
            <a:r>
              <a:rPr lang="zh-CN" altLang="en-US" sz="2400" b="1" dirty="0" smtClean="0">
                <a:solidFill>
                  <a:schemeClr val="bg1"/>
                </a:solidFill>
                <a:latin typeface="微软雅黑" panose="020B0503020204020204" pitchFamily="34" charset="-122"/>
                <a:ea typeface="微软雅黑" panose="020B0503020204020204" pitchFamily="34" charset="-122"/>
              </a:rPr>
              <a:t>互联网</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sz="2400" b="1" dirty="0" smtClean="0">
                <a:solidFill>
                  <a:schemeClr val="bg1"/>
                </a:solidFill>
                <a:latin typeface="黑体" panose="02010609060101010101" pitchFamily="49" charset="-122"/>
                <a:ea typeface="黑体" panose="02010609060101010101" pitchFamily="49" charset="-122"/>
              </a:rPr>
              <a:t>”</a:t>
            </a:r>
            <a:r>
              <a:rPr lang="zh-CN" altLang="en-US" sz="2400" b="1" dirty="0" smtClean="0">
                <a:solidFill>
                  <a:schemeClr val="bg1"/>
                </a:solidFill>
                <a:latin typeface="微软雅黑" panose="020B0503020204020204" pitchFamily="34" charset="-122"/>
                <a:ea typeface="微软雅黑" panose="020B0503020204020204" pitchFamily="34" charset="-122"/>
              </a:rPr>
              <a:t>的特征</a:t>
            </a:r>
            <a:endParaRPr lang="zh-CN" altLang="en-US" sz="2400" dirty="0">
              <a:solidFill>
                <a:schemeClr val="bg1"/>
              </a:solidFill>
            </a:endParaRPr>
          </a:p>
        </p:txBody>
      </p:sp>
      <p:sp>
        <p:nvSpPr>
          <p:cNvPr id="9" name="矩形 8"/>
          <p:cNvSpPr/>
          <p:nvPr/>
        </p:nvSpPr>
        <p:spPr>
          <a:xfrm>
            <a:off x="6012120" y="3025388"/>
            <a:ext cx="2895600" cy="1572738"/>
          </a:xfrm>
          <a:prstGeom prst="rect">
            <a:avLst/>
          </a:prstGeom>
        </p:spPr>
        <p:txBody>
          <a:bodyPr wrap="square">
            <a:spAutoFit/>
          </a:bodyPr>
          <a:lstStyle/>
          <a:p>
            <a:pPr lvl="0" algn="ctr" eaLnBrk="0" hangingPunct="0">
              <a:lnSpc>
                <a:spcPct val="120000"/>
              </a:lnSpc>
              <a:spcBef>
                <a:spcPts val="0"/>
              </a:spcBef>
              <a:spcAft>
                <a:spcPts val="600"/>
              </a:spcAft>
              <a:defRPr/>
            </a:pPr>
            <a:r>
              <a:rPr lang="zh-CN" altLang="en-US" sz="1600" b="1" dirty="0" smtClean="0">
                <a:solidFill>
                  <a:schemeClr val="bg1"/>
                </a:solidFill>
                <a:latin typeface="微软雅黑" panose="020B0503020204020204" pitchFamily="34" charset="-122"/>
                <a:ea typeface="微软雅黑" panose="020B0503020204020204" pitchFamily="34" charset="-122"/>
              </a:rPr>
              <a:t>重塑结构</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lvl="0" algn="just" eaLnBrk="0" hangingPunct="0">
              <a:lnSpc>
                <a:spcPct val="120000"/>
              </a:lnSpc>
              <a:spcBef>
                <a:spcPts val="0"/>
              </a:spcBef>
              <a:spcAft>
                <a:spcPts val="1200"/>
              </a:spcAft>
              <a:defRPr/>
            </a:pPr>
            <a:r>
              <a:rPr lang="zh-CN" altLang="en-US" sz="1200" dirty="0" smtClean="0">
                <a:solidFill>
                  <a:schemeClr val="bg1"/>
                </a:solidFill>
                <a:latin typeface="微软雅黑" panose="020B0503020204020204" pitchFamily="34" charset="-122"/>
                <a:ea typeface="微软雅黑" panose="020B0503020204020204" pitchFamily="34" charset="-122"/>
              </a:rPr>
              <a:t>信息革命、全球化、互联网业已打破了原有的社会结构、经济结构、地缘结构、文化结构。权力、议事规则、话语权不断在发生变化。互联网</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社会治理、虚拟社会治理会是很大的不同。</a:t>
            </a:r>
            <a:endParaRPr lang="zh-CN" altLang="en-US" sz="1200" kern="0" dirty="0" smtClean="0">
              <a:solidFill>
                <a:schemeClr val="bg1"/>
              </a:solidFill>
              <a:latin typeface="微软雅黑" panose="020B0503020204020204" pitchFamily="34" charset="-122"/>
              <a:ea typeface="微软雅黑" panose="020B0503020204020204" pitchFamily="34" charset="-122"/>
            </a:endParaRPr>
          </a:p>
        </p:txBody>
      </p:sp>
      <p:pic>
        <p:nvPicPr>
          <p:cNvPr id="64513" name="Picture 1" descr="C:\Users\Dreamer\Desktop\20151101PPT\互联网\03-互联网+的特征-尊重人性.jpg"/>
          <p:cNvPicPr>
            <a:picLocks noChangeAspect="1" noChangeArrowheads="1"/>
          </p:cNvPicPr>
          <p:nvPr/>
        </p:nvPicPr>
        <p:blipFill>
          <a:blip r:embed="rId1" cstate="print"/>
          <a:srcRect t="13287"/>
          <a:stretch>
            <a:fillRect/>
          </a:stretch>
        </p:blipFill>
        <p:spPr bwMode="auto">
          <a:xfrm>
            <a:off x="395653" y="1210838"/>
            <a:ext cx="2075543" cy="1684940"/>
          </a:xfrm>
          <a:prstGeom prst="rect">
            <a:avLst/>
          </a:prstGeom>
          <a:noFill/>
        </p:spPr>
      </p:pic>
      <p:pic>
        <p:nvPicPr>
          <p:cNvPr id="64514" name="Picture 2" descr="C:\Users\Dreamer\Desktop\20151101PPT\互联网\04-互联网+的特征-开放生态.jpg"/>
          <p:cNvPicPr>
            <a:picLocks noChangeAspect="1" noChangeArrowheads="1"/>
          </p:cNvPicPr>
          <p:nvPr/>
        </p:nvPicPr>
        <p:blipFill>
          <a:blip r:embed="rId2" cstate="print"/>
          <a:srcRect r="5600" b="5333"/>
          <a:stretch>
            <a:fillRect/>
          </a:stretch>
        </p:blipFill>
        <p:spPr bwMode="auto">
          <a:xfrm>
            <a:off x="3203887" y="1210837"/>
            <a:ext cx="2564141" cy="1684940"/>
          </a:xfrm>
          <a:prstGeom prst="rect">
            <a:avLst/>
          </a:prstGeom>
          <a:noFill/>
        </p:spPr>
      </p:pic>
      <p:pic>
        <p:nvPicPr>
          <p:cNvPr id="64515" name="Picture 3" descr="C:\Users\Dreamer\Desktop\20151101PPT\互联网\05-互联网+的特征-重塑结构.jpg"/>
          <p:cNvPicPr>
            <a:picLocks noChangeAspect="1" noChangeArrowheads="1"/>
          </p:cNvPicPr>
          <p:nvPr/>
        </p:nvPicPr>
        <p:blipFill>
          <a:blip r:embed="rId3" cstate="print"/>
          <a:srcRect l="6921" r="7751" b="5467"/>
          <a:stretch>
            <a:fillRect/>
          </a:stretch>
        </p:blipFill>
        <p:spPr bwMode="auto">
          <a:xfrm>
            <a:off x="6300145" y="1275642"/>
            <a:ext cx="2468311" cy="1490524"/>
          </a:xfrm>
          <a:prstGeom prst="rect">
            <a:avLst/>
          </a:prstGeom>
          <a:noFill/>
        </p:spPr>
      </p:pic>
      <p:sp>
        <p:nvSpPr>
          <p:cNvPr id="7" name="矩形 6"/>
          <p:cNvSpPr/>
          <p:nvPr/>
        </p:nvSpPr>
        <p:spPr>
          <a:xfrm>
            <a:off x="323647" y="2960583"/>
            <a:ext cx="2676525" cy="1794337"/>
          </a:xfrm>
          <a:prstGeom prst="rect">
            <a:avLst/>
          </a:prstGeom>
        </p:spPr>
        <p:txBody>
          <a:bodyPr wrap="square">
            <a:spAutoFit/>
          </a:bodyPr>
          <a:lstStyle/>
          <a:p>
            <a:pPr lvl="0" algn="just" eaLnBrk="0" hangingPunct="0">
              <a:lnSpc>
                <a:spcPct val="120000"/>
              </a:lnSpc>
              <a:spcBef>
                <a:spcPts val="0"/>
              </a:spcBef>
              <a:spcAft>
                <a:spcPts val="600"/>
              </a:spcAft>
              <a:defRPr/>
            </a:pPr>
            <a:r>
              <a:rPr lang="zh-CN" altLang="en-US" sz="1600" b="1" dirty="0" smtClean="0">
                <a:solidFill>
                  <a:schemeClr val="bg1"/>
                </a:solidFill>
                <a:latin typeface="微软雅黑" panose="020B0503020204020204" pitchFamily="34" charset="-122"/>
                <a:ea typeface="微软雅黑" panose="020B0503020204020204" pitchFamily="34" charset="-122"/>
              </a:rPr>
              <a:t>         尊重人性</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lvl="0" algn="just" eaLnBrk="0" hangingPunct="0">
              <a:lnSpc>
                <a:spcPct val="120000"/>
              </a:lnSpc>
              <a:spcBef>
                <a:spcPts val="0"/>
              </a:spcBef>
              <a:spcAft>
                <a:spcPts val="600"/>
              </a:spcAft>
              <a:defRPr/>
            </a:pPr>
            <a:r>
              <a:rPr lang="zh-CN" altLang="en-US" sz="1200" dirty="0" smtClean="0">
                <a:solidFill>
                  <a:schemeClr val="bg1"/>
                </a:solidFill>
                <a:latin typeface="微软雅黑" panose="020B0503020204020204" pitchFamily="34" charset="-122"/>
                <a:ea typeface="微软雅黑" panose="020B0503020204020204" pitchFamily="34" charset="-122"/>
              </a:rPr>
              <a:t>人性的光辉是推动科技进步、经济增长、社会进步、文化繁荣的最根本的力量，互联网的力量之强大最根本地也来源于对人性的最大限度的尊重、对人体验的敬畏、对人的创造性发挥的重视。</a:t>
            </a:r>
            <a:endParaRPr lang="zh-CN" altLang="en-US" sz="1200" dirty="0" smtClean="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3131880" y="2960583"/>
            <a:ext cx="2743200" cy="1794337"/>
          </a:xfrm>
          <a:prstGeom prst="rect">
            <a:avLst/>
          </a:prstGeom>
        </p:spPr>
        <p:txBody>
          <a:bodyPr wrap="square">
            <a:spAutoFit/>
          </a:bodyPr>
          <a:lstStyle/>
          <a:p>
            <a:pPr lvl="0" algn="ctr" eaLnBrk="0" hangingPunct="0">
              <a:lnSpc>
                <a:spcPct val="120000"/>
              </a:lnSpc>
              <a:spcBef>
                <a:spcPts val="0"/>
              </a:spcBef>
              <a:spcAft>
                <a:spcPts val="600"/>
              </a:spcAft>
              <a:defRPr/>
            </a:pPr>
            <a:r>
              <a:rPr lang="zh-CN" altLang="en-US" sz="1600" b="1" dirty="0" smtClean="0">
                <a:solidFill>
                  <a:schemeClr val="bg1"/>
                </a:solidFill>
                <a:latin typeface="微软雅黑" panose="020B0503020204020204" pitchFamily="34" charset="-122"/>
                <a:ea typeface="微软雅黑" panose="020B0503020204020204" pitchFamily="34" charset="-122"/>
              </a:rPr>
              <a:t>开放生态</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lvl="0" algn="just" eaLnBrk="0" hangingPunct="0">
              <a:lnSpc>
                <a:spcPct val="120000"/>
              </a:lnSpc>
              <a:spcBef>
                <a:spcPts val="0"/>
              </a:spcBef>
              <a:spcAft>
                <a:spcPts val="600"/>
              </a:spcAft>
              <a:defRPr/>
            </a:pPr>
            <a:r>
              <a:rPr lang="zh-CN" altLang="en-US" sz="1200" dirty="0" smtClean="0">
                <a:solidFill>
                  <a:schemeClr val="bg1"/>
                </a:solidFill>
                <a:latin typeface="微软雅黑" panose="020B0503020204020204" pitchFamily="34" charset="-122"/>
                <a:ea typeface="微软雅黑" panose="020B0503020204020204" pitchFamily="34" charset="-122"/>
              </a:rPr>
              <a:t>生态本身就是开放的。我们推进互联网</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，其中一个重要的方向就是要把过去制约创新的环节化解掉，把孤岛式创新连接起来，让研发由人性决定的市场驱动，让创业并努力者有机会实现价值。</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grpSp>
        <p:nvGrpSpPr>
          <p:cNvPr id="2" name="Group 10"/>
          <p:cNvGrpSpPr>
            <a:grpSpLocks noChangeAspect="1"/>
          </p:cNvGrpSpPr>
          <p:nvPr/>
        </p:nvGrpSpPr>
        <p:grpSpPr bwMode="auto">
          <a:xfrm>
            <a:off x="534324" y="447187"/>
            <a:ext cx="390342" cy="329465"/>
            <a:chOff x="-1" y="0"/>
            <a:chExt cx="1130425" cy="1060705"/>
          </a:xfrm>
        </p:grpSpPr>
        <p:sp>
          <p:nvSpPr>
            <p:cNvPr id="20" name="等腰三角形 46"/>
            <p:cNvSpPr>
              <a:spLocks noChangeArrowheads="1"/>
            </p:cNvSpPr>
            <p:nvPr/>
          </p:nvSpPr>
          <p:spPr bwMode="auto">
            <a:xfrm rot="5400000">
              <a:off x="142872" y="73152"/>
              <a:ext cx="1060704" cy="914400"/>
            </a:xfrm>
            <a:prstGeom prst="triangle">
              <a:avLst>
                <a:gd name="adj" fmla="val 50000"/>
              </a:avLst>
            </a:prstGeom>
            <a:solidFill>
              <a:srgbClr val="338699">
                <a:alpha val="43000"/>
              </a:srgbClr>
            </a:solidFill>
            <a:ln w="9525">
              <a:noFill/>
              <a:miter lim="800000"/>
            </a:ln>
          </p:spPr>
          <p:txBody>
            <a:bodyPr anchor="ctr"/>
            <a:lstStyle/>
            <a:p>
              <a:pPr algn="ctr" eaLnBrk="1" hangingPunct="1"/>
              <a:endParaRPr lang="zh-CN" altLang="en-US" sz="3200">
                <a:solidFill>
                  <a:schemeClr val="bg1"/>
                </a:solidFill>
              </a:endParaRPr>
            </a:p>
          </p:txBody>
        </p:sp>
        <p:sp>
          <p:nvSpPr>
            <p:cNvPr id="21" name="等腰三角形 47"/>
            <p:cNvSpPr>
              <a:spLocks noChangeArrowheads="1"/>
            </p:cNvSpPr>
            <p:nvPr/>
          </p:nvSpPr>
          <p:spPr bwMode="auto">
            <a:xfrm rot="5400000">
              <a:off x="-73153" y="73153"/>
              <a:ext cx="1060704" cy="914400"/>
            </a:xfrm>
            <a:prstGeom prst="triangle">
              <a:avLst>
                <a:gd name="adj" fmla="val 50000"/>
              </a:avLst>
            </a:prstGeom>
          </p:spPr>
          <p:style>
            <a:lnRef idx="2">
              <a:schemeClr val="accent1"/>
            </a:lnRef>
            <a:fillRef idx="1">
              <a:schemeClr val="lt1"/>
            </a:fillRef>
            <a:effectRef idx="0">
              <a:schemeClr val="accent1"/>
            </a:effectRef>
            <a:fontRef idx="minor">
              <a:schemeClr val="dk1"/>
            </a:fontRef>
          </p:style>
          <p:txBody>
            <a:bodyPr anchor="ctr"/>
            <a:lstStyle/>
            <a:p>
              <a:pPr algn="ctr" eaLnBrk="1" hangingPunct="1"/>
              <a:endParaRPr lang="zh-CN" altLang="en-US" sz="3200" dirty="0">
                <a:solidFill>
                  <a:schemeClr val="bg1"/>
                </a:solidFill>
              </a:endParaRPr>
            </a:p>
          </p:txBody>
        </p:sp>
      </p:grpSp>
      <p:sp>
        <p:nvSpPr>
          <p:cNvPr id="17" name="直接连接符 26"/>
          <p:cNvSpPr>
            <a:spLocks noChangeShapeType="1"/>
          </p:cNvSpPr>
          <p:nvPr/>
        </p:nvSpPr>
        <p:spPr bwMode="auto">
          <a:xfrm>
            <a:off x="251640" y="4710328"/>
            <a:ext cx="8500494" cy="66235"/>
          </a:xfrm>
          <a:prstGeom prst="line">
            <a:avLst/>
          </a:prstGeom>
          <a:noFill/>
          <a:ln w="9525" cap="flat" cmpd="sng">
            <a:solidFill>
              <a:schemeClr val="accent1"/>
            </a:solidFill>
            <a:bevel/>
          </a:ln>
        </p:spPr>
        <p:txBody>
          <a:bodyPr/>
          <a:lstStyle/>
          <a:p>
            <a:endParaRPr lang="zh-CN" altLang="en-US"/>
          </a:p>
        </p:txBody>
      </p:sp>
      <p:sp>
        <p:nvSpPr>
          <p:cNvPr id="24" name="TextBox 24"/>
          <p:cNvSpPr>
            <a:spLocks noChangeArrowheads="1"/>
          </p:cNvSpPr>
          <p:nvPr/>
        </p:nvSpPr>
        <p:spPr bwMode="auto">
          <a:xfrm>
            <a:off x="7308229" y="4839939"/>
            <a:ext cx="931847" cy="246221"/>
          </a:xfrm>
          <a:prstGeom prst="rect">
            <a:avLst/>
          </a:prstGeom>
          <a:noFill/>
          <a:ln w="9525">
            <a:noFill/>
            <a:miter lim="800000"/>
          </a:ln>
        </p:spPr>
        <p:txBody>
          <a:bodyPr wrap="square">
            <a:spAutoFit/>
          </a:bodyPr>
          <a:lstStyle/>
          <a:p>
            <a:pPr algn="ctr"/>
            <a:r>
              <a:rPr lang="en-US" altLang="zh-CN" sz="10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Page ▪ 2</a:t>
            </a:r>
            <a:endParaRPr lang="zh-CN" altLang="en-US" sz="1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4513"/>
                                        </p:tgtEl>
                                        <p:attrNameLst>
                                          <p:attrName>style.visibility</p:attrName>
                                        </p:attrNameLst>
                                      </p:cBhvr>
                                      <p:to>
                                        <p:strVal val="visible"/>
                                      </p:to>
                                    </p:set>
                                    <p:animEffect transition="in" filter="slide(fromLeft)">
                                      <p:cBhvr>
                                        <p:cTn id="7" dur="500"/>
                                        <p:tgtEl>
                                          <p:spTgt spid="64513"/>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64514"/>
                                        </p:tgtEl>
                                        <p:attrNameLst>
                                          <p:attrName>style.visibility</p:attrName>
                                        </p:attrNameLst>
                                      </p:cBhvr>
                                      <p:to>
                                        <p:strVal val="visible"/>
                                      </p:to>
                                    </p:set>
                                    <p:animEffect transition="in" filter="slide(fromLeft)">
                                      <p:cBhvr>
                                        <p:cTn id="11" dur="500"/>
                                        <p:tgtEl>
                                          <p:spTgt spid="64514"/>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64515"/>
                                        </p:tgtEl>
                                        <p:attrNameLst>
                                          <p:attrName>style.visibility</p:attrName>
                                        </p:attrNameLst>
                                      </p:cBhvr>
                                      <p:to>
                                        <p:strVal val="visible"/>
                                      </p:to>
                                    </p:set>
                                    <p:animEffect transition="in" filter="slide(fromLeft)">
                                      <p:cBhvr>
                                        <p:cTn id="15" dur="500"/>
                                        <p:tgtEl>
                                          <p:spTgt spid="64515"/>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7"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705360" y="891536"/>
            <a:ext cx="3859520" cy="1045351"/>
          </a:xfrm>
          <a:prstGeom prst="rect">
            <a:avLst/>
          </a:prstGeom>
        </p:spPr>
        <p:txBody>
          <a:bodyPr wrap="square">
            <a:spAutoFit/>
          </a:bodyPr>
          <a:lstStyle/>
          <a:p>
            <a:pPr marL="0" lvl="2" algn="just">
              <a:lnSpc>
                <a:spcPct val="120000"/>
              </a:lnSpc>
              <a:buFont typeface="楷体" panose="02010609060101010101" pitchFamily="49" charset="-122"/>
              <a:buChar char="★"/>
            </a:pPr>
            <a:r>
              <a:rPr lang="zh-CN" altLang="en-US" b="1" dirty="0" smtClean="0">
                <a:solidFill>
                  <a:schemeClr val="bg1"/>
                </a:solidFill>
                <a:latin typeface="楷体" panose="02010609060101010101" pitchFamily="49" charset="-122"/>
                <a:ea typeface="楷体" panose="02010609060101010101" pitchFamily="49" charset="-122"/>
              </a:rPr>
              <a:t>中国工控网统计：</a:t>
            </a:r>
            <a:r>
              <a:rPr lang="en-US" altLang="zh-CN" dirty="0" smtClean="0">
                <a:solidFill>
                  <a:schemeClr val="bg1"/>
                </a:solidFill>
                <a:latin typeface="楷体" panose="02010609060101010101" pitchFamily="49" charset="-122"/>
                <a:ea typeface="楷体" panose="02010609060101010101" pitchFamily="49" charset="-122"/>
              </a:rPr>
              <a:t>2015</a:t>
            </a:r>
            <a:r>
              <a:rPr lang="zh-CN" altLang="en-US" dirty="0" smtClean="0">
                <a:solidFill>
                  <a:schemeClr val="bg1"/>
                </a:solidFill>
                <a:latin typeface="楷体" panose="02010609060101010101" pitchFamily="49" charset="-122"/>
                <a:ea typeface="楷体" panose="02010609060101010101" pitchFamily="49" charset="-122"/>
              </a:rPr>
              <a:t>年日本和欧美品牌占据我国通用伺服市场绝大部分市场份额。</a:t>
            </a:r>
            <a:endParaRPr lang="zh-CN" altLang="en-US" dirty="0" smtClean="0">
              <a:solidFill>
                <a:schemeClr val="bg1"/>
              </a:solidFill>
              <a:latin typeface="楷体" panose="02010609060101010101" pitchFamily="49" charset="-122"/>
              <a:ea typeface="楷体" panose="02010609060101010101" pitchFamily="49" charset="-122"/>
            </a:endParaRPr>
          </a:p>
        </p:txBody>
      </p:sp>
      <p:sp>
        <p:nvSpPr>
          <p:cNvPr id="31" name="矩形 30"/>
          <p:cNvSpPr/>
          <p:nvPr/>
        </p:nvSpPr>
        <p:spPr>
          <a:xfrm>
            <a:off x="194310" y="982976"/>
            <a:ext cx="4541520" cy="1631216"/>
          </a:xfrm>
          <a:prstGeom prst="rect">
            <a:avLst/>
          </a:prstGeom>
        </p:spPr>
        <p:txBody>
          <a:bodyPr wrap="square">
            <a:spAutoFit/>
          </a:bodyPr>
          <a:lstStyle/>
          <a:p>
            <a:r>
              <a:rPr lang="zh-CN" altLang="en-US" sz="2000" b="1" dirty="0" smtClean="0">
                <a:solidFill>
                  <a:srgbClr val="FF0000"/>
                </a:solidFill>
                <a:latin typeface="宋体" panose="02010600030101010101" pitchFamily="2" charset="-122"/>
                <a:ea typeface="宋体" panose="02010600030101010101" pitchFamily="2" charset="-122"/>
              </a:rPr>
              <a:t>危机</a:t>
            </a:r>
            <a:r>
              <a:rPr lang="en-US" altLang="zh-CN" sz="2000" b="1" dirty="0" smtClean="0">
                <a:solidFill>
                  <a:srgbClr val="FF0000"/>
                </a:solidFill>
                <a:latin typeface="宋体" panose="02010600030101010101" pitchFamily="2" charset="-122"/>
                <a:ea typeface="宋体" panose="02010600030101010101" pitchFamily="2" charset="-122"/>
              </a:rPr>
              <a:t>1</a:t>
            </a:r>
            <a:r>
              <a:rPr lang="zh-CN" altLang="en-US" sz="2000" b="1" dirty="0" smtClean="0">
                <a:solidFill>
                  <a:srgbClr val="FF0000"/>
                </a:solidFill>
                <a:latin typeface="宋体" panose="02010600030101010101" pitchFamily="2" charset="-122"/>
                <a:ea typeface="宋体" panose="02010600030101010101" pitchFamily="2" charset="-122"/>
              </a:rPr>
              <a:t>：</a:t>
            </a:r>
            <a:r>
              <a:rPr lang="zh-CN" altLang="en-US" sz="2000" dirty="0" smtClean="0">
                <a:solidFill>
                  <a:schemeClr val="bg1"/>
                </a:solidFill>
                <a:latin typeface="宋体" panose="02010600030101010101" pitchFamily="2" charset="-122"/>
                <a:ea typeface="宋体" panose="02010600030101010101" pitchFamily="2" charset="-122"/>
              </a:rPr>
              <a:t>我国工业自动化市场已被国际</a:t>
            </a:r>
            <a:endParaRPr lang="en-US" altLang="zh-CN" sz="2000" dirty="0" smtClean="0">
              <a:solidFill>
                <a:schemeClr val="bg1"/>
              </a:solidFill>
              <a:latin typeface="宋体" panose="02010600030101010101" pitchFamily="2" charset="-122"/>
              <a:ea typeface="宋体" panose="02010600030101010101" pitchFamily="2" charset="-122"/>
            </a:endParaRPr>
          </a:p>
          <a:p>
            <a:r>
              <a:rPr lang="zh-CN" altLang="en-US" sz="2000" dirty="0" smtClean="0">
                <a:solidFill>
                  <a:schemeClr val="bg1"/>
                </a:solidFill>
                <a:latin typeface="宋体" panose="02010600030101010101" pitchFamily="2" charset="-122"/>
                <a:ea typeface="宋体" panose="02010600030101010101" pitchFamily="2" charset="-122"/>
              </a:rPr>
              <a:t>巨头瓜分，尤其是中高端领域更是优势明显，已建立起良好的品牌、技术、渠道、客户群，使民族品牌进入门槛进一步提高。</a:t>
            </a:r>
            <a:endParaRPr lang="zh-CN" altLang="zh-CN" sz="2000" dirty="0" smtClean="0">
              <a:solidFill>
                <a:schemeClr val="bg1"/>
              </a:solidFill>
            </a:endParaRPr>
          </a:p>
        </p:txBody>
      </p:sp>
      <p:cxnSp>
        <p:nvCxnSpPr>
          <p:cNvPr id="32" name="直接连接符 31"/>
          <p:cNvCxnSpPr/>
          <p:nvPr/>
        </p:nvCxnSpPr>
        <p:spPr bwMode="auto">
          <a:xfrm rot="5400000">
            <a:off x="3229153" y="2867195"/>
            <a:ext cx="3043855" cy="0"/>
          </a:xfrm>
          <a:prstGeom prst="line">
            <a:avLst/>
          </a:prstGeom>
          <a:solidFill>
            <a:srgbClr val="3891A7"/>
          </a:solidFill>
          <a:ln w="9525" cap="flat" cmpd="sng" algn="ctr">
            <a:solidFill>
              <a:schemeClr val="bg1"/>
            </a:solidFill>
            <a:prstDash val="solid"/>
            <a:round/>
            <a:headEnd type="none" w="med" len="med"/>
            <a:tailEnd type="none" w="med" len="med"/>
          </a:ln>
          <a:effectLst/>
        </p:spPr>
      </p:cxnSp>
      <p:grpSp>
        <p:nvGrpSpPr>
          <p:cNvPr id="2" name="组合 32"/>
          <p:cNvGrpSpPr>
            <a:grpSpLocks noChangeAspect="1"/>
          </p:cNvGrpSpPr>
          <p:nvPr/>
        </p:nvGrpSpPr>
        <p:grpSpPr>
          <a:xfrm>
            <a:off x="4925283" y="2014310"/>
            <a:ext cx="3357657" cy="2263266"/>
            <a:chOff x="-500098" y="5429268"/>
            <a:chExt cx="5927726" cy="3995648"/>
          </a:xfrm>
        </p:grpSpPr>
        <p:grpSp>
          <p:nvGrpSpPr>
            <p:cNvPr id="3" name="Group 10"/>
            <p:cNvGrpSpPr/>
            <p:nvPr/>
          </p:nvGrpSpPr>
          <p:grpSpPr bwMode="auto">
            <a:xfrm>
              <a:off x="-500098" y="5429268"/>
              <a:ext cx="5927726" cy="3995647"/>
              <a:chOff x="0" y="25"/>
              <a:chExt cx="7058439" cy="4757185"/>
            </a:xfrm>
          </p:grpSpPr>
          <p:sp>
            <p:nvSpPr>
              <p:cNvPr id="38" name="Freeform 4"/>
              <p:cNvSpPr/>
              <p:nvPr/>
            </p:nvSpPr>
            <p:spPr bwMode="auto">
              <a:xfrm>
                <a:off x="1224511" y="25"/>
                <a:ext cx="2703786" cy="2667103"/>
              </a:xfrm>
              <a:custGeom>
                <a:avLst/>
                <a:gdLst>
                  <a:gd name="T0" fmla="*/ 247 w 1269"/>
                  <a:gd name="T1" fmla="*/ 191 h 1250"/>
                  <a:gd name="T2" fmla="*/ 329 w 1269"/>
                  <a:gd name="T3" fmla="*/ 127 h 1250"/>
                  <a:gd name="T4" fmla="*/ 318 w 1269"/>
                  <a:gd name="T5" fmla="*/ 81 h 1250"/>
                  <a:gd name="T6" fmla="*/ 431 w 1269"/>
                  <a:gd name="T7" fmla="*/ 30 h 1250"/>
                  <a:gd name="T8" fmla="*/ 460 w 1269"/>
                  <a:gd name="T9" fmla="*/ 73 h 1250"/>
                  <a:gd name="T10" fmla="*/ 562 w 1269"/>
                  <a:gd name="T11" fmla="*/ 49 h 1250"/>
                  <a:gd name="T12" fmla="*/ 573 w 1269"/>
                  <a:gd name="T13" fmla="*/ 1 h 1250"/>
                  <a:gd name="T14" fmla="*/ 692 w 1269"/>
                  <a:gd name="T15" fmla="*/ 0 h 1250"/>
                  <a:gd name="T16" fmla="*/ 701 w 1269"/>
                  <a:gd name="T17" fmla="*/ 49 h 1250"/>
                  <a:gd name="T18" fmla="*/ 801 w 1269"/>
                  <a:gd name="T19" fmla="*/ 69 h 1250"/>
                  <a:gd name="T20" fmla="*/ 833 w 1269"/>
                  <a:gd name="T21" fmla="*/ 30 h 1250"/>
                  <a:gd name="T22" fmla="*/ 945 w 1269"/>
                  <a:gd name="T23" fmla="*/ 79 h 1250"/>
                  <a:gd name="T24" fmla="*/ 932 w 1269"/>
                  <a:gd name="T25" fmla="*/ 126 h 1250"/>
                  <a:gd name="T26" fmla="*/ 1016 w 1269"/>
                  <a:gd name="T27" fmla="*/ 185 h 1250"/>
                  <a:gd name="T28" fmla="*/ 1059 w 1269"/>
                  <a:gd name="T29" fmla="*/ 162 h 1250"/>
                  <a:gd name="T30" fmla="*/ 1141 w 1269"/>
                  <a:gd name="T31" fmla="*/ 252 h 1250"/>
                  <a:gd name="T32" fmla="*/ 1111 w 1269"/>
                  <a:gd name="T33" fmla="*/ 288 h 1250"/>
                  <a:gd name="T34" fmla="*/ 1163 w 1269"/>
                  <a:gd name="T35" fmla="*/ 379 h 1250"/>
                  <a:gd name="T36" fmla="*/ 1214 w 1269"/>
                  <a:gd name="T37" fmla="*/ 372 h 1250"/>
                  <a:gd name="T38" fmla="*/ 1253 w 1269"/>
                  <a:gd name="T39" fmla="*/ 488 h 1250"/>
                  <a:gd name="T40" fmla="*/ 1206 w 1269"/>
                  <a:gd name="T41" fmla="*/ 512 h 1250"/>
                  <a:gd name="T42" fmla="*/ 1220 w 1269"/>
                  <a:gd name="T43" fmla="*/ 612 h 1250"/>
                  <a:gd name="T44" fmla="*/ 1268 w 1269"/>
                  <a:gd name="T45" fmla="*/ 631 h 1250"/>
                  <a:gd name="T46" fmla="*/ 1257 w 1269"/>
                  <a:gd name="T47" fmla="*/ 748 h 1250"/>
                  <a:gd name="T48" fmla="*/ 1206 w 1269"/>
                  <a:gd name="T49" fmla="*/ 751 h 1250"/>
                  <a:gd name="T50" fmla="*/ 1173 w 1269"/>
                  <a:gd name="T51" fmla="*/ 852 h 1250"/>
                  <a:gd name="T52" fmla="*/ 1211 w 1269"/>
                  <a:gd name="T53" fmla="*/ 885 h 1250"/>
                  <a:gd name="T54" fmla="*/ 1150 w 1269"/>
                  <a:gd name="T55" fmla="*/ 990 h 1250"/>
                  <a:gd name="T56" fmla="*/ 1103 w 1269"/>
                  <a:gd name="T57" fmla="*/ 970 h 1250"/>
                  <a:gd name="T58" fmla="*/ 1035 w 1269"/>
                  <a:gd name="T59" fmla="*/ 1048 h 1250"/>
                  <a:gd name="T60" fmla="*/ 1054 w 1269"/>
                  <a:gd name="T61" fmla="*/ 1097 h 1250"/>
                  <a:gd name="T62" fmla="*/ 955 w 1269"/>
                  <a:gd name="T63" fmla="*/ 1167 h 1250"/>
                  <a:gd name="T64" fmla="*/ 920 w 1269"/>
                  <a:gd name="T65" fmla="*/ 1130 h 1250"/>
                  <a:gd name="T66" fmla="*/ 826 w 1269"/>
                  <a:gd name="T67" fmla="*/ 1174 h 1250"/>
                  <a:gd name="T68" fmla="*/ 826 w 1269"/>
                  <a:gd name="T69" fmla="*/ 1224 h 1250"/>
                  <a:gd name="T70" fmla="*/ 705 w 1269"/>
                  <a:gd name="T71" fmla="*/ 1249 h 1250"/>
                  <a:gd name="T72" fmla="*/ 687 w 1269"/>
                  <a:gd name="T73" fmla="*/ 1201 h 1250"/>
                  <a:gd name="T74" fmla="*/ 585 w 1269"/>
                  <a:gd name="T75" fmla="*/ 1203 h 1250"/>
                  <a:gd name="T76" fmla="*/ 564 w 1269"/>
                  <a:gd name="T77" fmla="*/ 1249 h 1250"/>
                  <a:gd name="T78" fmla="*/ 445 w 1269"/>
                  <a:gd name="T79" fmla="*/ 1224 h 1250"/>
                  <a:gd name="T80" fmla="*/ 446 w 1269"/>
                  <a:gd name="T81" fmla="*/ 1174 h 1250"/>
                  <a:gd name="T82" fmla="*/ 351 w 1269"/>
                  <a:gd name="T83" fmla="*/ 1135 h 1250"/>
                  <a:gd name="T84" fmla="*/ 314 w 1269"/>
                  <a:gd name="T85" fmla="*/ 1167 h 1250"/>
                  <a:gd name="T86" fmla="*/ 212 w 1269"/>
                  <a:gd name="T87" fmla="*/ 1097 h 1250"/>
                  <a:gd name="T88" fmla="*/ 237 w 1269"/>
                  <a:gd name="T89" fmla="*/ 1051 h 1250"/>
                  <a:gd name="T90" fmla="*/ 167 w 1269"/>
                  <a:gd name="T91" fmla="*/ 978 h 1250"/>
                  <a:gd name="T92" fmla="*/ 117 w 1269"/>
                  <a:gd name="T93" fmla="*/ 990 h 1250"/>
                  <a:gd name="T94" fmla="*/ 55 w 1269"/>
                  <a:gd name="T95" fmla="*/ 885 h 1250"/>
                  <a:gd name="T96" fmla="*/ 95 w 1269"/>
                  <a:gd name="T97" fmla="*/ 856 h 1250"/>
                  <a:gd name="T98" fmla="*/ 63 w 1269"/>
                  <a:gd name="T99" fmla="*/ 759 h 1250"/>
                  <a:gd name="T100" fmla="*/ 14 w 1269"/>
                  <a:gd name="T101" fmla="*/ 751 h 1250"/>
                  <a:gd name="T102" fmla="*/ 0 w 1269"/>
                  <a:gd name="T103" fmla="*/ 631 h 1250"/>
                  <a:gd name="T104" fmla="*/ 47 w 1269"/>
                  <a:gd name="T105" fmla="*/ 620 h 1250"/>
                  <a:gd name="T106" fmla="*/ 58 w 1269"/>
                  <a:gd name="T107" fmla="*/ 517 h 1250"/>
                  <a:gd name="T108" fmla="*/ 14 w 1269"/>
                  <a:gd name="T109" fmla="*/ 491 h 1250"/>
                  <a:gd name="T110" fmla="*/ 51 w 1269"/>
                  <a:gd name="T111" fmla="*/ 375 h 1250"/>
                  <a:gd name="T112" fmla="*/ 101 w 1269"/>
                  <a:gd name="T113" fmla="*/ 383 h 1250"/>
                  <a:gd name="T114" fmla="*/ 151 w 1269"/>
                  <a:gd name="T115" fmla="*/ 293 h 1250"/>
                  <a:gd name="T116" fmla="*/ 121 w 1269"/>
                  <a:gd name="T117" fmla="*/ 254 h 1250"/>
                  <a:gd name="T118" fmla="*/ 204 w 1269"/>
                  <a:gd name="T119" fmla="*/ 162 h 1250"/>
                  <a:gd name="T120" fmla="*/ 247 w 1269"/>
                  <a:gd name="T121" fmla="*/ 191 h 12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69"/>
                  <a:gd name="T184" fmla="*/ 0 h 1250"/>
                  <a:gd name="T185" fmla="*/ 1269 w 1269"/>
                  <a:gd name="T186" fmla="*/ 1250 h 125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69" h="1250">
                    <a:moveTo>
                      <a:pt x="247" y="191"/>
                    </a:moveTo>
                    <a:lnTo>
                      <a:pt x="329" y="127"/>
                    </a:lnTo>
                    <a:lnTo>
                      <a:pt x="318" y="81"/>
                    </a:lnTo>
                    <a:lnTo>
                      <a:pt x="431" y="30"/>
                    </a:lnTo>
                    <a:lnTo>
                      <a:pt x="460" y="73"/>
                    </a:lnTo>
                    <a:lnTo>
                      <a:pt x="562" y="49"/>
                    </a:lnTo>
                    <a:lnTo>
                      <a:pt x="573" y="1"/>
                    </a:lnTo>
                    <a:lnTo>
                      <a:pt x="692" y="0"/>
                    </a:lnTo>
                    <a:lnTo>
                      <a:pt x="701" y="49"/>
                    </a:lnTo>
                    <a:lnTo>
                      <a:pt x="801" y="69"/>
                    </a:lnTo>
                    <a:lnTo>
                      <a:pt x="833" y="30"/>
                    </a:lnTo>
                    <a:lnTo>
                      <a:pt x="945" y="79"/>
                    </a:lnTo>
                    <a:lnTo>
                      <a:pt x="932" y="126"/>
                    </a:lnTo>
                    <a:lnTo>
                      <a:pt x="1016" y="185"/>
                    </a:lnTo>
                    <a:lnTo>
                      <a:pt x="1059" y="162"/>
                    </a:lnTo>
                    <a:lnTo>
                      <a:pt x="1141" y="252"/>
                    </a:lnTo>
                    <a:lnTo>
                      <a:pt x="1111" y="288"/>
                    </a:lnTo>
                    <a:lnTo>
                      <a:pt x="1163" y="379"/>
                    </a:lnTo>
                    <a:lnTo>
                      <a:pt x="1214" y="372"/>
                    </a:lnTo>
                    <a:lnTo>
                      <a:pt x="1253" y="488"/>
                    </a:lnTo>
                    <a:lnTo>
                      <a:pt x="1206" y="512"/>
                    </a:lnTo>
                    <a:lnTo>
                      <a:pt x="1220" y="612"/>
                    </a:lnTo>
                    <a:lnTo>
                      <a:pt x="1268" y="631"/>
                    </a:lnTo>
                    <a:lnTo>
                      <a:pt x="1257" y="748"/>
                    </a:lnTo>
                    <a:lnTo>
                      <a:pt x="1206" y="751"/>
                    </a:lnTo>
                    <a:lnTo>
                      <a:pt x="1173" y="852"/>
                    </a:lnTo>
                    <a:lnTo>
                      <a:pt x="1211" y="885"/>
                    </a:lnTo>
                    <a:lnTo>
                      <a:pt x="1150" y="990"/>
                    </a:lnTo>
                    <a:lnTo>
                      <a:pt x="1103" y="970"/>
                    </a:lnTo>
                    <a:lnTo>
                      <a:pt x="1035" y="1048"/>
                    </a:lnTo>
                    <a:lnTo>
                      <a:pt x="1054" y="1097"/>
                    </a:lnTo>
                    <a:lnTo>
                      <a:pt x="955" y="1167"/>
                    </a:lnTo>
                    <a:lnTo>
                      <a:pt x="920" y="1130"/>
                    </a:lnTo>
                    <a:lnTo>
                      <a:pt x="826" y="1174"/>
                    </a:lnTo>
                    <a:lnTo>
                      <a:pt x="826" y="1224"/>
                    </a:lnTo>
                    <a:lnTo>
                      <a:pt x="705" y="1249"/>
                    </a:lnTo>
                    <a:lnTo>
                      <a:pt x="687" y="1201"/>
                    </a:lnTo>
                    <a:lnTo>
                      <a:pt x="585" y="1203"/>
                    </a:lnTo>
                    <a:lnTo>
                      <a:pt x="564" y="1249"/>
                    </a:lnTo>
                    <a:lnTo>
                      <a:pt x="445" y="1224"/>
                    </a:lnTo>
                    <a:lnTo>
                      <a:pt x="446" y="1174"/>
                    </a:lnTo>
                    <a:lnTo>
                      <a:pt x="351" y="1135"/>
                    </a:lnTo>
                    <a:lnTo>
                      <a:pt x="314" y="1167"/>
                    </a:lnTo>
                    <a:lnTo>
                      <a:pt x="212" y="1097"/>
                    </a:lnTo>
                    <a:lnTo>
                      <a:pt x="237" y="1051"/>
                    </a:lnTo>
                    <a:lnTo>
                      <a:pt x="167" y="978"/>
                    </a:lnTo>
                    <a:lnTo>
                      <a:pt x="117" y="990"/>
                    </a:lnTo>
                    <a:lnTo>
                      <a:pt x="55" y="885"/>
                    </a:lnTo>
                    <a:lnTo>
                      <a:pt x="95" y="856"/>
                    </a:lnTo>
                    <a:lnTo>
                      <a:pt x="63" y="759"/>
                    </a:lnTo>
                    <a:lnTo>
                      <a:pt x="14" y="751"/>
                    </a:lnTo>
                    <a:lnTo>
                      <a:pt x="0" y="631"/>
                    </a:lnTo>
                    <a:lnTo>
                      <a:pt x="47" y="620"/>
                    </a:lnTo>
                    <a:lnTo>
                      <a:pt x="58" y="517"/>
                    </a:lnTo>
                    <a:lnTo>
                      <a:pt x="14" y="491"/>
                    </a:lnTo>
                    <a:lnTo>
                      <a:pt x="51" y="375"/>
                    </a:lnTo>
                    <a:lnTo>
                      <a:pt x="101" y="383"/>
                    </a:lnTo>
                    <a:lnTo>
                      <a:pt x="151" y="293"/>
                    </a:lnTo>
                    <a:lnTo>
                      <a:pt x="121" y="254"/>
                    </a:lnTo>
                    <a:lnTo>
                      <a:pt x="204" y="162"/>
                    </a:lnTo>
                    <a:lnTo>
                      <a:pt x="247" y="191"/>
                    </a:lnTo>
                  </a:path>
                </a:pathLst>
              </a:custGeom>
              <a:solidFill>
                <a:srgbClr val="3FA7BF"/>
              </a:solidFill>
              <a:ln w="9525">
                <a:noFill/>
                <a:round/>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Freeform 4"/>
              <p:cNvSpPr/>
              <p:nvPr/>
            </p:nvSpPr>
            <p:spPr bwMode="auto">
              <a:xfrm>
                <a:off x="3579798" y="1476767"/>
                <a:ext cx="2100261" cy="2071767"/>
              </a:xfrm>
              <a:custGeom>
                <a:avLst/>
                <a:gdLst>
                  <a:gd name="T0" fmla="*/ 247 w 1269"/>
                  <a:gd name="T1" fmla="*/ 191 h 1250"/>
                  <a:gd name="T2" fmla="*/ 329 w 1269"/>
                  <a:gd name="T3" fmla="*/ 127 h 1250"/>
                  <a:gd name="T4" fmla="*/ 318 w 1269"/>
                  <a:gd name="T5" fmla="*/ 81 h 1250"/>
                  <a:gd name="T6" fmla="*/ 431 w 1269"/>
                  <a:gd name="T7" fmla="*/ 30 h 1250"/>
                  <a:gd name="T8" fmla="*/ 460 w 1269"/>
                  <a:gd name="T9" fmla="*/ 73 h 1250"/>
                  <a:gd name="T10" fmla="*/ 562 w 1269"/>
                  <a:gd name="T11" fmla="*/ 49 h 1250"/>
                  <a:gd name="T12" fmla="*/ 573 w 1269"/>
                  <a:gd name="T13" fmla="*/ 1 h 1250"/>
                  <a:gd name="T14" fmla="*/ 692 w 1269"/>
                  <a:gd name="T15" fmla="*/ 0 h 1250"/>
                  <a:gd name="T16" fmla="*/ 701 w 1269"/>
                  <a:gd name="T17" fmla="*/ 49 h 1250"/>
                  <a:gd name="T18" fmla="*/ 801 w 1269"/>
                  <a:gd name="T19" fmla="*/ 69 h 1250"/>
                  <a:gd name="T20" fmla="*/ 833 w 1269"/>
                  <a:gd name="T21" fmla="*/ 30 h 1250"/>
                  <a:gd name="T22" fmla="*/ 945 w 1269"/>
                  <a:gd name="T23" fmla="*/ 79 h 1250"/>
                  <a:gd name="T24" fmla="*/ 932 w 1269"/>
                  <a:gd name="T25" fmla="*/ 126 h 1250"/>
                  <a:gd name="T26" fmla="*/ 1016 w 1269"/>
                  <a:gd name="T27" fmla="*/ 185 h 1250"/>
                  <a:gd name="T28" fmla="*/ 1059 w 1269"/>
                  <a:gd name="T29" fmla="*/ 162 h 1250"/>
                  <a:gd name="T30" fmla="*/ 1141 w 1269"/>
                  <a:gd name="T31" fmla="*/ 252 h 1250"/>
                  <a:gd name="T32" fmla="*/ 1111 w 1269"/>
                  <a:gd name="T33" fmla="*/ 288 h 1250"/>
                  <a:gd name="T34" fmla="*/ 1163 w 1269"/>
                  <a:gd name="T35" fmla="*/ 379 h 1250"/>
                  <a:gd name="T36" fmla="*/ 1214 w 1269"/>
                  <a:gd name="T37" fmla="*/ 372 h 1250"/>
                  <a:gd name="T38" fmla="*/ 1253 w 1269"/>
                  <a:gd name="T39" fmla="*/ 488 h 1250"/>
                  <a:gd name="T40" fmla="*/ 1206 w 1269"/>
                  <a:gd name="T41" fmla="*/ 512 h 1250"/>
                  <a:gd name="T42" fmla="*/ 1220 w 1269"/>
                  <a:gd name="T43" fmla="*/ 612 h 1250"/>
                  <a:gd name="T44" fmla="*/ 1268 w 1269"/>
                  <a:gd name="T45" fmla="*/ 631 h 1250"/>
                  <a:gd name="T46" fmla="*/ 1257 w 1269"/>
                  <a:gd name="T47" fmla="*/ 748 h 1250"/>
                  <a:gd name="T48" fmla="*/ 1206 w 1269"/>
                  <a:gd name="T49" fmla="*/ 751 h 1250"/>
                  <a:gd name="T50" fmla="*/ 1173 w 1269"/>
                  <a:gd name="T51" fmla="*/ 852 h 1250"/>
                  <a:gd name="T52" fmla="*/ 1211 w 1269"/>
                  <a:gd name="T53" fmla="*/ 885 h 1250"/>
                  <a:gd name="T54" fmla="*/ 1150 w 1269"/>
                  <a:gd name="T55" fmla="*/ 990 h 1250"/>
                  <a:gd name="T56" fmla="*/ 1103 w 1269"/>
                  <a:gd name="T57" fmla="*/ 970 h 1250"/>
                  <a:gd name="T58" fmla="*/ 1035 w 1269"/>
                  <a:gd name="T59" fmla="*/ 1048 h 1250"/>
                  <a:gd name="T60" fmla="*/ 1054 w 1269"/>
                  <a:gd name="T61" fmla="*/ 1097 h 1250"/>
                  <a:gd name="T62" fmla="*/ 955 w 1269"/>
                  <a:gd name="T63" fmla="*/ 1167 h 1250"/>
                  <a:gd name="T64" fmla="*/ 920 w 1269"/>
                  <a:gd name="T65" fmla="*/ 1130 h 1250"/>
                  <a:gd name="T66" fmla="*/ 826 w 1269"/>
                  <a:gd name="T67" fmla="*/ 1174 h 1250"/>
                  <a:gd name="T68" fmla="*/ 826 w 1269"/>
                  <a:gd name="T69" fmla="*/ 1224 h 1250"/>
                  <a:gd name="T70" fmla="*/ 705 w 1269"/>
                  <a:gd name="T71" fmla="*/ 1249 h 1250"/>
                  <a:gd name="T72" fmla="*/ 687 w 1269"/>
                  <a:gd name="T73" fmla="*/ 1201 h 1250"/>
                  <a:gd name="T74" fmla="*/ 585 w 1269"/>
                  <a:gd name="T75" fmla="*/ 1203 h 1250"/>
                  <a:gd name="T76" fmla="*/ 564 w 1269"/>
                  <a:gd name="T77" fmla="*/ 1249 h 1250"/>
                  <a:gd name="T78" fmla="*/ 445 w 1269"/>
                  <a:gd name="T79" fmla="*/ 1224 h 1250"/>
                  <a:gd name="T80" fmla="*/ 446 w 1269"/>
                  <a:gd name="T81" fmla="*/ 1174 h 1250"/>
                  <a:gd name="T82" fmla="*/ 351 w 1269"/>
                  <a:gd name="T83" fmla="*/ 1135 h 1250"/>
                  <a:gd name="T84" fmla="*/ 314 w 1269"/>
                  <a:gd name="T85" fmla="*/ 1167 h 1250"/>
                  <a:gd name="T86" fmla="*/ 212 w 1269"/>
                  <a:gd name="T87" fmla="*/ 1097 h 1250"/>
                  <a:gd name="T88" fmla="*/ 237 w 1269"/>
                  <a:gd name="T89" fmla="*/ 1051 h 1250"/>
                  <a:gd name="T90" fmla="*/ 167 w 1269"/>
                  <a:gd name="T91" fmla="*/ 978 h 1250"/>
                  <a:gd name="T92" fmla="*/ 117 w 1269"/>
                  <a:gd name="T93" fmla="*/ 990 h 1250"/>
                  <a:gd name="T94" fmla="*/ 55 w 1269"/>
                  <a:gd name="T95" fmla="*/ 885 h 1250"/>
                  <a:gd name="T96" fmla="*/ 95 w 1269"/>
                  <a:gd name="T97" fmla="*/ 856 h 1250"/>
                  <a:gd name="T98" fmla="*/ 63 w 1269"/>
                  <a:gd name="T99" fmla="*/ 759 h 1250"/>
                  <a:gd name="T100" fmla="*/ 14 w 1269"/>
                  <a:gd name="T101" fmla="*/ 751 h 1250"/>
                  <a:gd name="T102" fmla="*/ 0 w 1269"/>
                  <a:gd name="T103" fmla="*/ 631 h 1250"/>
                  <a:gd name="T104" fmla="*/ 47 w 1269"/>
                  <a:gd name="T105" fmla="*/ 620 h 1250"/>
                  <a:gd name="T106" fmla="*/ 58 w 1269"/>
                  <a:gd name="T107" fmla="*/ 517 h 1250"/>
                  <a:gd name="T108" fmla="*/ 14 w 1269"/>
                  <a:gd name="T109" fmla="*/ 491 h 1250"/>
                  <a:gd name="T110" fmla="*/ 51 w 1269"/>
                  <a:gd name="T111" fmla="*/ 375 h 1250"/>
                  <a:gd name="T112" fmla="*/ 101 w 1269"/>
                  <a:gd name="T113" fmla="*/ 383 h 1250"/>
                  <a:gd name="T114" fmla="*/ 151 w 1269"/>
                  <a:gd name="T115" fmla="*/ 293 h 1250"/>
                  <a:gd name="T116" fmla="*/ 121 w 1269"/>
                  <a:gd name="T117" fmla="*/ 254 h 1250"/>
                  <a:gd name="T118" fmla="*/ 204 w 1269"/>
                  <a:gd name="T119" fmla="*/ 162 h 1250"/>
                  <a:gd name="T120" fmla="*/ 247 w 1269"/>
                  <a:gd name="T121" fmla="*/ 191 h 12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69"/>
                  <a:gd name="T184" fmla="*/ 0 h 1250"/>
                  <a:gd name="T185" fmla="*/ 1269 w 1269"/>
                  <a:gd name="T186" fmla="*/ 1250 h 125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69" h="1250">
                    <a:moveTo>
                      <a:pt x="247" y="191"/>
                    </a:moveTo>
                    <a:lnTo>
                      <a:pt x="329" y="127"/>
                    </a:lnTo>
                    <a:lnTo>
                      <a:pt x="318" y="81"/>
                    </a:lnTo>
                    <a:lnTo>
                      <a:pt x="431" y="30"/>
                    </a:lnTo>
                    <a:lnTo>
                      <a:pt x="460" y="73"/>
                    </a:lnTo>
                    <a:lnTo>
                      <a:pt x="562" y="49"/>
                    </a:lnTo>
                    <a:lnTo>
                      <a:pt x="573" y="1"/>
                    </a:lnTo>
                    <a:lnTo>
                      <a:pt x="692" y="0"/>
                    </a:lnTo>
                    <a:lnTo>
                      <a:pt x="701" y="49"/>
                    </a:lnTo>
                    <a:lnTo>
                      <a:pt x="801" y="69"/>
                    </a:lnTo>
                    <a:lnTo>
                      <a:pt x="833" y="30"/>
                    </a:lnTo>
                    <a:lnTo>
                      <a:pt x="945" y="79"/>
                    </a:lnTo>
                    <a:lnTo>
                      <a:pt x="932" y="126"/>
                    </a:lnTo>
                    <a:lnTo>
                      <a:pt x="1016" y="185"/>
                    </a:lnTo>
                    <a:lnTo>
                      <a:pt x="1059" y="162"/>
                    </a:lnTo>
                    <a:lnTo>
                      <a:pt x="1141" y="252"/>
                    </a:lnTo>
                    <a:lnTo>
                      <a:pt x="1111" y="288"/>
                    </a:lnTo>
                    <a:lnTo>
                      <a:pt x="1163" y="379"/>
                    </a:lnTo>
                    <a:lnTo>
                      <a:pt x="1214" y="372"/>
                    </a:lnTo>
                    <a:lnTo>
                      <a:pt x="1253" y="488"/>
                    </a:lnTo>
                    <a:lnTo>
                      <a:pt x="1206" y="512"/>
                    </a:lnTo>
                    <a:lnTo>
                      <a:pt x="1220" y="612"/>
                    </a:lnTo>
                    <a:lnTo>
                      <a:pt x="1268" y="631"/>
                    </a:lnTo>
                    <a:lnTo>
                      <a:pt x="1257" y="748"/>
                    </a:lnTo>
                    <a:lnTo>
                      <a:pt x="1206" y="751"/>
                    </a:lnTo>
                    <a:lnTo>
                      <a:pt x="1173" y="852"/>
                    </a:lnTo>
                    <a:lnTo>
                      <a:pt x="1211" y="885"/>
                    </a:lnTo>
                    <a:lnTo>
                      <a:pt x="1150" y="990"/>
                    </a:lnTo>
                    <a:lnTo>
                      <a:pt x="1103" y="970"/>
                    </a:lnTo>
                    <a:lnTo>
                      <a:pt x="1035" y="1048"/>
                    </a:lnTo>
                    <a:lnTo>
                      <a:pt x="1054" y="1097"/>
                    </a:lnTo>
                    <a:lnTo>
                      <a:pt x="955" y="1167"/>
                    </a:lnTo>
                    <a:lnTo>
                      <a:pt x="920" y="1130"/>
                    </a:lnTo>
                    <a:lnTo>
                      <a:pt x="826" y="1174"/>
                    </a:lnTo>
                    <a:lnTo>
                      <a:pt x="826" y="1224"/>
                    </a:lnTo>
                    <a:lnTo>
                      <a:pt x="705" y="1249"/>
                    </a:lnTo>
                    <a:lnTo>
                      <a:pt x="687" y="1201"/>
                    </a:lnTo>
                    <a:lnTo>
                      <a:pt x="585" y="1203"/>
                    </a:lnTo>
                    <a:lnTo>
                      <a:pt x="564" y="1249"/>
                    </a:lnTo>
                    <a:lnTo>
                      <a:pt x="445" y="1224"/>
                    </a:lnTo>
                    <a:lnTo>
                      <a:pt x="446" y="1174"/>
                    </a:lnTo>
                    <a:lnTo>
                      <a:pt x="351" y="1135"/>
                    </a:lnTo>
                    <a:lnTo>
                      <a:pt x="314" y="1167"/>
                    </a:lnTo>
                    <a:lnTo>
                      <a:pt x="212" y="1097"/>
                    </a:lnTo>
                    <a:lnTo>
                      <a:pt x="237" y="1051"/>
                    </a:lnTo>
                    <a:lnTo>
                      <a:pt x="167" y="978"/>
                    </a:lnTo>
                    <a:lnTo>
                      <a:pt x="117" y="990"/>
                    </a:lnTo>
                    <a:lnTo>
                      <a:pt x="55" y="885"/>
                    </a:lnTo>
                    <a:lnTo>
                      <a:pt x="95" y="856"/>
                    </a:lnTo>
                    <a:lnTo>
                      <a:pt x="63" y="759"/>
                    </a:lnTo>
                    <a:lnTo>
                      <a:pt x="14" y="751"/>
                    </a:lnTo>
                    <a:lnTo>
                      <a:pt x="0" y="631"/>
                    </a:lnTo>
                    <a:lnTo>
                      <a:pt x="47" y="620"/>
                    </a:lnTo>
                    <a:lnTo>
                      <a:pt x="58" y="517"/>
                    </a:lnTo>
                    <a:lnTo>
                      <a:pt x="14" y="491"/>
                    </a:lnTo>
                    <a:lnTo>
                      <a:pt x="51" y="375"/>
                    </a:lnTo>
                    <a:lnTo>
                      <a:pt x="101" y="383"/>
                    </a:lnTo>
                    <a:lnTo>
                      <a:pt x="151" y="293"/>
                    </a:lnTo>
                    <a:lnTo>
                      <a:pt x="121" y="254"/>
                    </a:lnTo>
                    <a:lnTo>
                      <a:pt x="204" y="162"/>
                    </a:lnTo>
                    <a:lnTo>
                      <a:pt x="247" y="191"/>
                    </a:lnTo>
                  </a:path>
                </a:pathLst>
              </a:custGeom>
              <a:solidFill>
                <a:srgbClr val="3FA7BF">
                  <a:alpha val="95000"/>
                </a:srgbClr>
              </a:solidFill>
              <a:ln w="9525">
                <a:noFill/>
                <a:round/>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4"/>
              <p:cNvSpPr>
                <a:spLocks noChangeAspect="1"/>
              </p:cNvSpPr>
              <p:nvPr/>
            </p:nvSpPr>
            <p:spPr bwMode="auto">
              <a:xfrm rot="179304">
                <a:off x="2524421" y="2897593"/>
                <a:ext cx="1534181" cy="1513369"/>
              </a:xfrm>
              <a:custGeom>
                <a:avLst/>
                <a:gdLst>
                  <a:gd name="T0" fmla="*/ 247 w 1269"/>
                  <a:gd name="T1" fmla="*/ 191 h 1250"/>
                  <a:gd name="T2" fmla="*/ 329 w 1269"/>
                  <a:gd name="T3" fmla="*/ 127 h 1250"/>
                  <a:gd name="T4" fmla="*/ 318 w 1269"/>
                  <a:gd name="T5" fmla="*/ 81 h 1250"/>
                  <a:gd name="T6" fmla="*/ 431 w 1269"/>
                  <a:gd name="T7" fmla="*/ 30 h 1250"/>
                  <a:gd name="T8" fmla="*/ 460 w 1269"/>
                  <a:gd name="T9" fmla="*/ 73 h 1250"/>
                  <a:gd name="T10" fmla="*/ 562 w 1269"/>
                  <a:gd name="T11" fmla="*/ 49 h 1250"/>
                  <a:gd name="T12" fmla="*/ 573 w 1269"/>
                  <a:gd name="T13" fmla="*/ 1 h 1250"/>
                  <a:gd name="T14" fmla="*/ 692 w 1269"/>
                  <a:gd name="T15" fmla="*/ 0 h 1250"/>
                  <a:gd name="T16" fmla="*/ 701 w 1269"/>
                  <a:gd name="T17" fmla="*/ 49 h 1250"/>
                  <a:gd name="T18" fmla="*/ 801 w 1269"/>
                  <a:gd name="T19" fmla="*/ 69 h 1250"/>
                  <a:gd name="T20" fmla="*/ 833 w 1269"/>
                  <a:gd name="T21" fmla="*/ 30 h 1250"/>
                  <a:gd name="T22" fmla="*/ 945 w 1269"/>
                  <a:gd name="T23" fmla="*/ 79 h 1250"/>
                  <a:gd name="T24" fmla="*/ 932 w 1269"/>
                  <a:gd name="T25" fmla="*/ 126 h 1250"/>
                  <a:gd name="T26" fmla="*/ 1016 w 1269"/>
                  <a:gd name="T27" fmla="*/ 185 h 1250"/>
                  <a:gd name="T28" fmla="*/ 1059 w 1269"/>
                  <a:gd name="T29" fmla="*/ 162 h 1250"/>
                  <a:gd name="T30" fmla="*/ 1141 w 1269"/>
                  <a:gd name="T31" fmla="*/ 252 h 1250"/>
                  <a:gd name="T32" fmla="*/ 1111 w 1269"/>
                  <a:gd name="T33" fmla="*/ 288 h 1250"/>
                  <a:gd name="T34" fmla="*/ 1163 w 1269"/>
                  <a:gd name="T35" fmla="*/ 379 h 1250"/>
                  <a:gd name="T36" fmla="*/ 1214 w 1269"/>
                  <a:gd name="T37" fmla="*/ 372 h 1250"/>
                  <a:gd name="T38" fmla="*/ 1253 w 1269"/>
                  <a:gd name="T39" fmla="*/ 488 h 1250"/>
                  <a:gd name="T40" fmla="*/ 1206 w 1269"/>
                  <a:gd name="T41" fmla="*/ 512 h 1250"/>
                  <a:gd name="T42" fmla="*/ 1220 w 1269"/>
                  <a:gd name="T43" fmla="*/ 612 h 1250"/>
                  <a:gd name="T44" fmla="*/ 1268 w 1269"/>
                  <a:gd name="T45" fmla="*/ 631 h 1250"/>
                  <a:gd name="T46" fmla="*/ 1257 w 1269"/>
                  <a:gd name="T47" fmla="*/ 748 h 1250"/>
                  <a:gd name="T48" fmla="*/ 1206 w 1269"/>
                  <a:gd name="T49" fmla="*/ 751 h 1250"/>
                  <a:gd name="T50" fmla="*/ 1173 w 1269"/>
                  <a:gd name="T51" fmla="*/ 852 h 1250"/>
                  <a:gd name="T52" fmla="*/ 1211 w 1269"/>
                  <a:gd name="T53" fmla="*/ 885 h 1250"/>
                  <a:gd name="T54" fmla="*/ 1150 w 1269"/>
                  <a:gd name="T55" fmla="*/ 990 h 1250"/>
                  <a:gd name="T56" fmla="*/ 1103 w 1269"/>
                  <a:gd name="T57" fmla="*/ 970 h 1250"/>
                  <a:gd name="T58" fmla="*/ 1035 w 1269"/>
                  <a:gd name="T59" fmla="*/ 1048 h 1250"/>
                  <a:gd name="T60" fmla="*/ 1054 w 1269"/>
                  <a:gd name="T61" fmla="*/ 1097 h 1250"/>
                  <a:gd name="T62" fmla="*/ 955 w 1269"/>
                  <a:gd name="T63" fmla="*/ 1167 h 1250"/>
                  <a:gd name="T64" fmla="*/ 920 w 1269"/>
                  <a:gd name="T65" fmla="*/ 1130 h 1250"/>
                  <a:gd name="T66" fmla="*/ 826 w 1269"/>
                  <a:gd name="T67" fmla="*/ 1174 h 1250"/>
                  <a:gd name="T68" fmla="*/ 826 w 1269"/>
                  <a:gd name="T69" fmla="*/ 1224 h 1250"/>
                  <a:gd name="T70" fmla="*/ 705 w 1269"/>
                  <a:gd name="T71" fmla="*/ 1249 h 1250"/>
                  <a:gd name="T72" fmla="*/ 687 w 1269"/>
                  <a:gd name="T73" fmla="*/ 1201 h 1250"/>
                  <a:gd name="T74" fmla="*/ 585 w 1269"/>
                  <a:gd name="T75" fmla="*/ 1203 h 1250"/>
                  <a:gd name="T76" fmla="*/ 564 w 1269"/>
                  <a:gd name="T77" fmla="*/ 1249 h 1250"/>
                  <a:gd name="T78" fmla="*/ 445 w 1269"/>
                  <a:gd name="T79" fmla="*/ 1224 h 1250"/>
                  <a:gd name="T80" fmla="*/ 446 w 1269"/>
                  <a:gd name="T81" fmla="*/ 1174 h 1250"/>
                  <a:gd name="T82" fmla="*/ 351 w 1269"/>
                  <a:gd name="T83" fmla="*/ 1135 h 1250"/>
                  <a:gd name="T84" fmla="*/ 314 w 1269"/>
                  <a:gd name="T85" fmla="*/ 1167 h 1250"/>
                  <a:gd name="T86" fmla="*/ 212 w 1269"/>
                  <a:gd name="T87" fmla="*/ 1097 h 1250"/>
                  <a:gd name="T88" fmla="*/ 237 w 1269"/>
                  <a:gd name="T89" fmla="*/ 1051 h 1250"/>
                  <a:gd name="T90" fmla="*/ 167 w 1269"/>
                  <a:gd name="T91" fmla="*/ 978 h 1250"/>
                  <a:gd name="T92" fmla="*/ 117 w 1269"/>
                  <a:gd name="T93" fmla="*/ 990 h 1250"/>
                  <a:gd name="T94" fmla="*/ 55 w 1269"/>
                  <a:gd name="T95" fmla="*/ 885 h 1250"/>
                  <a:gd name="T96" fmla="*/ 95 w 1269"/>
                  <a:gd name="T97" fmla="*/ 856 h 1250"/>
                  <a:gd name="T98" fmla="*/ 63 w 1269"/>
                  <a:gd name="T99" fmla="*/ 759 h 1250"/>
                  <a:gd name="T100" fmla="*/ 14 w 1269"/>
                  <a:gd name="T101" fmla="*/ 751 h 1250"/>
                  <a:gd name="T102" fmla="*/ 0 w 1269"/>
                  <a:gd name="T103" fmla="*/ 631 h 1250"/>
                  <a:gd name="T104" fmla="*/ 47 w 1269"/>
                  <a:gd name="T105" fmla="*/ 620 h 1250"/>
                  <a:gd name="T106" fmla="*/ 58 w 1269"/>
                  <a:gd name="T107" fmla="*/ 517 h 1250"/>
                  <a:gd name="T108" fmla="*/ 14 w 1269"/>
                  <a:gd name="T109" fmla="*/ 491 h 1250"/>
                  <a:gd name="T110" fmla="*/ 51 w 1269"/>
                  <a:gd name="T111" fmla="*/ 375 h 1250"/>
                  <a:gd name="T112" fmla="*/ 101 w 1269"/>
                  <a:gd name="T113" fmla="*/ 383 h 1250"/>
                  <a:gd name="T114" fmla="*/ 151 w 1269"/>
                  <a:gd name="T115" fmla="*/ 293 h 1250"/>
                  <a:gd name="T116" fmla="*/ 121 w 1269"/>
                  <a:gd name="T117" fmla="*/ 254 h 1250"/>
                  <a:gd name="T118" fmla="*/ 204 w 1269"/>
                  <a:gd name="T119" fmla="*/ 162 h 1250"/>
                  <a:gd name="T120" fmla="*/ 247 w 1269"/>
                  <a:gd name="T121" fmla="*/ 191 h 12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69"/>
                  <a:gd name="T184" fmla="*/ 0 h 1250"/>
                  <a:gd name="T185" fmla="*/ 1269 w 1269"/>
                  <a:gd name="T186" fmla="*/ 1250 h 125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69" h="1250">
                    <a:moveTo>
                      <a:pt x="247" y="191"/>
                    </a:moveTo>
                    <a:lnTo>
                      <a:pt x="329" y="127"/>
                    </a:lnTo>
                    <a:lnTo>
                      <a:pt x="318" y="81"/>
                    </a:lnTo>
                    <a:lnTo>
                      <a:pt x="431" y="30"/>
                    </a:lnTo>
                    <a:lnTo>
                      <a:pt x="460" y="73"/>
                    </a:lnTo>
                    <a:lnTo>
                      <a:pt x="562" y="49"/>
                    </a:lnTo>
                    <a:lnTo>
                      <a:pt x="573" y="1"/>
                    </a:lnTo>
                    <a:lnTo>
                      <a:pt x="692" y="0"/>
                    </a:lnTo>
                    <a:lnTo>
                      <a:pt x="701" y="49"/>
                    </a:lnTo>
                    <a:lnTo>
                      <a:pt x="801" y="69"/>
                    </a:lnTo>
                    <a:lnTo>
                      <a:pt x="833" y="30"/>
                    </a:lnTo>
                    <a:lnTo>
                      <a:pt x="945" y="79"/>
                    </a:lnTo>
                    <a:lnTo>
                      <a:pt x="932" y="126"/>
                    </a:lnTo>
                    <a:lnTo>
                      <a:pt x="1016" y="185"/>
                    </a:lnTo>
                    <a:lnTo>
                      <a:pt x="1059" y="162"/>
                    </a:lnTo>
                    <a:lnTo>
                      <a:pt x="1141" y="252"/>
                    </a:lnTo>
                    <a:lnTo>
                      <a:pt x="1111" y="288"/>
                    </a:lnTo>
                    <a:lnTo>
                      <a:pt x="1163" y="379"/>
                    </a:lnTo>
                    <a:lnTo>
                      <a:pt x="1214" y="372"/>
                    </a:lnTo>
                    <a:lnTo>
                      <a:pt x="1253" y="488"/>
                    </a:lnTo>
                    <a:lnTo>
                      <a:pt x="1206" y="512"/>
                    </a:lnTo>
                    <a:lnTo>
                      <a:pt x="1220" y="612"/>
                    </a:lnTo>
                    <a:lnTo>
                      <a:pt x="1268" y="631"/>
                    </a:lnTo>
                    <a:lnTo>
                      <a:pt x="1257" y="748"/>
                    </a:lnTo>
                    <a:lnTo>
                      <a:pt x="1206" y="751"/>
                    </a:lnTo>
                    <a:lnTo>
                      <a:pt x="1173" y="852"/>
                    </a:lnTo>
                    <a:lnTo>
                      <a:pt x="1211" y="885"/>
                    </a:lnTo>
                    <a:lnTo>
                      <a:pt x="1150" y="990"/>
                    </a:lnTo>
                    <a:lnTo>
                      <a:pt x="1103" y="970"/>
                    </a:lnTo>
                    <a:lnTo>
                      <a:pt x="1035" y="1048"/>
                    </a:lnTo>
                    <a:lnTo>
                      <a:pt x="1054" y="1097"/>
                    </a:lnTo>
                    <a:lnTo>
                      <a:pt x="955" y="1167"/>
                    </a:lnTo>
                    <a:lnTo>
                      <a:pt x="920" y="1130"/>
                    </a:lnTo>
                    <a:lnTo>
                      <a:pt x="826" y="1174"/>
                    </a:lnTo>
                    <a:lnTo>
                      <a:pt x="826" y="1224"/>
                    </a:lnTo>
                    <a:lnTo>
                      <a:pt x="705" y="1249"/>
                    </a:lnTo>
                    <a:lnTo>
                      <a:pt x="687" y="1201"/>
                    </a:lnTo>
                    <a:lnTo>
                      <a:pt x="585" y="1203"/>
                    </a:lnTo>
                    <a:lnTo>
                      <a:pt x="564" y="1249"/>
                    </a:lnTo>
                    <a:lnTo>
                      <a:pt x="445" y="1224"/>
                    </a:lnTo>
                    <a:lnTo>
                      <a:pt x="446" y="1174"/>
                    </a:lnTo>
                    <a:lnTo>
                      <a:pt x="351" y="1135"/>
                    </a:lnTo>
                    <a:lnTo>
                      <a:pt x="314" y="1167"/>
                    </a:lnTo>
                    <a:lnTo>
                      <a:pt x="212" y="1097"/>
                    </a:lnTo>
                    <a:lnTo>
                      <a:pt x="237" y="1051"/>
                    </a:lnTo>
                    <a:lnTo>
                      <a:pt x="167" y="978"/>
                    </a:lnTo>
                    <a:lnTo>
                      <a:pt x="117" y="990"/>
                    </a:lnTo>
                    <a:lnTo>
                      <a:pt x="55" y="885"/>
                    </a:lnTo>
                    <a:lnTo>
                      <a:pt x="95" y="856"/>
                    </a:lnTo>
                    <a:lnTo>
                      <a:pt x="63" y="759"/>
                    </a:lnTo>
                    <a:lnTo>
                      <a:pt x="14" y="751"/>
                    </a:lnTo>
                    <a:lnTo>
                      <a:pt x="0" y="631"/>
                    </a:lnTo>
                    <a:lnTo>
                      <a:pt x="47" y="620"/>
                    </a:lnTo>
                    <a:lnTo>
                      <a:pt x="58" y="517"/>
                    </a:lnTo>
                    <a:lnTo>
                      <a:pt x="14" y="491"/>
                    </a:lnTo>
                    <a:lnTo>
                      <a:pt x="51" y="375"/>
                    </a:lnTo>
                    <a:lnTo>
                      <a:pt x="101" y="383"/>
                    </a:lnTo>
                    <a:lnTo>
                      <a:pt x="151" y="293"/>
                    </a:lnTo>
                    <a:lnTo>
                      <a:pt x="121" y="254"/>
                    </a:lnTo>
                    <a:lnTo>
                      <a:pt x="204" y="162"/>
                    </a:lnTo>
                    <a:lnTo>
                      <a:pt x="247" y="191"/>
                    </a:lnTo>
                  </a:path>
                </a:pathLst>
              </a:custGeom>
              <a:solidFill>
                <a:srgbClr val="3FA7BF">
                  <a:alpha val="94000"/>
                </a:srgbClr>
              </a:solidFill>
              <a:ln w="9525">
                <a:noFill/>
                <a:round/>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 name="Group 17"/>
              <p:cNvGrpSpPr/>
              <p:nvPr/>
            </p:nvGrpSpPr>
            <p:grpSpPr bwMode="auto">
              <a:xfrm>
                <a:off x="0" y="1177372"/>
                <a:ext cx="1410368" cy="1601639"/>
                <a:chOff x="0" y="0"/>
                <a:chExt cx="1410368" cy="1601639"/>
              </a:xfrm>
            </p:grpSpPr>
            <p:sp>
              <p:nvSpPr>
                <p:cNvPr id="51" name="直接连接符 20"/>
                <p:cNvSpPr>
                  <a:spLocks noChangeShapeType="1"/>
                </p:cNvSpPr>
                <p:nvPr/>
              </p:nvSpPr>
              <p:spPr bwMode="auto">
                <a:xfrm flipH="1">
                  <a:off x="0" y="876300"/>
                  <a:ext cx="1410368" cy="1"/>
                </a:xfrm>
                <a:prstGeom prst="line">
                  <a:avLst/>
                </a:prstGeom>
                <a:noFill/>
                <a:ln w="22225">
                  <a:solidFill>
                    <a:srgbClr val="3FA7BF"/>
                  </a:solidFill>
                  <a:miter lim="800000"/>
                  <a:tail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直接连接符 21"/>
                <p:cNvSpPr>
                  <a:spLocks noChangeShapeType="1"/>
                </p:cNvSpPr>
                <p:nvPr/>
              </p:nvSpPr>
              <p:spPr bwMode="auto">
                <a:xfrm>
                  <a:off x="0" y="0"/>
                  <a:ext cx="0" cy="1601639"/>
                </a:xfrm>
                <a:prstGeom prst="line">
                  <a:avLst/>
                </a:prstGeom>
                <a:noFill/>
                <a:ln w="22225">
                  <a:solidFill>
                    <a:srgbClr val="3FA7BF"/>
                  </a:solidFill>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 name="Group 20"/>
              <p:cNvGrpSpPr/>
              <p:nvPr/>
            </p:nvGrpSpPr>
            <p:grpSpPr bwMode="auto">
              <a:xfrm flipH="1">
                <a:off x="5648021" y="1217983"/>
                <a:ext cx="1410418" cy="1601639"/>
                <a:chOff x="0" y="0"/>
                <a:chExt cx="1410368" cy="1601639"/>
              </a:xfrm>
            </p:grpSpPr>
            <p:sp>
              <p:nvSpPr>
                <p:cNvPr id="49" name="直接连接符 18"/>
                <p:cNvSpPr>
                  <a:spLocks noChangeShapeType="1"/>
                </p:cNvSpPr>
                <p:nvPr/>
              </p:nvSpPr>
              <p:spPr bwMode="auto">
                <a:xfrm flipH="1">
                  <a:off x="0" y="876300"/>
                  <a:ext cx="1410368" cy="1"/>
                </a:xfrm>
                <a:prstGeom prst="line">
                  <a:avLst/>
                </a:prstGeom>
                <a:noFill/>
                <a:ln w="22225">
                  <a:solidFill>
                    <a:srgbClr val="3FA7BF"/>
                  </a:solidFill>
                  <a:miter lim="800000"/>
                  <a:tail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直接连接符 19"/>
                <p:cNvSpPr>
                  <a:spLocks noChangeShapeType="1"/>
                </p:cNvSpPr>
                <p:nvPr/>
              </p:nvSpPr>
              <p:spPr bwMode="auto">
                <a:xfrm>
                  <a:off x="0" y="0"/>
                  <a:ext cx="0" cy="1601639"/>
                </a:xfrm>
                <a:prstGeom prst="line">
                  <a:avLst/>
                </a:prstGeom>
                <a:noFill/>
                <a:ln w="22225">
                  <a:solidFill>
                    <a:srgbClr val="3FA7BF"/>
                  </a:solidFill>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 name="Group 23"/>
              <p:cNvGrpSpPr/>
              <p:nvPr/>
            </p:nvGrpSpPr>
            <p:grpSpPr bwMode="auto">
              <a:xfrm flipH="1">
                <a:off x="1124867" y="3178301"/>
                <a:ext cx="1410416" cy="1578909"/>
                <a:chOff x="2896695" y="-516010"/>
                <a:chExt cx="1410366" cy="1578909"/>
              </a:xfrm>
            </p:grpSpPr>
            <p:sp>
              <p:nvSpPr>
                <p:cNvPr id="47" name="直接连接符 16"/>
                <p:cNvSpPr>
                  <a:spLocks noChangeShapeType="1"/>
                </p:cNvSpPr>
                <p:nvPr/>
              </p:nvSpPr>
              <p:spPr bwMode="auto">
                <a:xfrm flipH="1">
                  <a:off x="2896695" y="331531"/>
                  <a:ext cx="1410366" cy="0"/>
                </a:xfrm>
                <a:prstGeom prst="line">
                  <a:avLst/>
                </a:prstGeom>
                <a:noFill/>
                <a:ln w="22225">
                  <a:solidFill>
                    <a:srgbClr val="3FA7BF"/>
                  </a:solidFill>
                  <a:miter lim="800000"/>
                  <a:headEnd type="oval"/>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直接连接符 17"/>
                <p:cNvSpPr>
                  <a:spLocks noChangeShapeType="1"/>
                </p:cNvSpPr>
                <p:nvPr/>
              </p:nvSpPr>
              <p:spPr bwMode="auto">
                <a:xfrm flipH="1">
                  <a:off x="4307061" y="-516010"/>
                  <a:ext cx="0" cy="1578909"/>
                </a:xfrm>
                <a:prstGeom prst="line">
                  <a:avLst/>
                </a:prstGeom>
                <a:noFill/>
                <a:ln w="22225">
                  <a:solidFill>
                    <a:srgbClr val="3FA7BF"/>
                  </a:solidFill>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4" name="Text Box 14"/>
              <p:cNvSpPr>
                <a:spLocks noChangeArrowheads="1"/>
              </p:cNvSpPr>
              <p:nvPr/>
            </p:nvSpPr>
            <p:spPr bwMode="auto">
              <a:xfrm>
                <a:off x="1709891" y="967220"/>
                <a:ext cx="1712544" cy="711611"/>
              </a:xfrm>
              <a:prstGeom prst="rect">
                <a:avLst/>
              </a:prstGeom>
              <a:noFill/>
              <a:ln w="9525">
                <a:noFill/>
                <a:miter lim="800000"/>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Batang" panose="02030600000101010101" pitchFamily="18" charset="-127"/>
                  </a:rPr>
                  <a:t>49.9%</a:t>
                </a:r>
                <a:endParaRPr kumimoji="0" lang="en-US" altLang="zh-CN"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Batang" panose="02030600000101010101" pitchFamily="18" charset="-127"/>
                </a:endParaRPr>
              </a:p>
            </p:txBody>
          </p:sp>
          <p:sp>
            <p:nvSpPr>
              <p:cNvPr id="45" name="Text Box 14"/>
              <p:cNvSpPr>
                <a:spLocks noChangeArrowheads="1"/>
              </p:cNvSpPr>
              <p:nvPr/>
            </p:nvSpPr>
            <p:spPr bwMode="auto">
              <a:xfrm>
                <a:off x="3861716" y="2176900"/>
                <a:ext cx="1544051" cy="646920"/>
              </a:xfrm>
              <a:prstGeom prst="rect">
                <a:avLst/>
              </a:prstGeom>
              <a:noFill/>
              <a:ln w="9525">
                <a:noFill/>
                <a:miter lim="800000"/>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Batang" panose="02030600000101010101" pitchFamily="18" charset="-127"/>
                  </a:rPr>
                  <a:t>21.7%</a:t>
                </a:r>
                <a:endParaRPr kumimoji="0" lang="en-US" altLang="zh-CN"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Batang" panose="02030600000101010101" pitchFamily="18" charset="-127"/>
                </a:endParaRPr>
              </a:p>
            </p:txBody>
          </p:sp>
          <p:sp>
            <p:nvSpPr>
              <p:cNvPr id="46" name="Text Box 14"/>
              <p:cNvSpPr>
                <a:spLocks noChangeArrowheads="1"/>
              </p:cNvSpPr>
              <p:nvPr/>
            </p:nvSpPr>
            <p:spPr bwMode="auto">
              <a:xfrm>
                <a:off x="2665453" y="3392037"/>
                <a:ext cx="1294683" cy="549881"/>
              </a:xfrm>
              <a:prstGeom prst="rect">
                <a:avLst/>
              </a:prstGeom>
              <a:noFill/>
              <a:ln w="9525">
                <a:noFill/>
                <a:miter lim="800000"/>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1100" b="1" kern="0" dirty="0" smtClean="0">
                    <a:solidFill>
                      <a:srgbClr val="FFFFFF"/>
                    </a:solidFill>
                    <a:latin typeface="微软雅黑" panose="020B0503020204020204" pitchFamily="34" charset="-122"/>
                    <a:ea typeface="微软雅黑" panose="020B0503020204020204" pitchFamily="34" charset="-122"/>
                    <a:sym typeface="Batang" panose="02030600000101010101" pitchFamily="18" charset="-127"/>
                  </a:rPr>
                  <a:t>28.4</a:t>
                </a:r>
                <a:r>
                  <a:rPr kumimoji="0" lang="en-US" altLang="zh-CN" sz="11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Batang" panose="02030600000101010101" pitchFamily="18" charset="-127"/>
                  </a:rPr>
                  <a:t>%</a:t>
                </a:r>
                <a:endParaRPr kumimoji="0" lang="en-US" altLang="zh-CN" sz="11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Batang" panose="02030600000101010101" pitchFamily="18" charset="-127"/>
                </a:endParaRPr>
              </a:p>
            </p:txBody>
          </p:sp>
        </p:grpSp>
        <p:sp>
          <p:nvSpPr>
            <p:cNvPr id="35" name="椭圆 34"/>
            <p:cNvSpPr>
              <a:spLocks noChangeAspect="1"/>
            </p:cNvSpPr>
            <p:nvPr/>
          </p:nvSpPr>
          <p:spPr bwMode="auto">
            <a:xfrm>
              <a:off x="1000100" y="5857896"/>
              <a:ext cx="1317600" cy="1317600"/>
            </a:xfrm>
            <a:prstGeom prst="ellipse">
              <a:avLst/>
            </a:prstGeom>
            <a:noFill/>
            <a:ln w="222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endParaRPr>
            </a:p>
          </p:txBody>
        </p:sp>
        <p:sp>
          <p:nvSpPr>
            <p:cNvPr id="36" name="椭圆 35"/>
            <p:cNvSpPr>
              <a:spLocks noChangeAspect="1"/>
            </p:cNvSpPr>
            <p:nvPr/>
          </p:nvSpPr>
          <p:spPr bwMode="auto">
            <a:xfrm>
              <a:off x="2857488" y="7000905"/>
              <a:ext cx="1043999" cy="1043999"/>
            </a:xfrm>
            <a:prstGeom prst="ellipse">
              <a:avLst/>
            </a:prstGeom>
            <a:noFill/>
            <a:ln w="222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endParaRPr>
            </a:p>
          </p:txBody>
        </p:sp>
        <p:sp>
          <p:nvSpPr>
            <p:cNvPr id="37" name="椭圆 36"/>
            <p:cNvSpPr>
              <a:spLocks noChangeAspect="1"/>
            </p:cNvSpPr>
            <p:nvPr/>
          </p:nvSpPr>
          <p:spPr bwMode="auto">
            <a:xfrm>
              <a:off x="1905999" y="8137973"/>
              <a:ext cx="740965" cy="740965"/>
            </a:xfrm>
            <a:prstGeom prst="ellipse">
              <a:avLst/>
            </a:prstGeom>
            <a:noFill/>
            <a:ln w="222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endParaRPr>
            </a:p>
          </p:txBody>
        </p:sp>
      </p:grpSp>
      <p:sp>
        <p:nvSpPr>
          <p:cNvPr id="53" name="TextBox 52"/>
          <p:cNvSpPr txBox="1"/>
          <p:nvPr/>
        </p:nvSpPr>
        <p:spPr>
          <a:xfrm>
            <a:off x="4852998" y="2690818"/>
            <a:ext cx="671502"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日本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7677174" y="2699869"/>
            <a:ext cx="746736"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美欧</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5365446" y="3601891"/>
            <a:ext cx="692454"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中国</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544830" y="290160"/>
            <a:ext cx="7993380" cy="400110"/>
          </a:xfrm>
          <a:prstGeom prst="rect">
            <a:avLst/>
          </a:prstGeom>
        </p:spPr>
        <p:txBody>
          <a:bodyPr wrap="square">
            <a:spAutoFit/>
          </a:bodyPr>
          <a:lstStyle/>
          <a:p>
            <a:r>
              <a:rPr lang="zh-CN" altLang="en-US" sz="2000" b="1" kern="0" dirty="0" smtClean="0">
                <a:solidFill>
                  <a:srgbClr val="FFFFFF"/>
                </a:solidFill>
                <a:latin typeface="微软雅黑" panose="020B0503020204020204" pitchFamily="34" charset="-122"/>
                <a:ea typeface="微软雅黑" panose="020B0503020204020204" pitchFamily="34" charset="-122"/>
              </a:rPr>
              <a:t>我国传统制造业一直处于全球产业链条的中低端，“大而不强”。</a:t>
            </a:r>
            <a:endParaRPr lang="zh-CN" altLang="en-US" sz="2000" b="1" dirty="0"/>
          </a:p>
        </p:txBody>
      </p:sp>
      <p:sp>
        <p:nvSpPr>
          <p:cNvPr id="29" name="矩形 28"/>
          <p:cNvSpPr/>
          <p:nvPr/>
        </p:nvSpPr>
        <p:spPr>
          <a:xfrm>
            <a:off x="182880" y="2805976"/>
            <a:ext cx="4389120" cy="1323439"/>
          </a:xfrm>
          <a:prstGeom prst="rect">
            <a:avLst/>
          </a:prstGeom>
        </p:spPr>
        <p:txBody>
          <a:bodyPr wrap="square">
            <a:spAutoFit/>
          </a:bodyPr>
          <a:lstStyle/>
          <a:p>
            <a:r>
              <a:rPr lang="zh-CN" altLang="en-US" sz="2000" b="1" dirty="0" smtClean="0">
                <a:solidFill>
                  <a:srgbClr val="FF0000"/>
                </a:solidFill>
                <a:latin typeface="宋体" panose="02010600030101010101" pitchFamily="2" charset="-122"/>
                <a:ea typeface="宋体" panose="02010600030101010101" pitchFamily="2" charset="-122"/>
              </a:rPr>
              <a:t>危机</a:t>
            </a:r>
            <a:r>
              <a:rPr lang="en-US" altLang="zh-CN" sz="2000" b="1" dirty="0" smtClean="0">
                <a:solidFill>
                  <a:srgbClr val="FF0000"/>
                </a:solidFill>
                <a:latin typeface="宋体" panose="02010600030101010101" pitchFamily="2" charset="-122"/>
                <a:ea typeface="宋体" panose="02010600030101010101" pitchFamily="2" charset="-122"/>
              </a:rPr>
              <a:t>2</a:t>
            </a:r>
            <a:r>
              <a:rPr lang="zh-CN" altLang="en-US" sz="2000" b="1" dirty="0" smtClean="0">
                <a:solidFill>
                  <a:srgbClr val="FF0000"/>
                </a:solidFill>
                <a:latin typeface="宋体" panose="02010600030101010101" pitchFamily="2" charset="-122"/>
                <a:ea typeface="宋体" panose="02010600030101010101" pitchFamily="2" charset="-122"/>
              </a:rPr>
              <a:t>：</a:t>
            </a:r>
            <a:r>
              <a:rPr lang="zh-CN" altLang="en-US" sz="2000" dirty="0" smtClean="0">
                <a:solidFill>
                  <a:schemeClr val="bg1"/>
                </a:solidFill>
                <a:latin typeface="宋体" panose="02010600030101010101" pitchFamily="2" charset="-122"/>
                <a:ea typeface="宋体" panose="02010600030101010101" pitchFamily="2" charset="-122"/>
              </a:rPr>
              <a:t>总体而言，进入本行业难度较大，尤其是形成具有自主知识产权的中高端品牌，这也是国家出台大量政策鼓励本行业发展的主要原因。</a:t>
            </a:r>
            <a:endParaRPr lang="zh-CN" altLang="en-US"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par>
                          <p:cTn id="8" fill="hold">
                            <p:stCondLst>
                              <p:cond delay="500"/>
                            </p:stCondLst>
                            <p:childTnLst>
                              <p:par>
                                <p:cTn id="9" presetID="54" presetClass="entr" presetSubtype="0" accel="10000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strVal val="#ppt_w*0.05"/>
                                          </p:val>
                                        </p:tav>
                                        <p:tav tm="100000">
                                          <p:val>
                                            <p:strVal val="#ppt_w"/>
                                          </p:val>
                                        </p:tav>
                                      </p:tavLst>
                                    </p:anim>
                                    <p:anim calcmode="lin" valueType="num">
                                      <p:cBhvr>
                                        <p:cTn id="12" dur="500" fill="hold"/>
                                        <p:tgtEl>
                                          <p:spTgt spid="30"/>
                                        </p:tgtEl>
                                        <p:attrNameLst>
                                          <p:attrName>ppt_h</p:attrName>
                                        </p:attrNameLst>
                                      </p:cBhvr>
                                      <p:tavLst>
                                        <p:tav tm="0">
                                          <p:val>
                                            <p:strVal val="#ppt_h"/>
                                          </p:val>
                                        </p:tav>
                                        <p:tav tm="100000">
                                          <p:val>
                                            <p:strVal val="#ppt_h"/>
                                          </p:val>
                                        </p:tav>
                                      </p:tavLst>
                                    </p:anim>
                                    <p:anim calcmode="lin" valueType="num">
                                      <p:cBhvr>
                                        <p:cTn id="13" dur="500" fill="hold"/>
                                        <p:tgtEl>
                                          <p:spTgt spid="30"/>
                                        </p:tgtEl>
                                        <p:attrNameLst>
                                          <p:attrName>ppt_x</p:attrName>
                                        </p:attrNameLst>
                                      </p:cBhvr>
                                      <p:tavLst>
                                        <p:tav tm="0">
                                          <p:val>
                                            <p:strVal val="#ppt_x-.2"/>
                                          </p:val>
                                        </p:tav>
                                        <p:tav tm="100000">
                                          <p:val>
                                            <p:strVal val="#ppt_x"/>
                                          </p:val>
                                        </p:tav>
                                      </p:tavLst>
                                    </p:anim>
                                    <p:anim calcmode="lin" valueType="num">
                                      <p:cBhvr>
                                        <p:cTn id="14" dur="500" fill="hold"/>
                                        <p:tgtEl>
                                          <p:spTgt spid="30"/>
                                        </p:tgtEl>
                                        <p:attrNameLst>
                                          <p:attrName>ppt_y</p:attrName>
                                        </p:attrNameLst>
                                      </p:cBhvr>
                                      <p:tavLst>
                                        <p:tav tm="0">
                                          <p:val>
                                            <p:strVal val="#ppt_y"/>
                                          </p:val>
                                        </p:tav>
                                        <p:tav tm="100000">
                                          <p:val>
                                            <p:strVal val="#ppt_y"/>
                                          </p:val>
                                        </p:tav>
                                      </p:tavLst>
                                    </p:anim>
                                    <p:animEffect transition="in" filter="fade">
                                      <p:cBhvr>
                                        <p:cTn id="15" dur="500"/>
                                        <p:tgtEl>
                                          <p:spTgt spid="30"/>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3" grpId="0"/>
      <p:bldP spid="54" grpId="0"/>
      <p:bldP spid="5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6" name="直接连接符 26"/>
          <p:cNvSpPr>
            <a:spLocks noChangeShapeType="1"/>
          </p:cNvSpPr>
          <p:nvPr/>
        </p:nvSpPr>
        <p:spPr bwMode="auto">
          <a:xfrm>
            <a:off x="241300" y="4603433"/>
            <a:ext cx="8572500" cy="1429"/>
          </a:xfrm>
          <a:prstGeom prst="line">
            <a:avLst/>
          </a:prstGeom>
          <a:noFill/>
          <a:ln w="9525" cap="flat" cmpd="sng">
            <a:solidFill>
              <a:schemeClr val="accent1"/>
            </a:solidFill>
            <a:bevel/>
          </a:ln>
        </p:spPr>
        <p:txBody>
          <a:bodyPr/>
          <a:lstStyle/>
          <a:p>
            <a:endParaRPr lang="zh-CN" altLang="en-US"/>
          </a:p>
        </p:txBody>
      </p:sp>
      <p:sp>
        <p:nvSpPr>
          <p:cNvPr id="48" name="TextBox 47"/>
          <p:cNvSpPr txBox="1"/>
          <p:nvPr/>
        </p:nvSpPr>
        <p:spPr>
          <a:xfrm>
            <a:off x="2264442" y="0"/>
            <a:ext cx="5130768"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中国智能制造五年规划</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4716012" y="2118113"/>
            <a:ext cx="3168264" cy="1200329"/>
          </a:xfrm>
          <a:prstGeom prst="rect">
            <a:avLst/>
          </a:prstGeom>
        </p:spPr>
        <p:txBody>
          <a:bodyPr wrap="square">
            <a:spAutoFit/>
          </a:bodyPr>
          <a:lstStyle/>
          <a:p>
            <a:endParaRPr lang="en-US" altLang="zh-CN" dirty="0" smtClean="0"/>
          </a:p>
          <a:p>
            <a:endParaRPr lang="en-US" altLang="zh-CN" dirty="0" smtClean="0"/>
          </a:p>
          <a:p>
            <a:endParaRPr lang="en-US" altLang="zh-CN" dirty="0" smtClean="0"/>
          </a:p>
          <a:p>
            <a:endParaRPr lang="en-US" altLang="zh-CN" dirty="0" smtClean="0"/>
          </a:p>
        </p:txBody>
      </p:sp>
      <p:sp>
        <p:nvSpPr>
          <p:cNvPr id="28" name="矩形 27"/>
          <p:cNvSpPr/>
          <p:nvPr/>
        </p:nvSpPr>
        <p:spPr>
          <a:xfrm>
            <a:off x="331470" y="887022"/>
            <a:ext cx="5097780" cy="156966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58775" lvl="0" indent="-358775" algn="just" eaLnBrk="0" hangingPunct="0">
              <a:spcBef>
                <a:spcPts val="0"/>
              </a:spcBef>
              <a:spcAft>
                <a:spcPts val="0"/>
              </a:spcAft>
              <a:buClr>
                <a:schemeClr val="bg1"/>
              </a:buClr>
              <a:buSzPct val="100000"/>
              <a:defRPr/>
            </a:pPr>
            <a:r>
              <a:rPr lang="zh-CN" altLang="en-US" sz="2400" b="1" kern="0" dirty="0" smtClean="0">
                <a:solidFill>
                  <a:srgbClr val="FF0000"/>
                </a:solidFill>
                <a:latin typeface="仿宋" panose="02010609060101010101" pitchFamily="49" charset="-122"/>
                <a:ea typeface="仿宋" panose="02010609060101010101" pitchFamily="49" charset="-122"/>
              </a:rPr>
              <a:t>问题：</a:t>
            </a:r>
            <a:r>
              <a:rPr lang="zh-CN" altLang="en-US" sz="2400" kern="0" dirty="0" smtClean="0">
                <a:latin typeface="仿宋" panose="02010609060101010101" pitchFamily="49" charset="-122"/>
                <a:ea typeface="仿宋" panose="02010609060101010101" pitchFamily="49" charset="-122"/>
              </a:rPr>
              <a:t>发展质量、创新能力、品牌  </a:t>
            </a:r>
            <a:endParaRPr lang="en-US" altLang="zh-CN" sz="2400" kern="0" dirty="0" smtClean="0">
              <a:latin typeface="仿宋" panose="02010609060101010101" pitchFamily="49" charset="-122"/>
              <a:ea typeface="仿宋" panose="02010609060101010101" pitchFamily="49" charset="-122"/>
            </a:endParaRPr>
          </a:p>
          <a:p>
            <a:pPr marL="358775" lvl="0" indent="-358775" algn="just" eaLnBrk="0" hangingPunct="0">
              <a:spcBef>
                <a:spcPts val="0"/>
              </a:spcBef>
              <a:spcAft>
                <a:spcPts val="0"/>
              </a:spcAft>
              <a:buClr>
                <a:schemeClr val="bg1"/>
              </a:buClr>
              <a:buSzPct val="100000"/>
              <a:defRPr/>
            </a:pPr>
            <a:r>
              <a:rPr lang="en-US" altLang="zh-CN" sz="2400" kern="0" dirty="0" smtClean="0">
                <a:latin typeface="仿宋" panose="02010609060101010101" pitchFamily="49" charset="-122"/>
                <a:ea typeface="仿宋" panose="02010609060101010101" pitchFamily="49" charset="-122"/>
              </a:rPr>
              <a:t>      </a:t>
            </a:r>
            <a:r>
              <a:rPr lang="zh-CN" altLang="en-US" sz="2400" kern="0" dirty="0" smtClean="0">
                <a:latin typeface="仿宋" panose="02010609060101010101" pitchFamily="49" charset="-122"/>
                <a:ea typeface="仿宋" panose="02010609060101010101" pitchFamily="49" charset="-122"/>
              </a:rPr>
              <a:t>塑造方面，与发达国家相比</a:t>
            </a:r>
            <a:endParaRPr lang="en-US" altLang="zh-CN" sz="2400" kern="0" dirty="0" smtClean="0">
              <a:latin typeface="仿宋" panose="02010609060101010101" pitchFamily="49" charset="-122"/>
              <a:ea typeface="仿宋" panose="02010609060101010101" pitchFamily="49" charset="-122"/>
            </a:endParaRPr>
          </a:p>
          <a:p>
            <a:pPr marL="358775" lvl="0" indent="-358775" algn="just" eaLnBrk="0" hangingPunct="0">
              <a:spcBef>
                <a:spcPts val="0"/>
              </a:spcBef>
              <a:spcAft>
                <a:spcPts val="0"/>
              </a:spcAft>
              <a:buClr>
                <a:schemeClr val="bg1"/>
              </a:buClr>
              <a:buSzPct val="100000"/>
              <a:defRPr/>
            </a:pPr>
            <a:r>
              <a:rPr lang="en-US" altLang="zh-CN" sz="2400" kern="0" dirty="0" smtClean="0">
                <a:latin typeface="仿宋" panose="02010609060101010101" pitchFamily="49" charset="-122"/>
                <a:ea typeface="仿宋" panose="02010609060101010101" pitchFamily="49" charset="-122"/>
              </a:rPr>
              <a:t>      </a:t>
            </a:r>
            <a:r>
              <a:rPr lang="zh-CN" altLang="en-US" sz="2400" kern="0" dirty="0" smtClean="0">
                <a:latin typeface="仿宋" panose="02010609060101010101" pitchFamily="49" charset="-122"/>
                <a:ea typeface="仿宋" panose="02010609060101010101" pitchFamily="49" charset="-122"/>
              </a:rPr>
              <a:t>仍有较大差距，大而不强的</a:t>
            </a:r>
            <a:endParaRPr lang="en-US" altLang="zh-CN" sz="2400" kern="0" dirty="0" smtClean="0">
              <a:latin typeface="仿宋" panose="02010609060101010101" pitchFamily="49" charset="-122"/>
              <a:ea typeface="仿宋" panose="02010609060101010101" pitchFamily="49" charset="-122"/>
            </a:endParaRPr>
          </a:p>
          <a:p>
            <a:pPr marL="358775" lvl="0" indent="-358775" algn="just" eaLnBrk="0" hangingPunct="0">
              <a:spcBef>
                <a:spcPts val="0"/>
              </a:spcBef>
              <a:spcAft>
                <a:spcPts val="0"/>
              </a:spcAft>
              <a:buClr>
                <a:schemeClr val="bg1"/>
              </a:buClr>
              <a:buSzPct val="100000"/>
              <a:defRPr/>
            </a:pPr>
            <a:r>
              <a:rPr lang="en-US" altLang="zh-CN" sz="2400" kern="0" dirty="0" smtClean="0">
                <a:latin typeface="仿宋" panose="02010609060101010101" pitchFamily="49" charset="-122"/>
                <a:ea typeface="仿宋" panose="02010609060101010101" pitchFamily="49" charset="-122"/>
              </a:rPr>
              <a:t>      </a:t>
            </a:r>
            <a:r>
              <a:rPr lang="zh-CN" altLang="en-US" sz="2400" kern="0" dirty="0" smtClean="0">
                <a:latin typeface="仿宋" panose="02010609060101010101" pitchFamily="49" charset="-122"/>
                <a:ea typeface="仿宋" panose="02010609060101010101" pitchFamily="49" charset="-122"/>
              </a:rPr>
              <a:t>问题一直是急需破解的瓶颈。   </a:t>
            </a:r>
            <a:endParaRPr lang="en-US" altLang="zh-CN" sz="2400" kern="0" dirty="0" smtClean="0">
              <a:latin typeface="仿宋" panose="02010609060101010101" pitchFamily="49" charset="-122"/>
              <a:ea typeface="仿宋" panose="02010609060101010101" pitchFamily="49" charset="-122"/>
            </a:endParaRPr>
          </a:p>
        </p:txBody>
      </p:sp>
      <p:pic>
        <p:nvPicPr>
          <p:cNvPr id="24" name="Picture 2" descr="C:\Users\Charlie\Desktop\互联网\1-互联网与传统行业\Nipic_3018779_20150823102244212837.jpg"/>
          <p:cNvPicPr>
            <a:picLocks noChangeAspect="1" noChangeArrowheads="1"/>
          </p:cNvPicPr>
          <p:nvPr/>
        </p:nvPicPr>
        <p:blipFill>
          <a:blip r:embed="rId1" cstate="print"/>
          <a:srcRect t="24984" b="26028"/>
          <a:stretch>
            <a:fillRect/>
          </a:stretch>
        </p:blipFill>
        <p:spPr bwMode="auto">
          <a:xfrm>
            <a:off x="5783580" y="705063"/>
            <a:ext cx="3211830" cy="1906636"/>
          </a:xfrm>
          <a:prstGeom prst="rect">
            <a:avLst/>
          </a:prstGeom>
          <a:noFill/>
        </p:spPr>
      </p:pic>
      <p:sp>
        <p:nvSpPr>
          <p:cNvPr id="26" name="矩形 25"/>
          <p:cNvSpPr/>
          <p:nvPr/>
        </p:nvSpPr>
        <p:spPr>
          <a:xfrm>
            <a:off x="3933102" y="2735757"/>
            <a:ext cx="4896408" cy="224676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kern="0" dirty="0" smtClean="0">
                <a:solidFill>
                  <a:srgbClr val="C00000"/>
                </a:solidFill>
                <a:latin typeface="仿宋" panose="02010609060101010101" pitchFamily="49" charset="-122"/>
                <a:ea typeface="仿宋" panose="02010609060101010101" pitchFamily="49" charset="-122"/>
              </a:rPr>
              <a:t>               </a:t>
            </a:r>
            <a:r>
              <a:rPr lang="zh-CN" altLang="en-US" sz="2000" b="1" kern="0" dirty="0" smtClean="0">
                <a:solidFill>
                  <a:srgbClr val="FF0000"/>
                </a:solidFill>
                <a:latin typeface="仿宋" panose="02010609060101010101" pitchFamily="49" charset="-122"/>
                <a:ea typeface="仿宋" panose="02010609060101010101" pitchFamily="49" charset="-122"/>
              </a:rPr>
              <a:t>两步走战略</a:t>
            </a:r>
            <a:endParaRPr lang="en-US" altLang="zh-CN" sz="2000" b="1" kern="0" dirty="0" smtClean="0">
              <a:solidFill>
                <a:srgbClr val="FF0000"/>
              </a:solidFill>
              <a:latin typeface="仿宋" panose="02010609060101010101" pitchFamily="49" charset="-122"/>
              <a:ea typeface="仿宋" panose="02010609060101010101" pitchFamily="49" charset="-122"/>
            </a:endParaRPr>
          </a:p>
          <a:p>
            <a:r>
              <a:rPr lang="en-US" altLang="zh-CN" sz="2000" kern="0" dirty="0" smtClean="0">
                <a:solidFill>
                  <a:srgbClr val="FF0000"/>
                </a:solidFill>
                <a:latin typeface="仿宋" panose="02010609060101010101" pitchFamily="49" charset="-122"/>
                <a:ea typeface="仿宋" panose="02010609060101010101" pitchFamily="49" charset="-122"/>
              </a:rPr>
              <a:t>2020</a:t>
            </a:r>
            <a:r>
              <a:rPr lang="zh-CN" altLang="en-US" sz="2000" kern="0" dirty="0" smtClean="0">
                <a:solidFill>
                  <a:srgbClr val="FF0000"/>
                </a:solidFill>
                <a:latin typeface="仿宋" panose="02010609060101010101" pitchFamily="49" charset="-122"/>
                <a:ea typeface="仿宋" panose="02010609060101010101" pitchFamily="49" charset="-122"/>
              </a:rPr>
              <a:t>年：</a:t>
            </a:r>
            <a:r>
              <a:rPr lang="zh-CN" altLang="en-US" sz="2000" kern="0" dirty="0" smtClean="0">
                <a:solidFill>
                  <a:schemeClr val="tx1"/>
                </a:solidFill>
                <a:latin typeface="仿宋" panose="02010609060101010101" pitchFamily="49" charset="-122"/>
                <a:ea typeface="仿宋" panose="02010609060101010101" pitchFamily="49" charset="-122"/>
              </a:rPr>
              <a:t>智能制造发展基础和支撑能力明显增强，传统制造业重点领域基本实现数字化制造，有条件、有基础的重点产业智能转型取得明显进展。</a:t>
            </a:r>
            <a:endParaRPr lang="en-US" altLang="zh-CN" sz="2000" kern="0" dirty="0" smtClean="0">
              <a:solidFill>
                <a:schemeClr val="tx1"/>
              </a:solidFill>
              <a:latin typeface="仿宋" panose="02010609060101010101" pitchFamily="49" charset="-122"/>
              <a:ea typeface="仿宋" panose="02010609060101010101" pitchFamily="49" charset="-122"/>
            </a:endParaRPr>
          </a:p>
          <a:p>
            <a:r>
              <a:rPr lang="en-US" altLang="zh-CN" sz="2000" kern="0" dirty="0" smtClean="0">
                <a:solidFill>
                  <a:srgbClr val="FF0000"/>
                </a:solidFill>
                <a:latin typeface="仿宋" panose="02010609060101010101" pitchFamily="49" charset="-122"/>
                <a:ea typeface="仿宋" panose="02010609060101010101" pitchFamily="49" charset="-122"/>
              </a:rPr>
              <a:t>2025</a:t>
            </a:r>
            <a:r>
              <a:rPr lang="zh-CN" altLang="en-US" sz="2000" kern="0" dirty="0" smtClean="0">
                <a:solidFill>
                  <a:srgbClr val="FF0000"/>
                </a:solidFill>
                <a:latin typeface="仿宋" panose="02010609060101010101" pitchFamily="49" charset="-122"/>
                <a:ea typeface="仿宋" panose="02010609060101010101" pitchFamily="49" charset="-122"/>
              </a:rPr>
              <a:t>年：</a:t>
            </a:r>
            <a:r>
              <a:rPr lang="zh-CN" altLang="en-US" sz="2000" kern="0" dirty="0" smtClean="0">
                <a:solidFill>
                  <a:schemeClr val="tx1"/>
                </a:solidFill>
                <a:latin typeface="仿宋" panose="02010609060101010101" pitchFamily="49" charset="-122"/>
                <a:ea typeface="仿宋" panose="02010609060101010101" pitchFamily="49" charset="-122"/>
              </a:rPr>
              <a:t>智能制造支撑体系基本建立，重点产业初步实现智能转型。</a:t>
            </a:r>
            <a:endParaRPr lang="zh-CN" altLang="en-US" sz="2000" dirty="0">
              <a:solidFill>
                <a:schemeClr val="tx1"/>
              </a:solidFill>
              <a:latin typeface="仿宋" panose="02010609060101010101" pitchFamily="49" charset="-122"/>
              <a:ea typeface="仿宋" panose="02010609060101010101" pitchFamily="49" charset="-122"/>
            </a:endParaRPr>
          </a:p>
        </p:txBody>
      </p:sp>
      <p:pic>
        <p:nvPicPr>
          <p:cNvPr id="29" name="Picture 2" descr="http://pic25.nipic.com/20121127/2531170_130732567000_2.jpg"/>
          <p:cNvPicPr>
            <a:picLocks noChangeAspect="1" noChangeArrowheads="1"/>
          </p:cNvPicPr>
          <p:nvPr/>
        </p:nvPicPr>
        <p:blipFill>
          <a:blip r:embed="rId2" cstate="print"/>
          <a:srcRect b="33671"/>
          <a:stretch>
            <a:fillRect/>
          </a:stretch>
        </p:blipFill>
        <p:spPr bwMode="auto">
          <a:xfrm>
            <a:off x="310147" y="2759242"/>
            <a:ext cx="3427664" cy="2098508"/>
          </a:xfrm>
          <a:prstGeom prst="rect">
            <a:avLst/>
          </a:prstGeom>
          <a:solidFill>
            <a:srgbClr val="EDEDED"/>
          </a:solidFill>
          <a:ln w="41275" cap="sq" cmpd="sng">
            <a:solidFill>
              <a:srgbClr val="FFFFFF"/>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7" name="TextBox 16"/>
          <p:cNvSpPr>
            <a:spLocks noChangeArrowheads="1"/>
          </p:cNvSpPr>
          <p:nvPr/>
        </p:nvSpPr>
        <p:spPr bwMode="auto">
          <a:xfrm>
            <a:off x="704851" y="4646295"/>
            <a:ext cx="3146425" cy="338554"/>
          </a:xfrm>
          <a:prstGeom prst="rect">
            <a:avLst/>
          </a:prstGeom>
          <a:noFill/>
          <a:ln w="9525">
            <a:noFill/>
            <a:miter lim="800000"/>
          </a:ln>
        </p:spPr>
        <p:txBody>
          <a:bodyPr>
            <a:spAutoFit/>
          </a:bodyPr>
          <a:lstStyle/>
          <a:p>
            <a:r>
              <a:rPr lang="zh-CN" altLang="en-US" sz="1000" b="1" spc="3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中国教育科学研究院</a:t>
            </a:r>
            <a:endParaRPr lang="zh-CN" altLang="en-US" sz="1000" b="1" spc="3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6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National Institute of Education Sciences</a:t>
            </a:r>
            <a:endParaRPr lang="zh-CN" altLang="en-US" sz="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Group 10"/>
          <p:cNvGrpSpPr>
            <a:grpSpLocks noChangeAspect="1"/>
          </p:cNvGrpSpPr>
          <p:nvPr/>
        </p:nvGrpSpPr>
        <p:grpSpPr bwMode="auto">
          <a:xfrm>
            <a:off x="580044" y="687217"/>
            <a:ext cx="390342" cy="329465"/>
            <a:chOff x="-1" y="0"/>
            <a:chExt cx="1130425" cy="1060705"/>
          </a:xfrm>
        </p:grpSpPr>
        <p:sp>
          <p:nvSpPr>
            <p:cNvPr id="56" name="等腰三角形 46"/>
            <p:cNvSpPr>
              <a:spLocks noChangeArrowheads="1"/>
            </p:cNvSpPr>
            <p:nvPr/>
          </p:nvSpPr>
          <p:spPr bwMode="auto">
            <a:xfrm rot="5400000">
              <a:off x="142872" y="73152"/>
              <a:ext cx="1060704" cy="914400"/>
            </a:xfrm>
            <a:prstGeom prst="triangle">
              <a:avLst>
                <a:gd name="adj" fmla="val 50000"/>
              </a:avLst>
            </a:prstGeom>
            <a:solidFill>
              <a:srgbClr val="338699">
                <a:alpha val="43000"/>
              </a:srgbClr>
            </a:solidFill>
            <a:ln w="9525">
              <a:noFill/>
              <a:miter lim="800000"/>
            </a:ln>
          </p:spPr>
          <p:txBody>
            <a:bodyPr anchor="ctr"/>
            <a:lstStyle/>
            <a:p>
              <a:pPr algn="ctr" eaLnBrk="1" hangingPunct="1"/>
              <a:endParaRPr lang="zh-CN" altLang="en-US" sz="3200">
                <a:solidFill>
                  <a:schemeClr val="bg1"/>
                </a:solidFill>
              </a:endParaRPr>
            </a:p>
          </p:txBody>
        </p:sp>
        <p:sp>
          <p:nvSpPr>
            <p:cNvPr id="57" name="等腰三角形 47"/>
            <p:cNvSpPr>
              <a:spLocks noChangeArrowheads="1"/>
            </p:cNvSpPr>
            <p:nvPr/>
          </p:nvSpPr>
          <p:spPr bwMode="auto">
            <a:xfrm rot="5400000">
              <a:off x="-73153" y="73153"/>
              <a:ext cx="1060704" cy="914400"/>
            </a:xfrm>
            <a:prstGeom prst="triangle">
              <a:avLst>
                <a:gd name="adj" fmla="val 50000"/>
              </a:avLst>
            </a:prstGeom>
          </p:spPr>
          <p:style>
            <a:lnRef idx="2">
              <a:schemeClr val="accent1"/>
            </a:lnRef>
            <a:fillRef idx="1">
              <a:schemeClr val="lt1"/>
            </a:fillRef>
            <a:effectRef idx="0">
              <a:schemeClr val="accent1"/>
            </a:effectRef>
            <a:fontRef idx="minor">
              <a:schemeClr val="dk1"/>
            </a:fontRef>
          </p:style>
          <p:txBody>
            <a:bodyPr anchor="ctr"/>
            <a:lstStyle/>
            <a:p>
              <a:pPr algn="ctr" eaLnBrk="1" hangingPunct="1"/>
              <a:endParaRPr lang="zh-CN" altLang="en-US" sz="3200" dirty="0">
                <a:solidFill>
                  <a:schemeClr val="bg1"/>
                </a:solidFill>
              </a:endParaRPr>
            </a:p>
          </p:txBody>
        </p:sp>
      </p:grpSp>
      <p:sp>
        <p:nvSpPr>
          <p:cNvPr id="6165" name="TextBox 24"/>
          <p:cNvSpPr>
            <a:spLocks noChangeArrowheads="1"/>
          </p:cNvSpPr>
          <p:nvPr/>
        </p:nvSpPr>
        <p:spPr bwMode="auto">
          <a:xfrm>
            <a:off x="7308229" y="4710328"/>
            <a:ext cx="931847" cy="246221"/>
          </a:xfrm>
          <a:prstGeom prst="rect">
            <a:avLst/>
          </a:prstGeom>
          <a:noFill/>
          <a:ln w="9525">
            <a:noFill/>
            <a:miter lim="800000"/>
          </a:ln>
        </p:spPr>
        <p:txBody>
          <a:bodyPr wrap="square">
            <a:spAutoFit/>
          </a:bodyPr>
          <a:lstStyle/>
          <a:p>
            <a:pPr algn="ctr"/>
            <a:r>
              <a:rPr lang="en-US" altLang="zh-CN" sz="10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Page ▪ 10</a:t>
            </a:r>
            <a:endParaRPr lang="zh-CN" altLang="en-US" sz="1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34"/>
          <p:cNvSpPr/>
          <p:nvPr/>
        </p:nvSpPr>
        <p:spPr>
          <a:xfrm>
            <a:off x="4716012" y="2118113"/>
            <a:ext cx="3168264" cy="1200329"/>
          </a:xfrm>
          <a:prstGeom prst="rect">
            <a:avLst/>
          </a:prstGeom>
        </p:spPr>
        <p:txBody>
          <a:bodyPr wrap="square">
            <a:spAutoFit/>
          </a:bodyPr>
          <a:lstStyle/>
          <a:p>
            <a:endParaRPr lang="en-US" altLang="zh-CN" dirty="0" smtClean="0"/>
          </a:p>
          <a:p>
            <a:endParaRPr lang="en-US" altLang="zh-CN" dirty="0" smtClean="0"/>
          </a:p>
          <a:p>
            <a:endParaRPr lang="en-US" altLang="zh-CN" dirty="0" smtClean="0"/>
          </a:p>
          <a:p>
            <a:endParaRPr lang="en-US" altLang="zh-CN" dirty="0" smtClean="0"/>
          </a:p>
        </p:txBody>
      </p:sp>
      <p:sp>
        <p:nvSpPr>
          <p:cNvPr id="30" name="矩形 29"/>
          <p:cNvSpPr/>
          <p:nvPr/>
        </p:nvSpPr>
        <p:spPr>
          <a:xfrm>
            <a:off x="827688" y="1664474"/>
            <a:ext cx="7488624" cy="1569660"/>
          </a:xfrm>
          <a:prstGeom prst="rect">
            <a:avLst/>
          </a:prstGeom>
          <a:ln>
            <a:solidFill>
              <a:srgbClr val="00B0F0"/>
            </a:solidFill>
          </a:ln>
        </p:spPr>
        <p:txBody>
          <a:bodyPr wrap="square">
            <a:spAutoFit/>
          </a:bodyPr>
          <a:lstStyle/>
          <a:p>
            <a:r>
              <a:rPr lang="zh-CN" altLang="en-US" sz="2400" b="1" dirty="0" smtClean="0">
                <a:solidFill>
                  <a:srgbClr val="FFC000"/>
                </a:solidFill>
                <a:latin typeface="+mj-ea"/>
                <a:ea typeface="+mj-ea"/>
              </a:rPr>
              <a:t>精益求精：</a:t>
            </a:r>
            <a:r>
              <a:rPr lang="zh-CN" altLang="en-US" sz="2400" dirty="0" smtClean="0">
                <a:solidFill>
                  <a:schemeClr val="bg1"/>
                </a:solidFill>
                <a:latin typeface="+mj-ea"/>
                <a:ea typeface="+mj-ea"/>
              </a:rPr>
              <a:t>具备工匠精神的人，对工艺品质有着不懈追求，以严谨的态度，规范地完成好每一道工艺，小到一支钢笔、大到一架飞机，每一个零件、每一道工序、每一次组装。 </a:t>
            </a:r>
            <a:endParaRPr lang="en-US" altLang="zh-CN" sz="2400" dirty="0" smtClean="0">
              <a:solidFill>
                <a:schemeClr val="bg1"/>
              </a:solidFill>
              <a:latin typeface="+mj-ea"/>
              <a:ea typeface="+mj-ea"/>
            </a:endParaRPr>
          </a:p>
        </p:txBody>
      </p:sp>
      <p:sp>
        <p:nvSpPr>
          <p:cNvPr id="24" name="矩形 23"/>
          <p:cNvSpPr/>
          <p:nvPr/>
        </p:nvSpPr>
        <p:spPr>
          <a:xfrm>
            <a:off x="1146486" y="650236"/>
            <a:ext cx="4801314"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实现中国制造强国之魂：工匠精神</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7" name="TextBox 16"/>
          <p:cNvSpPr>
            <a:spLocks noChangeArrowheads="1"/>
          </p:cNvSpPr>
          <p:nvPr/>
        </p:nvSpPr>
        <p:spPr bwMode="auto">
          <a:xfrm>
            <a:off x="704851" y="4646295"/>
            <a:ext cx="3146425" cy="338554"/>
          </a:xfrm>
          <a:prstGeom prst="rect">
            <a:avLst/>
          </a:prstGeom>
          <a:noFill/>
          <a:ln w="9525">
            <a:noFill/>
            <a:miter lim="800000"/>
          </a:ln>
        </p:spPr>
        <p:txBody>
          <a:bodyPr>
            <a:spAutoFit/>
          </a:bodyPr>
          <a:lstStyle/>
          <a:p>
            <a:r>
              <a:rPr lang="zh-CN" altLang="en-US" sz="1000" b="1" spc="3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中国教育科学研究院</a:t>
            </a:r>
            <a:endParaRPr lang="zh-CN" altLang="en-US" sz="1000" b="1" spc="3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6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National Institute of Education Sciences</a:t>
            </a:r>
            <a:endParaRPr lang="zh-CN" altLang="en-US" sz="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Group 10"/>
          <p:cNvGrpSpPr>
            <a:grpSpLocks noChangeAspect="1"/>
          </p:cNvGrpSpPr>
          <p:nvPr/>
        </p:nvGrpSpPr>
        <p:grpSpPr bwMode="auto">
          <a:xfrm>
            <a:off x="568614" y="470047"/>
            <a:ext cx="390342" cy="329465"/>
            <a:chOff x="-1" y="0"/>
            <a:chExt cx="1130425" cy="1060705"/>
          </a:xfrm>
        </p:grpSpPr>
        <p:sp>
          <p:nvSpPr>
            <p:cNvPr id="56" name="等腰三角形 46"/>
            <p:cNvSpPr>
              <a:spLocks noChangeArrowheads="1"/>
            </p:cNvSpPr>
            <p:nvPr/>
          </p:nvSpPr>
          <p:spPr bwMode="auto">
            <a:xfrm rot="5400000">
              <a:off x="142872" y="73152"/>
              <a:ext cx="1060704" cy="914400"/>
            </a:xfrm>
            <a:prstGeom prst="triangle">
              <a:avLst>
                <a:gd name="adj" fmla="val 50000"/>
              </a:avLst>
            </a:prstGeom>
          </p:spPr>
          <p:style>
            <a:lnRef idx="2">
              <a:schemeClr val="accent3"/>
            </a:lnRef>
            <a:fillRef idx="1">
              <a:schemeClr val="lt1"/>
            </a:fillRef>
            <a:effectRef idx="0">
              <a:schemeClr val="accent3"/>
            </a:effectRef>
            <a:fontRef idx="minor">
              <a:schemeClr val="dk1"/>
            </a:fontRef>
          </p:style>
          <p:txBody>
            <a:bodyPr anchor="ctr"/>
            <a:lstStyle/>
            <a:p>
              <a:pPr algn="ctr" eaLnBrk="1" hangingPunct="1"/>
              <a:endParaRPr lang="zh-CN" altLang="en-US" sz="3200">
                <a:solidFill>
                  <a:schemeClr val="bg1"/>
                </a:solidFill>
              </a:endParaRPr>
            </a:p>
          </p:txBody>
        </p:sp>
        <p:sp>
          <p:nvSpPr>
            <p:cNvPr id="57" name="等腰三角形 47"/>
            <p:cNvSpPr>
              <a:spLocks noChangeArrowheads="1"/>
            </p:cNvSpPr>
            <p:nvPr/>
          </p:nvSpPr>
          <p:spPr bwMode="auto">
            <a:xfrm rot="5400000">
              <a:off x="-73153" y="73153"/>
              <a:ext cx="1060704" cy="914400"/>
            </a:xfrm>
            <a:prstGeom prst="triangle">
              <a:avLst>
                <a:gd name="adj" fmla="val 50000"/>
              </a:avLst>
            </a:prstGeom>
          </p:spPr>
          <p:style>
            <a:lnRef idx="2">
              <a:schemeClr val="accent3"/>
            </a:lnRef>
            <a:fillRef idx="1">
              <a:schemeClr val="lt1"/>
            </a:fillRef>
            <a:effectRef idx="0">
              <a:schemeClr val="accent3"/>
            </a:effectRef>
            <a:fontRef idx="minor">
              <a:schemeClr val="dk1"/>
            </a:fontRef>
          </p:style>
          <p:txBody>
            <a:bodyPr anchor="ctr"/>
            <a:lstStyle/>
            <a:p>
              <a:pPr algn="ctr" eaLnBrk="1" hangingPunct="1"/>
              <a:endParaRPr lang="zh-CN" altLang="en-US" sz="3200" dirty="0">
                <a:solidFill>
                  <a:schemeClr val="bg1"/>
                </a:solidFill>
              </a:endParaRPr>
            </a:p>
          </p:txBody>
        </p:sp>
      </p:grpSp>
      <p:sp>
        <p:nvSpPr>
          <p:cNvPr id="6165" name="TextBox 24"/>
          <p:cNvSpPr>
            <a:spLocks noChangeArrowheads="1"/>
          </p:cNvSpPr>
          <p:nvPr/>
        </p:nvSpPr>
        <p:spPr bwMode="auto">
          <a:xfrm>
            <a:off x="7283492" y="4693459"/>
            <a:ext cx="931847" cy="246221"/>
          </a:xfrm>
          <a:prstGeom prst="rect">
            <a:avLst/>
          </a:prstGeom>
          <a:noFill/>
          <a:ln w="9525">
            <a:noFill/>
            <a:miter lim="800000"/>
          </a:ln>
        </p:spPr>
        <p:txBody>
          <a:bodyPr wrap="square">
            <a:spAutoFit/>
          </a:bodyPr>
          <a:lstStyle/>
          <a:p>
            <a:pPr algn="ctr"/>
            <a:r>
              <a:rPr lang="en-US" altLang="zh-CN" sz="10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Page ▪  12</a:t>
            </a:r>
            <a:endParaRPr lang="zh-CN" altLang="en-US" sz="1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34"/>
          <p:cNvSpPr/>
          <p:nvPr/>
        </p:nvSpPr>
        <p:spPr>
          <a:xfrm>
            <a:off x="4716012" y="2118113"/>
            <a:ext cx="3168264" cy="1200329"/>
          </a:xfrm>
          <a:prstGeom prst="rect">
            <a:avLst/>
          </a:prstGeom>
        </p:spPr>
        <p:txBody>
          <a:bodyPr wrap="square">
            <a:spAutoFit/>
          </a:bodyPr>
          <a:lstStyle/>
          <a:p>
            <a:endParaRPr lang="en-US" altLang="zh-CN" dirty="0" smtClean="0"/>
          </a:p>
          <a:p>
            <a:endParaRPr lang="en-US" altLang="zh-CN" dirty="0" smtClean="0"/>
          </a:p>
          <a:p>
            <a:endParaRPr lang="en-US" altLang="zh-CN" dirty="0" smtClean="0"/>
          </a:p>
          <a:p>
            <a:endParaRPr lang="en-US" altLang="zh-CN" dirty="0" smtClean="0"/>
          </a:p>
        </p:txBody>
      </p:sp>
      <p:sp>
        <p:nvSpPr>
          <p:cNvPr id="31" name="矩形 30"/>
          <p:cNvSpPr/>
          <p:nvPr/>
        </p:nvSpPr>
        <p:spPr>
          <a:xfrm>
            <a:off x="353358" y="3219910"/>
            <a:ext cx="3658572" cy="4001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dirty="0" smtClean="0">
                <a:solidFill>
                  <a:schemeClr val="tx1"/>
                </a:solidFill>
              </a:rPr>
              <a:t>  </a:t>
            </a:r>
            <a:r>
              <a:rPr lang="zh-CN" altLang="en-US" sz="2000" dirty="0" smtClean="0">
                <a:solidFill>
                  <a:schemeClr val="tx1"/>
                </a:solidFill>
              </a:rPr>
              <a:t>“摒弃浮躁” “宁静致远”</a:t>
            </a:r>
            <a:endParaRPr lang="en-US" altLang="zh-CN" sz="2000" dirty="0" smtClean="0">
              <a:solidFill>
                <a:schemeClr val="tx1"/>
              </a:solidFill>
            </a:endParaRPr>
          </a:p>
        </p:txBody>
      </p:sp>
      <p:sp>
        <p:nvSpPr>
          <p:cNvPr id="34" name="矩形 33"/>
          <p:cNvSpPr/>
          <p:nvPr/>
        </p:nvSpPr>
        <p:spPr>
          <a:xfrm>
            <a:off x="2014074" y="1115835"/>
            <a:ext cx="6264522" cy="1631216"/>
          </a:xfrm>
          <a:prstGeom prst="rect">
            <a:avLst/>
          </a:prstGeom>
          <a:ln>
            <a:solidFill>
              <a:schemeClr val="accent1">
                <a:lumMod val="60000"/>
                <a:lumOff val="40000"/>
              </a:schemeClr>
            </a:solidFill>
          </a:ln>
        </p:spPr>
        <p:txBody>
          <a:bodyPr wrap="square">
            <a:spAutoFit/>
          </a:bodyPr>
          <a:lstStyle/>
          <a:p>
            <a:r>
              <a:rPr lang="zh-CN" altLang="en-US" sz="2000" b="1" dirty="0" smtClean="0">
                <a:solidFill>
                  <a:srgbClr val="FFC000"/>
                </a:solidFill>
              </a:rPr>
              <a:t>持之以恒：</a:t>
            </a:r>
            <a:r>
              <a:rPr lang="zh-CN" altLang="en-US" sz="2000" dirty="0" smtClean="0">
                <a:solidFill>
                  <a:schemeClr val="bg1"/>
                </a:solidFill>
              </a:rPr>
              <a:t>具备工匠精神的人是向内收敛的，他们隔绝外界纷扰，凭借执着与专注从平凡中脱颖而出。他们甘于为一项技艺的传承和发展奉献毕生才智和精力。人类社会最为普遍的奉献精神，它看似平凡，实则伟大。</a:t>
            </a:r>
            <a:endParaRPr lang="en-US" altLang="zh-CN" sz="2000" dirty="0" smtClean="0">
              <a:solidFill>
                <a:schemeClr val="bg1"/>
              </a:solidFill>
            </a:endParaRPr>
          </a:p>
        </p:txBody>
      </p:sp>
      <p:sp>
        <p:nvSpPr>
          <p:cNvPr id="38" name="矩形 37"/>
          <p:cNvSpPr/>
          <p:nvPr/>
        </p:nvSpPr>
        <p:spPr>
          <a:xfrm>
            <a:off x="5121762" y="3265630"/>
            <a:ext cx="3473598" cy="4001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000" dirty="0" smtClean="0">
                <a:solidFill>
                  <a:schemeClr val="tx1"/>
                </a:solidFill>
              </a:rPr>
              <a:t>“静能生慧” “静能生乐”</a:t>
            </a:r>
            <a:endParaRPr lang="zh-CN" altLang="en-US" sz="2000" dirty="0">
              <a:solidFill>
                <a:schemeClr val="tx1"/>
              </a:solidFill>
            </a:endParaRPr>
          </a:p>
        </p:txBody>
      </p:sp>
      <p:sp>
        <p:nvSpPr>
          <p:cNvPr id="33" name="Freeform 301"/>
          <p:cNvSpPr>
            <a:spLocks noEditPoints="1" noChangeArrowheads="1"/>
          </p:cNvSpPr>
          <p:nvPr/>
        </p:nvSpPr>
        <p:spPr bwMode="auto">
          <a:xfrm>
            <a:off x="400983" y="1726210"/>
            <a:ext cx="1296108" cy="907276"/>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86"/>
              <a:gd name="T134" fmla="*/ 113 w 113"/>
              <a:gd name="T135" fmla="*/ 86 h 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p:spPr>
        <p:style>
          <a:lnRef idx="2">
            <a:schemeClr val="accent1"/>
          </a:lnRef>
          <a:fillRef idx="1">
            <a:schemeClr val="lt1"/>
          </a:fillRef>
          <a:effectRef idx="0">
            <a:schemeClr val="accent1"/>
          </a:effectRef>
          <a:fontRef idx="minor">
            <a:schemeClr val="dk1"/>
          </a:fontRef>
        </p:style>
        <p:txBody>
          <a:bodyPr/>
          <a:lstStyle/>
          <a:p>
            <a:endParaRPr lang="zh-CN" altLang="zh-CN">
              <a:solidFill>
                <a:schemeClr val="bg1"/>
              </a:solidFill>
              <a:latin typeface="Calibri" panose="020F0502020204030204" charset="0"/>
              <a:sym typeface="宋体" panose="02010600030101010101" pitchFamily="2" charset="-122"/>
            </a:endParaRPr>
          </a:p>
        </p:txBody>
      </p:sp>
      <p:sp>
        <p:nvSpPr>
          <p:cNvPr id="42" name="Freeform 84"/>
          <p:cNvSpPr>
            <a:spLocks noEditPoints="1"/>
          </p:cNvSpPr>
          <p:nvPr/>
        </p:nvSpPr>
        <p:spPr bwMode="auto">
          <a:xfrm>
            <a:off x="4133112" y="3094074"/>
            <a:ext cx="720060" cy="777665"/>
          </a:xfrm>
          <a:custGeom>
            <a:avLst/>
            <a:gdLst>
              <a:gd name="T0" fmla="*/ 39 w 61"/>
              <a:gd name="T1" fmla="*/ 57 h 57"/>
              <a:gd name="T2" fmla="*/ 39 w 61"/>
              <a:gd name="T3" fmla="*/ 35 h 57"/>
              <a:gd name="T4" fmla="*/ 60 w 61"/>
              <a:gd name="T5" fmla="*/ 31 h 57"/>
              <a:gd name="T6" fmla="*/ 42 w 61"/>
              <a:gd name="T7" fmla="*/ 57 h 57"/>
              <a:gd name="T8" fmla="*/ 39 w 61"/>
              <a:gd name="T9" fmla="*/ 57 h 57"/>
              <a:gd name="T10" fmla="*/ 24 w 61"/>
              <a:gd name="T11" fmla="*/ 57 h 57"/>
              <a:gd name="T12" fmla="*/ 35 w 61"/>
              <a:gd name="T13" fmla="*/ 57 h 57"/>
              <a:gd name="T14" fmla="*/ 35 w 61"/>
              <a:gd name="T15" fmla="*/ 30 h 57"/>
              <a:gd name="T16" fmla="*/ 40 w 61"/>
              <a:gd name="T17" fmla="*/ 0 h 57"/>
              <a:gd name="T18" fmla="*/ 37 w 61"/>
              <a:gd name="T19" fmla="*/ 8 h 57"/>
              <a:gd name="T20" fmla="*/ 31 w 61"/>
              <a:gd name="T21" fmla="*/ 0 h 57"/>
              <a:gd name="T22" fmla="*/ 26 w 61"/>
              <a:gd name="T23" fmla="*/ 8 h 57"/>
              <a:gd name="T24" fmla="*/ 23 w 61"/>
              <a:gd name="T25" fmla="*/ 0 h 57"/>
              <a:gd name="T26" fmla="*/ 29 w 61"/>
              <a:gd name="T27" fmla="*/ 30 h 57"/>
              <a:gd name="T28" fmla="*/ 29 w 61"/>
              <a:gd name="T29" fmla="*/ 41 h 57"/>
              <a:gd name="T30" fmla="*/ 2 w 61"/>
              <a:gd name="T31" fmla="*/ 30 h 57"/>
              <a:gd name="T32" fmla="*/ 24 w 61"/>
              <a:gd name="T33" fmla="*/ 57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57"/>
              <a:gd name="T53" fmla="*/ 61 w 61"/>
              <a:gd name="T54" fmla="*/ 57 h 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57">
                <a:moveTo>
                  <a:pt x="39" y="57"/>
                </a:moveTo>
                <a:cubicBezTo>
                  <a:pt x="39" y="35"/>
                  <a:pt x="39" y="35"/>
                  <a:pt x="39" y="35"/>
                </a:cubicBezTo>
                <a:cubicBezTo>
                  <a:pt x="44" y="31"/>
                  <a:pt x="51" y="29"/>
                  <a:pt x="60" y="31"/>
                </a:cubicBezTo>
                <a:cubicBezTo>
                  <a:pt x="61" y="42"/>
                  <a:pt x="53" y="53"/>
                  <a:pt x="42" y="57"/>
                </a:cubicBezTo>
                <a:cubicBezTo>
                  <a:pt x="39" y="57"/>
                  <a:pt x="39" y="57"/>
                  <a:pt x="39" y="57"/>
                </a:cubicBezTo>
                <a:close/>
                <a:moveTo>
                  <a:pt x="24" y="57"/>
                </a:moveTo>
                <a:cubicBezTo>
                  <a:pt x="35" y="57"/>
                  <a:pt x="35" y="57"/>
                  <a:pt x="35" y="57"/>
                </a:cubicBezTo>
                <a:cubicBezTo>
                  <a:pt x="35" y="30"/>
                  <a:pt x="35" y="30"/>
                  <a:pt x="35" y="30"/>
                </a:cubicBezTo>
                <a:cubicBezTo>
                  <a:pt x="49" y="25"/>
                  <a:pt x="51" y="7"/>
                  <a:pt x="40" y="0"/>
                </a:cubicBezTo>
                <a:cubicBezTo>
                  <a:pt x="37" y="8"/>
                  <a:pt x="37" y="8"/>
                  <a:pt x="37" y="8"/>
                </a:cubicBezTo>
                <a:cubicBezTo>
                  <a:pt x="31" y="0"/>
                  <a:pt x="31" y="0"/>
                  <a:pt x="31" y="0"/>
                </a:cubicBezTo>
                <a:cubicBezTo>
                  <a:pt x="26" y="8"/>
                  <a:pt x="26" y="8"/>
                  <a:pt x="26" y="8"/>
                </a:cubicBezTo>
                <a:cubicBezTo>
                  <a:pt x="23" y="0"/>
                  <a:pt x="23" y="0"/>
                  <a:pt x="23" y="0"/>
                </a:cubicBezTo>
                <a:cubicBezTo>
                  <a:pt x="11" y="7"/>
                  <a:pt x="14" y="25"/>
                  <a:pt x="29" y="30"/>
                </a:cubicBezTo>
                <a:cubicBezTo>
                  <a:pt x="29" y="41"/>
                  <a:pt x="29" y="41"/>
                  <a:pt x="29" y="41"/>
                </a:cubicBezTo>
                <a:cubicBezTo>
                  <a:pt x="24" y="33"/>
                  <a:pt x="14" y="28"/>
                  <a:pt x="2" y="30"/>
                </a:cubicBezTo>
                <a:cubicBezTo>
                  <a:pt x="0" y="45"/>
                  <a:pt x="11" y="54"/>
                  <a:pt x="24" y="57"/>
                </a:cubicBezTo>
                <a:close/>
              </a:path>
            </a:pathLst>
          </a:custGeom>
        </p:spPr>
        <p:style>
          <a:lnRef idx="1">
            <a:schemeClr val="accent2"/>
          </a:lnRef>
          <a:fillRef idx="2">
            <a:schemeClr val="accent2"/>
          </a:fillRef>
          <a:effectRef idx="1">
            <a:schemeClr val="accent2"/>
          </a:effectRef>
          <a:fontRef idx="minor">
            <a:schemeClr val="dk1"/>
          </a:fontRef>
        </p:style>
        <p:txBody>
          <a:bodyPr/>
          <a:lstStyle/>
          <a:p>
            <a:endParaRPr lang="zh-CN" altLang="en-US"/>
          </a:p>
        </p:txBody>
      </p:sp>
      <p:sp>
        <p:nvSpPr>
          <p:cNvPr id="41" name="矩形 40"/>
          <p:cNvSpPr/>
          <p:nvPr/>
        </p:nvSpPr>
        <p:spPr>
          <a:xfrm>
            <a:off x="1120200" y="429185"/>
            <a:ext cx="4801314"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实现中国制造强国之魂：工匠精神</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43017" y="1175420"/>
            <a:ext cx="5816016"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一、 产业升级   亟需高素质技术人才支撑</a:t>
            </a:r>
            <a:endParaRPr lang="en-US" altLang="zh-CN" sz="2400" b="1" dirty="0" smtClean="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642110" y="2618405"/>
            <a:ext cx="5873724" cy="461665"/>
          </a:xfrm>
          <a:prstGeom prst="rect">
            <a:avLst/>
          </a:prstGeom>
        </p:spPr>
        <p:txBody>
          <a:bodyPr wrap="none">
            <a:spAutoFi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三、 探索研究    我国应用型高校评估标准</a:t>
            </a:r>
            <a:endPar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596390" y="1901190"/>
            <a:ext cx="5873724" cy="461665"/>
          </a:xfrm>
          <a:prstGeom prst="rect">
            <a:avLst/>
          </a:prstGeom>
        </p:spPr>
        <p:txBody>
          <a:bodyPr wrap="none">
            <a:spAutoFi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二、 他山之石    欧洲应用科技大学的经验</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
                                            <p:txEl>
                                              <p:pRg st="0" end="0"/>
                                            </p:txEl>
                                          </p:spTgt>
                                        </p:tgtEl>
                                      </p:cBhvr>
                                    </p:animEffect>
                                    <p:animScale>
                                      <p:cBhvr>
                                        <p:cTn id="7" dur="250" autoRev="1" fill="hold"/>
                                        <p:tgtEl>
                                          <p:spTgt spid="2">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3"/>
          <p:cNvSpPr>
            <a:spLocks noChangeArrowheads="1"/>
          </p:cNvSpPr>
          <p:nvPr/>
        </p:nvSpPr>
        <p:spPr bwMode="auto">
          <a:xfrm>
            <a:off x="0" y="0"/>
            <a:ext cx="1080000" cy="627222"/>
          </a:xfrm>
          <a:prstGeom prst="rect">
            <a:avLst/>
          </a:prstGeom>
          <a:solidFill>
            <a:schemeClr val="accent1"/>
          </a:solidFill>
          <a:ln w="25400" cap="flat" cmpd="sng">
            <a:no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Group 10"/>
          <p:cNvGrpSpPr>
            <a:grpSpLocks noChangeAspect="1"/>
          </p:cNvGrpSpPr>
          <p:nvPr/>
        </p:nvGrpSpPr>
        <p:grpSpPr bwMode="auto">
          <a:xfrm>
            <a:off x="785784" y="492907"/>
            <a:ext cx="390342" cy="329465"/>
            <a:chOff x="-1" y="0"/>
            <a:chExt cx="1130425" cy="1060705"/>
          </a:xfrm>
        </p:grpSpPr>
        <p:sp>
          <p:nvSpPr>
            <p:cNvPr id="56" name="等腰三角形 46"/>
            <p:cNvSpPr>
              <a:spLocks noChangeArrowheads="1"/>
            </p:cNvSpPr>
            <p:nvPr/>
          </p:nvSpPr>
          <p:spPr bwMode="auto">
            <a:xfrm rot="5400000">
              <a:off x="142872" y="73152"/>
              <a:ext cx="1060704" cy="914400"/>
            </a:xfrm>
            <a:prstGeom prst="triangle">
              <a:avLst>
                <a:gd name="adj" fmla="val 50000"/>
              </a:avLst>
            </a:prstGeom>
          </p:spPr>
          <p:style>
            <a:lnRef idx="2">
              <a:schemeClr val="accent3"/>
            </a:lnRef>
            <a:fillRef idx="1">
              <a:schemeClr val="lt1"/>
            </a:fillRef>
            <a:effectRef idx="0">
              <a:schemeClr val="accent3"/>
            </a:effectRef>
            <a:fontRef idx="minor">
              <a:schemeClr val="dk1"/>
            </a:fontRef>
          </p:style>
          <p:txBody>
            <a:bodyPr anchor="ctr"/>
            <a:lstStyle/>
            <a:p>
              <a:pPr algn="ctr" eaLnBrk="1" hangingPunct="1"/>
              <a:endParaRPr lang="zh-CN" altLang="en-US" sz="3200">
                <a:solidFill>
                  <a:schemeClr val="bg1"/>
                </a:solidFill>
              </a:endParaRPr>
            </a:p>
          </p:txBody>
        </p:sp>
        <p:sp>
          <p:nvSpPr>
            <p:cNvPr id="57" name="等腰三角形 47"/>
            <p:cNvSpPr>
              <a:spLocks noChangeArrowheads="1"/>
            </p:cNvSpPr>
            <p:nvPr/>
          </p:nvSpPr>
          <p:spPr bwMode="auto">
            <a:xfrm rot="5400000">
              <a:off x="-73153" y="73153"/>
              <a:ext cx="1060704" cy="914400"/>
            </a:xfrm>
            <a:prstGeom prst="triangle">
              <a:avLst>
                <a:gd name="adj" fmla="val 50000"/>
              </a:avLst>
            </a:prstGeom>
          </p:spPr>
          <p:style>
            <a:lnRef idx="2">
              <a:schemeClr val="accent3"/>
            </a:lnRef>
            <a:fillRef idx="1">
              <a:schemeClr val="lt1"/>
            </a:fillRef>
            <a:effectRef idx="0">
              <a:schemeClr val="accent3"/>
            </a:effectRef>
            <a:fontRef idx="minor">
              <a:schemeClr val="dk1"/>
            </a:fontRef>
          </p:style>
          <p:txBody>
            <a:bodyPr anchor="ctr"/>
            <a:lstStyle/>
            <a:p>
              <a:pPr algn="ctr" eaLnBrk="1" hangingPunct="1"/>
              <a:endParaRPr lang="zh-CN" altLang="en-US" sz="3200" dirty="0">
                <a:solidFill>
                  <a:schemeClr val="bg1"/>
                </a:solidFill>
              </a:endParaRPr>
            </a:p>
          </p:txBody>
        </p:sp>
      </p:grpSp>
      <p:sp>
        <p:nvSpPr>
          <p:cNvPr id="6165" name="TextBox 24"/>
          <p:cNvSpPr>
            <a:spLocks noChangeArrowheads="1"/>
          </p:cNvSpPr>
          <p:nvPr/>
        </p:nvSpPr>
        <p:spPr bwMode="auto">
          <a:xfrm>
            <a:off x="7283492" y="4693459"/>
            <a:ext cx="931847" cy="246221"/>
          </a:xfrm>
          <a:prstGeom prst="rect">
            <a:avLst/>
          </a:prstGeom>
          <a:noFill/>
          <a:ln w="9525">
            <a:noFill/>
            <a:miter lim="800000"/>
          </a:ln>
        </p:spPr>
        <p:txBody>
          <a:bodyPr wrap="square">
            <a:spAutoFit/>
          </a:bodyPr>
          <a:lstStyle/>
          <a:p>
            <a:pPr algn="ctr"/>
            <a:r>
              <a:rPr lang="en-US" altLang="zh-CN" sz="10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Page ▪  13</a:t>
            </a:r>
            <a:endParaRPr lang="zh-CN" altLang="en-US" sz="1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34"/>
          <p:cNvSpPr/>
          <p:nvPr/>
        </p:nvSpPr>
        <p:spPr>
          <a:xfrm>
            <a:off x="4716012" y="2118113"/>
            <a:ext cx="3168264" cy="1200329"/>
          </a:xfrm>
          <a:prstGeom prst="rect">
            <a:avLst/>
          </a:prstGeom>
        </p:spPr>
        <p:txBody>
          <a:bodyPr wrap="square">
            <a:spAutoFit/>
          </a:bodyPr>
          <a:lstStyle/>
          <a:p>
            <a:endParaRPr lang="en-US" altLang="zh-CN" dirty="0" smtClean="0"/>
          </a:p>
          <a:p>
            <a:endParaRPr lang="en-US" altLang="zh-CN" dirty="0" smtClean="0"/>
          </a:p>
          <a:p>
            <a:endParaRPr lang="en-US" altLang="zh-CN" dirty="0" smtClean="0"/>
          </a:p>
          <a:p>
            <a:endParaRPr lang="en-US" altLang="zh-CN" dirty="0" smtClean="0"/>
          </a:p>
        </p:txBody>
      </p:sp>
      <p:sp>
        <p:nvSpPr>
          <p:cNvPr id="38" name="矩形 37"/>
          <p:cNvSpPr/>
          <p:nvPr/>
        </p:nvSpPr>
        <p:spPr>
          <a:xfrm>
            <a:off x="937410" y="1066127"/>
            <a:ext cx="7669380" cy="1569660"/>
          </a:xfrm>
          <a:prstGeom prst="rect">
            <a:avLst/>
          </a:prstGeom>
          <a:ln>
            <a:solidFill>
              <a:srgbClr val="33B2AF"/>
            </a:solidFill>
          </a:ln>
        </p:spPr>
        <p:txBody>
          <a:bodyPr wrap="square">
            <a:spAutoFit/>
          </a:bodyPr>
          <a:lstStyle/>
          <a:p>
            <a:r>
              <a:rPr lang="zh-CN" altLang="en-US" sz="2400" b="1" dirty="0" smtClean="0">
                <a:solidFill>
                  <a:srgbClr val="FFC000"/>
                </a:solidFill>
              </a:rPr>
              <a:t>守正创新：</a:t>
            </a:r>
            <a:r>
              <a:rPr lang="zh-CN" altLang="en-US" sz="2400" dirty="0" smtClean="0">
                <a:solidFill>
                  <a:schemeClr val="bg1"/>
                </a:solidFill>
              </a:rPr>
              <a:t>大国工匠们凭借丰富的实践经验和不懈的思考进步，带头实现了一项项工艺革新、牵头完成了一系列重大技术攻坚项目。他们在各自工作岗位上的守正创新正是当今我国时代精神的最好表现。 </a:t>
            </a:r>
            <a:endParaRPr lang="zh-CN" altLang="en-US" sz="2400" dirty="0">
              <a:solidFill>
                <a:schemeClr val="bg1"/>
              </a:solidFill>
            </a:endParaRPr>
          </a:p>
        </p:txBody>
      </p:sp>
      <p:sp>
        <p:nvSpPr>
          <p:cNvPr id="27" name="矩形 26"/>
          <p:cNvSpPr/>
          <p:nvPr/>
        </p:nvSpPr>
        <p:spPr>
          <a:xfrm>
            <a:off x="160020" y="3345428"/>
            <a:ext cx="3235662" cy="46166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400" dirty="0" smtClean="0">
                <a:solidFill>
                  <a:schemeClr val="bg1"/>
                </a:solidFill>
              </a:rPr>
              <a:t>    </a:t>
            </a:r>
            <a:r>
              <a:rPr lang="zh-CN" altLang="en-US" sz="2000" dirty="0" smtClean="0"/>
              <a:t>“青出于蓝而胜于蓝”</a:t>
            </a:r>
            <a:endParaRPr lang="en-US" altLang="zh-CN" sz="2000" dirty="0" smtClean="0"/>
          </a:p>
        </p:txBody>
      </p:sp>
      <p:sp>
        <p:nvSpPr>
          <p:cNvPr id="28" name="矩形 27"/>
          <p:cNvSpPr/>
          <p:nvPr/>
        </p:nvSpPr>
        <p:spPr>
          <a:xfrm>
            <a:off x="5166330" y="3414008"/>
            <a:ext cx="3977670" cy="4001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000" dirty="0" smtClean="0">
                <a:solidFill>
                  <a:schemeClr val="tx1"/>
                </a:solidFill>
              </a:rPr>
              <a:t>  常规发展   突破思维   出奇制胜</a:t>
            </a:r>
            <a:endParaRPr lang="en-US" altLang="zh-CN" sz="2000" dirty="0" smtClean="0">
              <a:solidFill>
                <a:schemeClr val="tx1"/>
              </a:solidFill>
            </a:endParaRPr>
          </a:p>
        </p:txBody>
      </p:sp>
      <p:pic>
        <p:nvPicPr>
          <p:cNvPr id="29" name="内容占位符 3" descr="P3-互联网的内涵2.jpg"/>
          <p:cNvPicPr>
            <a:picLocks noChangeAspect="1"/>
          </p:cNvPicPr>
          <p:nvPr/>
        </p:nvPicPr>
        <p:blipFill>
          <a:blip r:embed="rId1" cstate="print"/>
          <a:stretch>
            <a:fillRect/>
          </a:stretch>
        </p:blipFill>
        <p:spPr>
          <a:xfrm>
            <a:off x="3419904" y="2914544"/>
            <a:ext cx="1743220" cy="1620135"/>
          </a:xfrm>
          <a:prstGeom prst="rect">
            <a:avLst/>
          </a:prstGeom>
        </p:spPr>
      </p:pic>
      <p:sp>
        <p:nvSpPr>
          <p:cNvPr id="30" name="矩形 29"/>
          <p:cNvSpPr/>
          <p:nvPr/>
        </p:nvSpPr>
        <p:spPr>
          <a:xfrm>
            <a:off x="1386516" y="417755"/>
            <a:ext cx="4801314"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实现中国制造强国之魂：工匠精神</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3"/>
          <p:cNvSpPr>
            <a:spLocks noChangeArrowheads="1"/>
          </p:cNvSpPr>
          <p:nvPr/>
        </p:nvSpPr>
        <p:spPr bwMode="auto">
          <a:xfrm>
            <a:off x="0" y="0"/>
            <a:ext cx="1080000" cy="627222"/>
          </a:xfrm>
          <a:prstGeom prst="rect">
            <a:avLst/>
          </a:prstGeom>
          <a:solidFill>
            <a:schemeClr val="accent1"/>
          </a:solidFill>
          <a:ln w="25400" cap="flat" cmpd="sng">
            <a:no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57" name="TextBox 16"/>
          <p:cNvSpPr>
            <a:spLocks noChangeArrowheads="1"/>
          </p:cNvSpPr>
          <p:nvPr/>
        </p:nvSpPr>
        <p:spPr bwMode="auto">
          <a:xfrm>
            <a:off x="704851" y="4646295"/>
            <a:ext cx="3146425" cy="338554"/>
          </a:xfrm>
          <a:prstGeom prst="rect">
            <a:avLst/>
          </a:prstGeom>
          <a:noFill/>
          <a:ln w="9525">
            <a:noFill/>
            <a:miter lim="800000"/>
          </a:ln>
        </p:spPr>
        <p:txBody>
          <a:bodyPr>
            <a:spAutoFit/>
          </a:bodyPr>
          <a:lstStyle/>
          <a:p>
            <a:r>
              <a:rPr lang="zh-CN" altLang="en-US" sz="1000" b="1" spc="3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中国教育科学研究院</a:t>
            </a:r>
            <a:endParaRPr lang="zh-CN" altLang="en-US" sz="1000" b="1" spc="3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6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National Institute of Education Sciences</a:t>
            </a:r>
            <a:endParaRPr lang="zh-CN" altLang="en-US" sz="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6" name="直接连接符 26"/>
          <p:cNvSpPr>
            <a:spLocks noChangeShapeType="1"/>
          </p:cNvSpPr>
          <p:nvPr/>
        </p:nvSpPr>
        <p:spPr bwMode="auto">
          <a:xfrm>
            <a:off x="241300" y="4603433"/>
            <a:ext cx="8572500" cy="1429"/>
          </a:xfrm>
          <a:prstGeom prst="line">
            <a:avLst/>
          </a:prstGeom>
          <a:noFill/>
          <a:ln w="9525" cap="flat" cmpd="sng">
            <a:solidFill>
              <a:schemeClr val="accent1"/>
            </a:solidFill>
            <a:bevel/>
          </a:ln>
        </p:spPr>
        <p:txBody>
          <a:bodyPr/>
          <a:lstStyle/>
          <a:p>
            <a:endParaRPr lang="zh-CN" altLang="en-US"/>
          </a:p>
        </p:txBody>
      </p:sp>
      <p:sp>
        <p:nvSpPr>
          <p:cNvPr id="6165" name="TextBox 24"/>
          <p:cNvSpPr>
            <a:spLocks noChangeArrowheads="1"/>
          </p:cNvSpPr>
          <p:nvPr/>
        </p:nvSpPr>
        <p:spPr bwMode="auto">
          <a:xfrm>
            <a:off x="7283492" y="4693459"/>
            <a:ext cx="931847" cy="246221"/>
          </a:xfrm>
          <a:prstGeom prst="rect">
            <a:avLst/>
          </a:prstGeom>
          <a:noFill/>
          <a:ln w="9525">
            <a:noFill/>
            <a:miter lim="800000"/>
          </a:ln>
        </p:spPr>
        <p:txBody>
          <a:bodyPr wrap="square">
            <a:spAutoFit/>
          </a:bodyPr>
          <a:lstStyle/>
          <a:p>
            <a:pPr algn="ctr"/>
            <a:r>
              <a:rPr lang="en-US" altLang="zh-CN" sz="10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Page ▪  17</a:t>
            </a:r>
            <a:endParaRPr lang="zh-CN" altLang="en-US" sz="1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p:cNvSpPr/>
          <p:nvPr/>
        </p:nvSpPr>
        <p:spPr>
          <a:xfrm>
            <a:off x="341928" y="429822"/>
            <a:ext cx="8352696" cy="553998"/>
          </a:xfrm>
          <a:prstGeom prst="rect">
            <a:avLst/>
          </a:prstGeom>
        </p:spPr>
        <p:txBody>
          <a:bodyPr wrap="square">
            <a:spAutoFit/>
          </a:bodyPr>
          <a:lstStyle/>
          <a:p>
            <a:pPr>
              <a:lnSpc>
                <a:spcPct val="150000"/>
              </a:lnSpc>
            </a:pPr>
            <a:r>
              <a:rPr lang="zh-CN" altLang="en-US" sz="2000" dirty="0" smtClean="0">
                <a:solidFill>
                  <a:schemeClr val="bg1"/>
                </a:solidFill>
              </a:rPr>
              <a:t>弘扬大国工匠精神能够有力推动我国由制造业大国向制造业强国的跃升</a:t>
            </a:r>
            <a:r>
              <a:rPr lang="en-US" altLang="zh-CN" sz="2000" dirty="0" smtClean="0">
                <a:solidFill>
                  <a:schemeClr val="bg1"/>
                </a:solidFill>
              </a:rPr>
              <a:t>!</a:t>
            </a:r>
            <a:endParaRPr lang="zh-CN" altLang="en-US" sz="2000" dirty="0">
              <a:solidFill>
                <a:schemeClr val="bg1"/>
              </a:solidFill>
            </a:endParaRPr>
          </a:p>
        </p:txBody>
      </p:sp>
      <p:sp>
        <p:nvSpPr>
          <p:cNvPr id="31" name="矩形 30"/>
          <p:cNvSpPr/>
          <p:nvPr/>
        </p:nvSpPr>
        <p:spPr>
          <a:xfrm>
            <a:off x="3237024" y="2686262"/>
            <a:ext cx="5040420" cy="9233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b="1" dirty="0" smtClean="0">
                <a:solidFill>
                  <a:srgbClr val="C00000"/>
                </a:solidFill>
              </a:rPr>
              <a:t>危机：</a:t>
            </a:r>
            <a:r>
              <a:rPr lang="zh-CN" altLang="en-US" dirty="0" smtClean="0"/>
              <a:t>品牌产品做不出来，因为缺乏把工作当责任和使命的工匠。用“心”才会创新，使命感才会赢得市场的信任。</a:t>
            </a:r>
            <a:endParaRPr lang="zh-CN" altLang="en-US" dirty="0"/>
          </a:p>
        </p:txBody>
      </p:sp>
      <p:sp>
        <p:nvSpPr>
          <p:cNvPr id="28" name="矩形 27"/>
          <p:cNvSpPr/>
          <p:nvPr/>
        </p:nvSpPr>
        <p:spPr>
          <a:xfrm>
            <a:off x="3257550" y="1554162"/>
            <a:ext cx="4949190"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b="1" dirty="0" smtClean="0">
                <a:solidFill>
                  <a:srgbClr val="C00000"/>
                </a:solidFill>
              </a:rPr>
              <a:t>危机：</a:t>
            </a:r>
            <a:r>
              <a:rPr lang="zh-CN" altLang="en-US" dirty="0" smtClean="0"/>
              <a:t>品牌产品做不出来，因为缺乏爱心、用心钻研、勇攀高峰的工匠。</a:t>
            </a:r>
            <a:endParaRPr lang="en-US" altLang="zh-CN" dirty="0" smtClean="0"/>
          </a:p>
        </p:txBody>
      </p:sp>
      <p:pic>
        <p:nvPicPr>
          <p:cNvPr id="30" name="Picture 8"/>
          <p:cNvPicPr>
            <a:picLocks noChangeAspect="1" noChangeArrowheads="1"/>
          </p:cNvPicPr>
          <p:nvPr/>
        </p:nvPicPr>
        <p:blipFill>
          <a:blip r:embed="rId1" cstate="print"/>
          <a:srcRect/>
          <a:stretch>
            <a:fillRect/>
          </a:stretch>
        </p:blipFill>
        <p:spPr bwMode="auto">
          <a:xfrm>
            <a:off x="777240" y="1622741"/>
            <a:ext cx="1906596" cy="2309179"/>
          </a:xfrm>
          <a:prstGeom prst="rect">
            <a:avLst/>
          </a:prstGeom>
        </p:spPr>
        <p:style>
          <a:lnRef idx="2">
            <a:schemeClr val="accent1">
              <a:shade val="50000"/>
            </a:schemeClr>
          </a:lnRef>
          <a:fillRef idx="1">
            <a:schemeClr val="accent1"/>
          </a:fillRef>
          <a:effectRef idx="0">
            <a:schemeClr val="accent1"/>
          </a:effectRef>
          <a:fontRef idx="minor">
            <a:schemeClr val="lt1"/>
          </a:fontRef>
        </p:style>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7" name="TextBox 16"/>
          <p:cNvSpPr>
            <a:spLocks noChangeArrowheads="1"/>
          </p:cNvSpPr>
          <p:nvPr/>
        </p:nvSpPr>
        <p:spPr bwMode="auto">
          <a:xfrm>
            <a:off x="704851" y="4646295"/>
            <a:ext cx="3146425" cy="338554"/>
          </a:xfrm>
          <a:prstGeom prst="rect">
            <a:avLst/>
          </a:prstGeom>
          <a:noFill/>
          <a:ln w="9525">
            <a:noFill/>
            <a:miter lim="800000"/>
          </a:ln>
        </p:spPr>
        <p:txBody>
          <a:bodyPr>
            <a:spAutoFit/>
          </a:bodyPr>
          <a:lstStyle/>
          <a:p>
            <a:r>
              <a:rPr lang="zh-CN" altLang="en-US" sz="1000" b="1" spc="3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中国教育科学研究院</a:t>
            </a:r>
            <a:endParaRPr lang="zh-CN" altLang="en-US" sz="1000" b="1" spc="3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6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National Institute of Education Sciences</a:t>
            </a:r>
            <a:endParaRPr lang="zh-CN" altLang="en-US" sz="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5" name="TextBox 24"/>
          <p:cNvSpPr>
            <a:spLocks noChangeArrowheads="1"/>
          </p:cNvSpPr>
          <p:nvPr/>
        </p:nvSpPr>
        <p:spPr bwMode="auto">
          <a:xfrm>
            <a:off x="7283492" y="4693459"/>
            <a:ext cx="931847" cy="246221"/>
          </a:xfrm>
          <a:prstGeom prst="rect">
            <a:avLst/>
          </a:prstGeom>
          <a:noFill/>
          <a:ln w="9525">
            <a:noFill/>
            <a:miter lim="800000"/>
          </a:ln>
        </p:spPr>
        <p:txBody>
          <a:bodyPr wrap="square">
            <a:spAutoFit/>
          </a:bodyPr>
          <a:lstStyle/>
          <a:p>
            <a:pPr algn="ctr"/>
            <a:r>
              <a:rPr lang="en-US" altLang="zh-CN" sz="10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Page ▪  28</a:t>
            </a:r>
            <a:endParaRPr lang="zh-CN" altLang="en-US" sz="1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2843094" y="1820932"/>
            <a:ext cx="6300906" cy="1631216"/>
          </a:xfrm>
          <a:prstGeom prst="rect">
            <a:avLst/>
          </a:prstGeom>
        </p:spPr>
        <p:txBody>
          <a:bodyPr wrap="square">
            <a:spAutoFit/>
          </a:bodyPr>
          <a:lstStyle/>
          <a:p>
            <a:r>
              <a:rPr lang="zh-CN" altLang="en-US" dirty="0" smtClean="0"/>
              <a:t>   </a:t>
            </a:r>
            <a:r>
              <a:rPr lang="zh-CN" altLang="en-US" sz="2000" dirty="0" smtClean="0">
                <a:solidFill>
                  <a:schemeClr val="bg1"/>
                </a:solidFill>
              </a:rPr>
              <a:t>一个优秀工匠可以带动一群人；</a:t>
            </a:r>
            <a:endParaRPr lang="en-US" altLang="zh-CN" sz="2000" dirty="0" smtClean="0">
              <a:solidFill>
                <a:schemeClr val="bg1"/>
              </a:solidFill>
            </a:endParaRPr>
          </a:p>
          <a:p>
            <a:endParaRPr lang="en-US" altLang="zh-CN" sz="2000" dirty="0" smtClean="0">
              <a:solidFill>
                <a:schemeClr val="bg1"/>
              </a:solidFill>
            </a:endParaRPr>
          </a:p>
          <a:p>
            <a:r>
              <a:rPr lang="zh-CN" altLang="en-US" sz="2000" dirty="0" smtClean="0">
                <a:solidFill>
                  <a:schemeClr val="bg1"/>
                </a:solidFill>
              </a:rPr>
              <a:t>        一群工匠可以带动一个明星企业；</a:t>
            </a:r>
            <a:endParaRPr lang="en-US" altLang="zh-CN" sz="2000" dirty="0" smtClean="0">
              <a:solidFill>
                <a:schemeClr val="bg1"/>
              </a:solidFill>
            </a:endParaRPr>
          </a:p>
          <a:p>
            <a:endParaRPr lang="en-US" altLang="zh-CN" sz="2000" dirty="0" smtClean="0">
              <a:solidFill>
                <a:schemeClr val="bg1"/>
              </a:solidFill>
            </a:endParaRPr>
          </a:p>
          <a:p>
            <a:r>
              <a:rPr lang="zh-CN" altLang="en-US" sz="2000" dirty="0" smtClean="0">
                <a:solidFill>
                  <a:schemeClr val="bg1"/>
                </a:solidFill>
              </a:rPr>
              <a:t>            一群明星企业可以提升一座城市的核心竞争力</a:t>
            </a:r>
            <a:endParaRPr lang="zh-CN" altLang="en-US" sz="2000" dirty="0">
              <a:solidFill>
                <a:schemeClr val="bg1"/>
              </a:solidFill>
            </a:endParaRPr>
          </a:p>
        </p:txBody>
      </p:sp>
      <p:pic>
        <p:nvPicPr>
          <p:cNvPr id="29" name="内容占位符 3" descr="P7-01.jpg"/>
          <p:cNvPicPr>
            <a:picLocks noChangeAspect="1"/>
          </p:cNvPicPr>
          <p:nvPr/>
        </p:nvPicPr>
        <p:blipFill>
          <a:blip r:embed="rId1" cstate="print"/>
          <a:stretch>
            <a:fillRect/>
          </a:stretch>
        </p:blipFill>
        <p:spPr>
          <a:xfrm>
            <a:off x="179634" y="1440180"/>
            <a:ext cx="2643576" cy="2698335"/>
          </a:xfrm>
          <a:prstGeom prst="rect">
            <a:avLst/>
          </a:prstGeom>
        </p:spPr>
      </p:pic>
      <p:sp>
        <p:nvSpPr>
          <p:cNvPr id="23" name="矩形 22"/>
          <p:cNvSpPr/>
          <p:nvPr/>
        </p:nvSpPr>
        <p:spPr>
          <a:xfrm>
            <a:off x="246942" y="303455"/>
            <a:ext cx="6340197" cy="584775"/>
          </a:xfrm>
          <a:prstGeom prst="rect">
            <a:avLst/>
          </a:prstGeom>
        </p:spPr>
        <p:txBody>
          <a:bodyPr wrap="non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实现中国制造强国之魂：工匠精神</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43017" y="1175420"/>
            <a:ext cx="5816016" cy="461665"/>
          </a:xfrm>
          <a:prstGeom prst="rect">
            <a:avLst/>
          </a:prstGeom>
          <a:noFill/>
        </p:spPr>
        <p:txBody>
          <a:bodyPr wrap="square" rtlCol="0">
            <a:spAutoFi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一、 产业升级   亟需高素质技术人才支撑</a:t>
            </a:r>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642110" y="2618405"/>
            <a:ext cx="5873724" cy="461665"/>
          </a:xfrm>
          <a:prstGeom prst="rect">
            <a:avLst/>
          </a:prstGeom>
        </p:spPr>
        <p:txBody>
          <a:bodyPr wrap="none">
            <a:spAutoFi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三、 探索研究    我国应用型高校评估标准</a:t>
            </a:r>
            <a:endPar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596390" y="1901190"/>
            <a:ext cx="5873724" cy="461665"/>
          </a:xfrm>
          <a:prstGeom prst="rect">
            <a:avLst/>
          </a:prstGeom>
        </p:spPr>
        <p:txBody>
          <a:bodyPr wrap="non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二、 他山之石    欧洲应用科技大学的经验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
                                            <p:txEl>
                                              <p:pRg st="0" end="0"/>
                                            </p:txEl>
                                          </p:spTgt>
                                        </p:tgtEl>
                                      </p:cBhvr>
                                    </p:animEffect>
                                    <p:animScale>
                                      <p:cBhvr>
                                        <p:cTn id="7" dur="250" autoRev="1" fill="hold"/>
                                        <p:tgtEl>
                                          <p:spTgt spid="2">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410" name="Picture 2" descr="map-of-europe-in-vector"/>
          <p:cNvPicPr>
            <a:picLocks noChangeAspect="1" noChangeArrowheads="1"/>
          </p:cNvPicPr>
          <p:nvPr/>
        </p:nvPicPr>
        <p:blipFill>
          <a:blip r:embed="rId1" cstate="print">
            <a:grayscl/>
            <a:lum bright="18000"/>
          </a:blip>
          <a:srcRect/>
          <a:stretch>
            <a:fillRect/>
          </a:stretch>
        </p:blipFill>
        <p:spPr bwMode="auto">
          <a:xfrm>
            <a:off x="5076825" y="1563688"/>
            <a:ext cx="3667125" cy="2751137"/>
          </a:xfrm>
          <a:prstGeom prst="rect">
            <a:avLst/>
          </a:prstGeom>
          <a:noFill/>
          <a:ln w="9525">
            <a:noFill/>
            <a:miter lim="800000"/>
            <a:headEnd/>
            <a:tailEnd/>
          </a:ln>
        </p:spPr>
      </p:pic>
      <p:sp>
        <p:nvSpPr>
          <p:cNvPr id="17411" name="TextBox 3"/>
          <p:cNvSpPr>
            <a:spLocks noChangeArrowheads="1"/>
          </p:cNvSpPr>
          <p:nvPr/>
        </p:nvSpPr>
        <p:spPr bwMode="auto">
          <a:xfrm>
            <a:off x="0" y="0"/>
            <a:ext cx="9144000" cy="647700"/>
          </a:xfrm>
          <a:prstGeom prst="rect">
            <a:avLst/>
          </a:prstGeom>
          <a:solidFill>
            <a:schemeClr val="tx2"/>
          </a:solidFill>
          <a:ln w="9525">
            <a:noFill/>
            <a:miter lim="800000"/>
          </a:ln>
        </p:spPr>
        <p:txBody>
          <a:bodyPr>
            <a:spAutoFit/>
          </a:bodyPr>
          <a:lstStyle/>
          <a:p>
            <a:endParaRPr lang="zh-CN" altLang="en-US">
              <a:solidFill>
                <a:srgbClr val="000000"/>
              </a:solidFill>
              <a:latin typeface="Calibri" panose="020F0502020204030204" charset="0"/>
              <a:sym typeface="宋体" panose="02010600030101010101" pitchFamily="2" charset="-122"/>
            </a:endParaRPr>
          </a:p>
        </p:txBody>
      </p:sp>
      <p:sp>
        <p:nvSpPr>
          <p:cNvPr id="17412" name="TextBox 8"/>
          <p:cNvSpPr>
            <a:spLocks noChangeArrowheads="1"/>
          </p:cNvSpPr>
          <p:nvPr/>
        </p:nvSpPr>
        <p:spPr bwMode="auto">
          <a:xfrm>
            <a:off x="230188" y="47625"/>
            <a:ext cx="6286500" cy="457200"/>
          </a:xfrm>
          <a:prstGeom prst="rect">
            <a:avLst/>
          </a:prstGeom>
          <a:noFill/>
          <a:ln w="9525">
            <a:noFill/>
            <a:miter lim="800000"/>
          </a:ln>
        </p:spPr>
        <p:txBody>
          <a:bodyPr>
            <a:spAutoFit/>
          </a:bodyPr>
          <a:lstStyle/>
          <a:p>
            <a:r>
              <a:rPr lang="zh-CN" altLang="en-US" sz="2400" b="1"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   欧洲</a:t>
            </a:r>
            <a:r>
              <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rPr>
              <a:t>高等教育分类</a:t>
            </a:r>
            <a:endPar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6149" name="TextBox 87"/>
          <p:cNvSpPr>
            <a:spLocks noChangeArrowheads="1"/>
          </p:cNvSpPr>
          <p:nvPr/>
        </p:nvSpPr>
        <p:spPr bwMode="auto">
          <a:xfrm>
            <a:off x="323850" y="844550"/>
            <a:ext cx="1511300" cy="334963"/>
          </a:xfrm>
          <a:prstGeom prst="rect">
            <a:avLst/>
          </a:prstGeom>
          <a:noFill/>
          <a:ln w="9525">
            <a:noFill/>
            <a:miter lim="800000"/>
          </a:ln>
        </p:spPr>
        <p:txBody>
          <a:bodyPr>
            <a:spAutoFit/>
          </a:bodyPr>
          <a:lstStyle/>
          <a:p>
            <a:r>
              <a:rPr lang="zh-CN" altLang="en-US" sz="1600" dirty="0">
                <a:solidFill>
                  <a:srgbClr val="000000"/>
                </a:solidFill>
                <a:latin typeface="黑体" panose="02010609060101010101" pitchFamily="49" charset="-122"/>
                <a:ea typeface="微软雅黑" panose="020B0503020204020204" pitchFamily="34" charset="-122"/>
                <a:sym typeface="黑体" panose="02010609060101010101" pitchFamily="49" charset="-122"/>
              </a:rPr>
              <a:t>考察对象</a:t>
            </a:r>
            <a:endParaRPr lang="zh-CN" altLang="en-US" sz="1600" dirty="0">
              <a:solidFill>
                <a:srgbClr val="000000"/>
              </a:solidFill>
              <a:latin typeface="黑体" panose="02010609060101010101" pitchFamily="49" charset="-122"/>
              <a:ea typeface="微软雅黑" panose="020B0503020204020204" pitchFamily="34" charset="-122"/>
              <a:sym typeface="黑体" panose="02010609060101010101" pitchFamily="49" charset="-122"/>
            </a:endParaRPr>
          </a:p>
        </p:txBody>
      </p:sp>
      <p:grpSp>
        <p:nvGrpSpPr>
          <p:cNvPr id="2" name="Group 6"/>
          <p:cNvGrpSpPr/>
          <p:nvPr/>
        </p:nvGrpSpPr>
        <p:grpSpPr bwMode="auto">
          <a:xfrm>
            <a:off x="469900" y="1495425"/>
            <a:ext cx="4606925" cy="3022600"/>
            <a:chOff x="0" y="0"/>
            <a:chExt cx="7368" cy="5104"/>
          </a:xfrm>
        </p:grpSpPr>
        <p:sp>
          <p:nvSpPr>
            <p:cNvPr id="17415" name="Rectangle 7"/>
            <p:cNvSpPr>
              <a:spLocks noChangeArrowheads="1"/>
            </p:cNvSpPr>
            <p:nvPr/>
          </p:nvSpPr>
          <p:spPr bwMode="auto">
            <a:xfrm>
              <a:off x="680" y="3"/>
              <a:ext cx="5883" cy="565"/>
            </a:xfrm>
            <a:prstGeom prst="rect">
              <a:avLst/>
            </a:prstGeom>
            <a:gradFill rotWithShape="0">
              <a:gsLst>
                <a:gs pos="0">
                  <a:srgbClr val="0099CC"/>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欧盟委员会教育与文化部</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16" name="Rectangle 8"/>
            <p:cNvSpPr>
              <a:spLocks noChangeArrowheads="1"/>
            </p:cNvSpPr>
            <p:nvPr/>
          </p:nvSpPr>
          <p:spPr bwMode="auto">
            <a:xfrm>
              <a:off x="1133" y="570"/>
              <a:ext cx="5985" cy="565"/>
            </a:xfrm>
            <a:prstGeom prst="rect">
              <a:avLst/>
            </a:prstGeom>
            <a:gradFill rotWithShape="0">
              <a:gsLst>
                <a:gs pos="0">
                  <a:schemeClr val="accent1"/>
                </a:gs>
                <a:gs pos="100000">
                  <a:schemeClr val="bg1">
                    <a:alpha val="0"/>
                  </a:schemeClr>
                </a:gs>
              </a:gsLst>
              <a:lin ang="0" scaled="1"/>
            </a:gradFill>
            <a:ln w="9525">
              <a:noFill/>
              <a:miter lim="800000"/>
            </a:ln>
          </p:spPr>
          <p:txBody>
            <a:bodyPr wrap="none"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欧盟职业培训发展中心</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17" name="Rectangle 9"/>
            <p:cNvSpPr>
              <a:spLocks noChangeArrowheads="1"/>
            </p:cNvSpPr>
            <p:nvPr/>
          </p:nvSpPr>
          <p:spPr bwMode="auto">
            <a:xfrm>
              <a:off x="0" y="1138"/>
              <a:ext cx="5883" cy="567"/>
            </a:xfrm>
            <a:prstGeom prst="rect">
              <a:avLst/>
            </a:prstGeom>
            <a:gradFill rotWithShape="0">
              <a:gsLst>
                <a:gs pos="0">
                  <a:srgbClr val="007DDA"/>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德国大学校长联席会（HRK）</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18" name="Rectangle 10"/>
            <p:cNvSpPr>
              <a:spLocks noChangeArrowheads="1"/>
            </p:cNvSpPr>
            <p:nvPr/>
          </p:nvSpPr>
          <p:spPr bwMode="auto">
            <a:xfrm>
              <a:off x="794" y="1705"/>
              <a:ext cx="5578" cy="565"/>
            </a:xfrm>
            <a:prstGeom prst="rect">
              <a:avLst/>
            </a:prstGeom>
            <a:gradFill rotWithShape="0">
              <a:gsLst>
                <a:gs pos="0">
                  <a:srgbClr val="33CCCC"/>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德国学术交流中心（DAAD）</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19" name="Rectangle 11"/>
            <p:cNvSpPr>
              <a:spLocks noChangeArrowheads="1"/>
            </p:cNvSpPr>
            <p:nvPr/>
          </p:nvSpPr>
          <p:spPr bwMode="auto">
            <a:xfrm>
              <a:off x="1588" y="2268"/>
              <a:ext cx="5781" cy="567"/>
            </a:xfrm>
            <a:prstGeom prst="rect">
              <a:avLst/>
            </a:prstGeom>
            <a:gradFill rotWithShape="0">
              <a:gsLst>
                <a:gs pos="0">
                  <a:srgbClr val="6666FF"/>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伊拉斯谟应用科学（技术）大学</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20" name="Rectangle 12"/>
            <p:cNvSpPr>
              <a:spLocks noChangeArrowheads="1"/>
            </p:cNvSpPr>
            <p:nvPr/>
          </p:nvSpPr>
          <p:spPr bwMode="auto">
            <a:xfrm>
              <a:off x="1019" y="2835"/>
              <a:ext cx="5578" cy="565"/>
            </a:xfrm>
            <a:prstGeom prst="rect">
              <a:avLst/>
            </a:prstGeom>
            <a:gradFill rotWithShape="0">
              <a:gsLst>
                <a:gs pos="0">
                  <a:srgbClr val="0066CC"/>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根特应用科学（技术）大学</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21" name="Rectangle 13"/>
            <p:cNvSpPr>
              <a:spLocks noChangeArrowheads="1"/>
            </p:cNvSpPr>
            <p:nvPr/>
          </p:nvSpPr>
          <p:spPr bwMode="auto">
            <a:xfrm>
              <a:off x="112" y="3403"/>
              <a:ext cx="5580" cy="567"/>
            </a:xfrm>
            <a:prstGeom prst="rect">
              <a:avLst/>
            </a:prstGeom>
            <a:gradFill rotWithShape="0">
              <a:gsLst>
                <a:gs pos="0">
                  <a:schemeClr val="accent1"/>
                </a:gs>
                <a:gs pos="100000">
                  <a:schemeClr val="bg1">
                    <a:alpha val="0"/>
                  </a:schemeClr>
                </a:gs>
              </a:gsLst>
              <a:lin ang="0" scaled="1"/>
            </a:gradFill>
            <a:ln w="9525">
              <a:noFill/>
              <a:miter lim="800000"/>
            </a:ln>
          </p:spPr>
          <p:txBody>
            <a:bodyPr wrap="none"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柏林继续教育学院</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22" name="Rectangle 14"/>
            <p:cNvSpPr>
              <a:spLocks noChangeArrowheads="1"/>
            </p:cNvSpPr>
            <p:nvPr/>
          </p:nvSpPr>
          <p:spPr bwMode="auto">
            <a:xfrm>
              <a:off x="793" y="3968"/>
              <a:ext cx="5681" cy="567"/>
            </a:xfrm>
            <a:prstGeom prst="rect">
              <a:avLst/>
            </a:prstGeom>
            <a:gradFill rotWithShape="0">
              <a:gsLst>
                <a:gs pos="0">
                  <a:srgbClr val="0066FF"/>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a:t>
              </a:r>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科布伦茨应用科技大学</a:t>
              </a:r>
              <a:endParaRPr lang="zh-CN" altLang="en-US" sz="1200">
                <a:solidFill>
                  <a:schemeClr val="bg1"/>
                </a:solidFill>
                <a:ea typeface="微软雅黑" panose="020B0503020204020204" pitchFamily="34" charset="-122"/>
              </a:endParaRPr>
            </a:p>
            <a:p>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23" name="Rectangle 15"/>
            <p:cNvSpPr>
              <a:spLocks noChangeArrowheads="1"/>
            </p:cNvSpPr>
            <p:nvPr/>
          </p:nvSpPr>
          <p:spPr bwMode="auto">
            <a:xfrm>
              <a:off x="564" y="4538"/>
              <a:ext cx="5480" cy="567"/>
            </a:xfrm>
            <a:prstGeom prst="rect">
              <a:avLst/>
            </a:prstGeom>
            <a:gradFill rotWithShape="0">
              <a:gsLst>
                <a:gs pos="0">
                  <a:srgbClr val="33CCCC"/>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洪堡大学</a:t>
              </a:r>
              <a:endParaRPr lang="zh-CN" altLang="en-US" sz="1200">
                <a:solidFill>
                  <a:schemeClr val="bg1"/>
                </a:solidFill>
                <a:ea typeface="微软雅黑" panose="020B0503020204020204" pitchFamily="34" charset="-122"/>
              </a:endParaRPr>
            </a:p>
            <a:p>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24" name="Rectangle 7"/>
            <p:cNvSpPr>
              <a:spLocks noChangeArrowheads="1"/>
            </p:cNvSpPr>
            <p:nvPr/>
          </p:nvSpPr>
          <p:spPr bwMode="auto">
            <a:xfrm>
              <a:off x="680" y="0"/>
              <a:ext cx="5883" cy="565"/>
            </a:xfrm>
            <a:prstGeom prst="rect">
              <a:avLst/>
            </a:prstGeom>
            <a:gradFill rotWithShape="0">
              <a:gsLst>
                <a:gs pos="0">
                  <a:srgbClr val="0099CC"/>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欧盟委员会教育与文化部</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25" name="Rectangle 8"/>
            <p:cNvSpPr>
              <a:spLocks noChangeArrowheads="1"/>
            </p:cNvSpPr>
            <p:nvPr/>
          </p:nvSpPr>
          <p:spPr bwMode="auto">
            <a:xfrm>
              <a:off x="1133" y="568"/>
              <a:ext cx="5985" cy="565"/>
            </a:xfrm>
            <a:prstGeom prst="rect">
              <a:avLst/>
            </a:prstGeom>
            <a:gradFill rotWithShape="0">
              <a:gsLst>
                <a:gs pos="0">
                  <a:schemeClr val="accent1"/>
                </a:gs>
                <a:gs pos="100000">
                  <a:schemeClr val="bg1">
                    <a:alpha val="0"/>
                  </a:schemeClr>
                </a:gs>
              </a:gsLst>
              <a:lin ang="0" scaled="1"/>
            </a:gradFill>
            <a:ln w="9525">
              <a:noFill/>
              <a:miter lim="800000"/>
            </a:ln>
          </p:spPr>
          <p:txBody>
            <a:bodyPr wrap="none"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欧盟职业培训发展中心</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26" name="Rectangle 9"/>
            <p:cNvSpPr>
              <a:spLocks noChangeArrowheads="1"/>
            </p:cNvSpPr>
            <p:nvPr/>
          </p:nvSpPr>
          <p:spPr bwMode="auto">
            <a:xfrm>
              <a:off x="0" y="1134"/>
              <a:ext cx="5883" cy="568"/>
            </a:xfrm>
            <a:prstGeom prst="rect">
              <a:avLst/>
            </a:prstGeom>
            <a:gradFill rotWithShape="0">
              <a:gsLst>
                <a:gs pos="0">
                  <a:srgbClr val="007DDA"/>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德国大学校长联席会（HRK）</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27" name="Rectangle 10"/>
            <p:cNvSpPr>
              <a:spLocks noChangeArrowheads="1"/>
            </p:cNvSpPr>
            <p:nvPr/>
          </p:nvSpPr>
          <p:spPr bwMode="auto">
            <a:xfrm>
              <a:off x="794" y="1703"/>
              <a:ext cx="5578" cy="565"/>
            </a:xfrm>
            <a:prstGeom prst="rect">
              <a:avLst/>
            </a:prstGeom>
            <a:gradFill rotWithShape="0">
              <a:gsLst>
                <a:gs pos="0">
                  <a:srgbClr val="33CCCC"/>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德国学术交流中心（DAAD）</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28" name="Rectangle 11"/>
            <p:cNvSpPr>
              <a:spLocks noChangeArrowheads="1"/>
            </p:cNvSpPr>
            <p:nvPr/>
          </p:nvSpPr>
          <p:spPr bwMode="auto">
            <a:xfrm>
              <a:off x="1588" y="2264"/>
              <a:ext cx="5781" cy="568"/>
            </a:xfrm>
            <a:prstGeom prst="rect">
              <a:avLst/>
            </a:prstGeom>
            <a:gradFill rotWithShape="0">
              <a:gsLst>
                <a:gs pos="0">
                  <a:srgbClr val="6666FF"/>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伊拉斯谟应用科学（技术）大学</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29" name="Rectangle 12"/>
            <p:cNvSpPr>
              <a:spLocks noChangeArrowheads="1"/>
            </p:cNvSpPr>
            <p:nvPr/>
          </p:nvSpPr>
          <p:spPr bwMode="auto">
            <a:xfrm>
              <a:off x="1019" y="2833"/>
              <a:ext cx="5578" cy="565"/>
            </a:xfrm>
            <a:prstGeom prst="rect">
              <a:avLst/>
            </a:prstGeom>
            <a:gradFill rotWithShape="0">
              <a:gsLst>
                <a:gs pos="0">
                  <a:srgbClr val="0066CC"/>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根特应用科学（技术）大学</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30" name="Rectangle 13"/>
            <p:cNvSpPr>
              <a:spLocks noChangeArrowheads="1"/>
            </p:cNvSpPr>
            <p:nvPr/>
          </p:nvSpPr>
          <p:spPr bwMode="auto">
            <a:xfrm>
              <a:off x="112" y="3392"/>
              <a:ext cx="5580" cy="568"/>
            </a:xfrm>
            <a:prstGeom prst="rect">
              <a:avLst/>
            </a:prstGeom>
            <a:gradFill rotWithShape="0">
              <a:gsLst>
                <a:gs pos="0">
                  <a:schemeClr val="accent1"/>
                </a:gs>
                <a:gs pos="100000">
                  <a:schemeClr val="bg1">
                    <a:alpha val="0"/>
                  </a:schemeClr>
                </a:gs>
              </a:gsLst>
              <a:lin ang="0" scaled="1"/>
            </a:gradFill>
            <a:ln w="9525">
              <a:noFill/>
              <a:miter lim="800000"/>
            </a:ln>
          </p:spPr>
          <p:txBody>
            <a:bodyPr wrap="none"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柏林继续教育学院</a:t>
              </a:r>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31" name="Rectangle 14"/>
            <p:cNvSpPr>
              <a:spLocks noChangeArrowheads="1"/>
            </p:cNvSpPr>
            <p:nvPr/>
          </p:nvSpPr>
          <p:spPr bwMode="auto">
            <a:xfrm>
              <a:off x="793" y="3964"/>
              <a:ext cx="5681" cy="568"/>
            </a:xfrm>
            <a:prstGeom prst="rect">
              <a:avLst/>
            </a:prstGeom>
            <a:gradFill rotWithShape="0">
              <a:gsLst>
                <a:gs pos="0">
                  <a:srgbClr val="0066FF"/>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a:t>
              </a:r>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科布伦茨应用科技大学</a:t>
              </a:r>
              <a:endParaRPr lang="zh-CN" altLang="en-US" sz="1200">
                <a:solidFill>
                  <a:schemeClr val="bg1"/>
                </a:solidFill>
                <a:ea typeface="微软雅黑" panose="020B0503020204020204" pitchFamily="34" charset="-122"/>
              </a:endParaRPr>
            </a:p>
            <a:p>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sp>
          <p:nvSpPr>
            <p:cNvPr id="17432" name="Rectangle 15"/>
            <p:cNvSpPr>
              <a:spLocks noChangeArrowheads="1"/>
            </p:cNvSpPr>
            <p:nvPr/>
          </p:nvSpPr>
          <p:spPr bwMode="auto">
            <a:xfrm>
              <a:off x="564" y="4527"/>
              <a:ext cx="5480" cy="568"/>
            </a:xfrm>
            <a:prstGeom prst="rect">
              <a:avLst/>
            </a:prstGeom>
            <a:gradFill rotWithShape="0">
              <a:gsLst>
                <a:gs pos="0">
                  <a:srgbClr val="33CCCC"/>
                </a:gs>
                <a:gs pos="100000">
                  <a:schemeClr val="bg1">
                    <a:alpha val="0"/>
                  </a:schemeClr>
                </a:gs>
              </a:gsLst>
              <a:lin ang="0" scaled="1"/>
            </a:gradFill>
            <a:ln w="9525">
              <a:noFill/>
              <a:miter lim="800000"/>
            </a:ln>
          </p:spPr>
          <p:txBody>
            <a:bodyPr wrap="none" lIns="90170" tIns="46990" rIns="90170" bIns="46990" anchor="ctr"/>
            <a:lstStyle/>
            <a:p>
              <a:endParaRPr lang="zh-CN" altLang="en-US" sz="1200">
                <a:solidFill>
                  <a:schemeClr val="bg1"/>
                </a:solidFill>
                <a:ea typeface="微软雅黑" panose="020B0503020204020204" pitchFamily="34" charset="-122"/>
              </a:endParaRPr>
            </a:p>
            <a:p>
              <a:endParaRPr lang="zh-CN" altLang="en-US" sz="1200">
                <a:solidFill>
                  <a:schemeClr val="bg1"/>
                </a:solidFill>
                <a:ea typeface="微软雅黑" panose="020B0503020204020204" pitchFamily="34" charset="-122"/>
              </a:endParaRPr>
            </a:p>
            <a:p>
              <a:r>
                <a:rPr lang="zh-CN" altLang="en-US" sz="1200">
                  <a:solidFill>
                    <a:schemeClr val="bg1"/>
                  </a:solidFill>
                  <a:ea typeface="微软雅黑" panose="020B0503020204020204" pitchFamily="34" charset="-122"/>
                </a:rPr>
                <a:t> 洪堡大学</a:t>
              </a:r>
              <a:endParaRPr lang="zh-CN" altLang="en-US" sz="1200">
                <a:solidFill>
                  <a:schemeClr val="bg1"/>
                </a:solidFill>
                <a:ea typeface="微软雅黑" panose="020B0503020204020204" pitchFamily="34" charset="-122"/>
              </a:endParaRPr>
            </a:p>
            <a:p>
              <a:endParaRPr lang="zh-CN" altLang="en-US" sz="1200">
                <a:solidFill>
                  <a:schemeClr val="bg1"/>
                </a:solidFill>
                <a:ea typeface="微软雅黑" panose="020B0503020204020204" pitchFamily="34" charset="-122"/>
              </a:endParaRPr>
            </a:p>
            <a:p>
              <a:endParaRPr lang="zh-CN" altLang="en-US" sz="1200">
                <a:solidFill>
                  <a:schemeClr val="bg1"/>
                </a:solidFill>
              </a:endParaRP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149"/>
                                        </p:tgtEl>
                                        <p:attrNameLst>
                                          <p:attrName>style.visibility</p:attrName>
                                        </p:attrNameLst>
                                      </p:cBhvr>
                                      <p:to>
                                        <p:strVal val="visible"/>
                                      </p:to>
                                    </p:set>
                                    <p:animEffect>
                                      <p:cBhvr>
                                        <p:cTn id="7"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TextBox 3"/>
          <p:cNvSpPr>
            <a:spLocks noChangeArrowheads="1"/>
          </p:cNvSpPr>
          <p:nvPr/>
        </p:nvSpPr>
        <p:spPr bwMode="auto">
          <a:xfrm>
            <a:off x="0" y="0"/>
            <a:ext cx="9144000" cy="647700"/>
          </a:xfrm>
          <a:prstGeom prst="rect">
            <a:avLst/>
          </a:prstGeom>
          <a:solidFill>
            <a:schemeClr val="tx2"/>
          </a:solidFill>
          <a:ln w="9525">
            <a:noFill/>
            <a:miter lim="800000"/>
          </a:ln>
        </p:spPr>
        <p:txBody>
          <a:bodyPr>
            <a:spAutoFit/>
          </a:bodyPr>
          <a:lstStyle/>
          <a:p>
            <a:endParaRPr lang="zh-CN" altLang="en-US">
              <a:solidFill>
                <a:srgbClr val="000000"/>
              </a:solidFill>
              <a:latin typeface="Calibri" panose="020F0502020204030204" charset="0"/>
              <a:sym typeface="宋体" panose="02010600030101010101" pitchFamily="2" charset="-122"/>
            </a:endParaRPr>
          </a:p>
        </p:txBody>
      </p:sp>
      <p:sp>
        <p:nvSpPr>
          <p:cNvPr id="18435" name="TextBox 8"/>
          <p:cNvSpPr>
            <a:spLocks noChangeArrowheads="1"/>
          </p:cNvSpPr>
          <p:nvPr/>
        </p:nvSpPr>
        <p:spPr bwMode="auto">
          <a:xfrm>
            <a:off x="231775" y="47625"/>
            <a:ext cx="6573838" cy="457200"/>
          </a:xfrm>
          <a:prstGeom prst="rect">
            <a:avLst/>
          </a:prstGeom>
          <a:noFill/>
          <a:ln w="9525">
            <a:noFill/>
            <a:miter lim="800000"/>
          </a:ln>
        </p:spPr>
        <p:txBody>
          <a:bodyPr>
            <a:spAutoFit/>
          </a:bodyPr>
          <a:lstStyle/>
          <a:p>
            <a:r>
              <a:rPr lang="zh-CN" altLang="en-US" sz="2400" b="1"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  欧洲</a:t>
            </a:r>
            <a:r>
              <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rPr>
              <a:t>高等教育分类 -- 以德国为例</a:t>
            </a:r>
            <a:endPar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grpSp>
        <p:nvGrpSpPr>
          <p:cNvPr id="2" name="Group 4"/>
          <p:cNvGrpSpPr/>
          <p:nvPr/>
        </p:nvGrpSpPr>
        <p:grpSpPr bwMode="auto">
          <a:xfrm>
            <a:off x="684213" y="1276350"/>
            <a:ext cx="7777162" cy="3168650"/>
            <a:chOff x="0" y="0"/>
            <a:chExt cx="12248" cy="4989"/>
          </a:xfrm>
        </p:grpSpPr>
        <p:sp>
          <p:nvSpPr>
            <p:cNvPr id="18437" name="Rectangle 48"/>
            <p:cNvSpPr>
              <a:spLocks noChangeArrowheads="1"/>
            </p:cNvSpPr>
            <p:nvPr/>
          </p:nvSpPr>
          <p:spPr bwMode="auto">
            <a:xfrm>
              <a:off x="1" y="11"/>
              <a:ext cx="3975" cy="1017"/>
            </a:xfrm>
            <a:prstGeom prst="rect">
              <a:avLst/>
            </a:prstGeom>
            <a:solidFill>
              <a:srgbClr val="43AFFF"/>
            </a:solidFill>
            <a:ln w="9525">
              <a:noFill/>
              <a:bevel/>
            </a:ln>
          </p:spPr>
          <p:txBody>
            <a:bodyPr anchor="ctr"/>
            <a:lstStyle/>
            <a:p>
              <a:pPr algn="ctr" eaLnBrk="0" hangingPunct="0"/>
              <a:r>
                <a:rPr lang="zh-CN" altLang="en-US" sz="1600">
                  <a:solidFill>
                    <a:schemeClr val="bg1"/>
                  </a:solidFill>
                  <a:latin typeface="黑体" panose="02010609060101010101" pitchFamily="49" charset="-122"/>
                  <a:ea typeface="微软雅黑" panose="020B0503020204020204" pitchFamily="34" charset="-122"/>
                  <a:sym typeface="黑体" panose="02010609060101010101" pitchFamily="49" charset="-122"/>
                </a:rPr>
                <a:t>综合性大学</a:t>
              </a:r>
              <a:endParaRPr lang="zh-CN" altLang="en-US" sz="1600">
                <a:solidFill>
                  <a:schemeClr val="bg1"/>
                </a:solidFill>
                <a:latin typeface="黑体" panose="02010609060101010101" pitchFamily="49" charset="-122"/>
                <a:ea typeface="微软雅黑" panose="020B0503020204020204" pitchFamily="34" charset="-122"/>
                <a:sym typeface="黑体" panose="02010609060101010101" pitchFamily="49" charset="-122"/>
              </a:endParaRPr>
            </a:p>
          </p:txBody>
        </p:sp>
        <p:sp>
          <p:nvSpPr>
            <p:cNvPr id="18438" name="Rectangle 49"/>
            <p:cNvSpPr>
              <a:spLocks noChangeArrowheads="1"/>
            </p:cNvSpPr>
            <p:nvPr/>
          </p:nvSpPr>
          <p:spPr bwMode="auto">
            <a:xfrm>
              <a:off x="0" y="1135"/>
              <a:ext cx="3962" cy="3854"/>
            </a:xfrm>
            <a:prstGeom prst="rect">
              <a:avLst/>
            </a:prstGeom>
            <a:solidFill>
              <a:srgbClr val="43AFFF"/>
            </a:solidFill>
            <a:ln w="9525">
              <a:noFill/>
              <a:bevel/>
            </a:ln>
          </p:spPr>
          <p:txBody>
            <a:bodyPr anchor="ctr"/>
            <a:lstStyle/>
            <a:p>
              <a:pPr algn="ctr" eaLnBrk="0" hangingPunct="0"/>
              <a:endParaRPr lang="zh-CN" altLang="zh-CN" sz="1600">
                <a:solidFill>
                  <a:schemeClr val="bg1"/>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18439" name="Rectangle 27"/>
            <p:cNvSpPr>
              <a:spLocks noChangeArrowheads="1"/>
            </p:cNvSpPr>
            <p:nvPr/>
          </p:nvSpPr>
          <p:spPr bwMode="auto">
            <a:xfrm>
              <a:off x="8845" y="0"/>
              <a:ext cx="3398" cy="2832"/>
            </a:xfrm>
            <a:prstGeom prst="rect">
              <a:avLst/>
            </a:prstGeom>
            <a:solidFill>
              <a:srgbClr val="008BEC"/>
            </a:solidFill>
            <a:ln w="9525">
              <a:noFill/>
              <a:bevel/>
            </a:ln>
          </p:spPr>
          <p:txBody>
            <a:bodyPr lIns="0" tIns="46990" rIns="0" bIns="46990" anchor="ctr"/>
            <a:lstStyle/>
            <a:p>
              <a:pPr algn="ctr" eaLnBrk="0" hangingPunct="0"/>
              <a:r>
                <a:rPr lang="zh-CN" altLang="en-US" sz="1600">
                  <a:solidFill>
                    <a:schemeClr val="bg1"/>
                  </a:solidFill>
                  <a:latin typeface="黑体" panose="02010609060101010101" pitchFamily="49" charset="-122"/>
                  <a:ea typeface="微软雅黑" panose="020B0503020204020204" pitchFamily="34" charset="-122"/>
                  <a:sym typeface="黑体" panose="02010609060101010101" pitchFamily="49" charset="-122"/>
                </a:rPr>
                <a:t>应用科学</a:t>
              </a:r>
              <a:endParaRPr lang="en-US" sz="1600">
                <a:solidFill>
                  <a:schemeClr val="bg1"/>
                </a:solidFill>
                <a:latin typeface="黑体" panose="02010609060101010101" pitchFamily="49" charset="-122"/>
                <a:ea typeface="微软雅黑" panose="020B0503020204020204" pitchFamily="34" charset="-122"/>
                <a:sym typeface="黑体" panose="02010609060101010101" pitchFamily="49" charset="-122"/>
              </a:endParaRPr>
            </a:p>
            <a:p>
              <a:pPr algn="ctr" eaLnBrk="0" hangingPunct="0"/>
              <a:r>
                <a:rPr lang="zh-CN" altLang="en-US" sz="1600">
                  <a:solidFill>
                    <a:schemeClr val="bg1"/>
                  </a:solidFill>
                  <a:latin typeface="黑体" panose="02010609060101010101" pitchFamily="49" charset="-122"/>
                  <a:ea typeface="微软雅黑" panose="020B0503020204020204" pitchFamily="34" charset="-122"/>
                  <a:sym typeface="黑体" panose="02010609060101010101" pitchFamily="49" charset="-122"/>
                </a:rPr>
                <a:t>（技术）大学</a:t>
              </a:r>
              <a:endParaRPr lang="zh-CN" altLang="en-US">
                <a:ea typeface="微软雅黑" panose="020B0503020204020204" pitchFamily="34" charset="-122"/>
              </a:endParaRPr>
            </a:p>
          </p:txBody>
        </p:sp>
        <p:sp>
          <p:nvSpPr>
            <p:cNvPr id="18440" name="Rectangle 37"/>
            <p:cNvSpPr>
              <a:spLocks noChangeArrowheads="1"/>
            </p:cNvSpPr>
            <p:nvPr/>
          </p:nvSpPr>
          <p:spPr bwMode="auto">
            <a:xfrm>
              <a:off x="4098" y="16"/>
              <a:ext cx="4634" cy="2821"/>
            </a:xfrm>
            <a:prstGeom prst="rect">
              <a:avLst/>
            </a:prstGeom>
            <a:solidFill>
              <a:srgbClr val="008BEC"/>
            </a:solidFill>
            <a:ln w="9525">
              <a:noFill/>
              <a:bevel/>
            </a:ln>
          </p:spPr>
          <p:txBody>
            <a:bodyPr lIns="0" tIns="46990" rIns="0" bIns="46990" anchor="ctr"/>
            <a:lstStyle/>
            <a:p>
              <a:pPr algn="ctr" eaLnBrk="0" hangingPunct="0"/>
              <a:endParaRPr lang="zh-CN" altLang="zh-CN" sz="1600">
                <a:solidFill>
                  <a:schemeClr val="bg1"/>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18441" name="Rectangle 24"/>
            <p:cNvSpPr>
              <a:spLocks noChangeArrowheads="1"/>
            </p:cNvSpPr>
            <p:nvPr/>
          </p:nvSpPr>
          <p:spPr bwMode="auto">
            <a:xfrm>
              <a:off x="4095" y="2938"/>
              <a:ext cx="2142" cy="2051"/>
            </a:xfrm>
            <a:prstGeom prst="rect">
              <a:avLst/>
            </a:prstGeom>
            <a:solidFill>
              <a:srgbClr val="005594"/>
            </a:solidFill>
            <a:ln w="9525">
              <a:noFill/>
              <a:bevel/>
            </a:ln>
          </p:spPr>
          <p:txBody>
            <a:bodyPr anchor="ctr"/>
            <a:lstStyle/>
            <a:p>
              <a:pPr algn="ctr" eaLnBrk="0" hangingPunct="0"/>
              <a:r>
                <a:rPr lang="zh-CN" altLang="en-US" sz="1600">
                  <a:solidFill>
                    <a:schemeClr val="bg1"/>
                  </a:solidFill>
                  <a:latin typeface="微软雅黑" panose="020B0503020204020204" pitchFamily="34" charset="-122"/>
                  <a:ea typeface="微软雅黑" panose="020B0503020204020204" pitchFamily="34" charset="-122"/>
                  <a:sym typeface="黑体" panose="02010609060101010101" pitchFamily="49" charset="-122"/>
                </a:rPr>
                <a:t>艺术</a:t>
              </a:r>
              <a:r>
                <a:rPr lang="en-US" altLang="zh-CN" sz="1600">
                  <a:solidFill>
                    <a:schemeClr val="bg1"/>
                  </a:solidFill>
                  <a:latin typeface="微软雅黑" panose="020B0503020204020204" pitchFamily="34" charset="-122"/>
                  <a:ea typeface="微软雅黑" panose="020B0503020204020204" pitchFamily="34" charset="-122"/>
                  <a:sym typeface="黑体" panose="02010609060101010101" pitchFamily="49" charset="-122"/>
                </a:rPr>
                <a:t>/</a:t>
              </a:r>
              <a:r>
                <a:rPr lang="zh-CN" altLang="en-US" sz="1600">
                  <a:solidFill>
                    <a:schemeClr val="bg1"/>
                  </a:solidFill>
                  <a:latin typeface="微软雅黑" panose="020B0503020204020204" pitchFamily="34" charset="-122"/>
                  <a:ea typeface="微软雅黑" panose="020B0503020204020204" pitchFamily="34" charset="-122"/>
                  <a:sym typeface="黑体" panose="02010609060101010101" pitchFamily="49" charset="-122"/>
                </a:rPr>
                <a:t>音乐</a:t>
              </a:r>
              <a:endParaRPr lang="zh-CN" altLang="en-US" sz="1600">
                <a:solidFill>
                  <a:schemeClr val="bg1"/>
                </a:solidFill>
                <a:latin typeface="微软雅黑" panose="020B0503020204020204" pitchFamily="34" charset="-122"/>
                <a:ea typeface="微软雅黑" panose="020B0503020204020204" pitchFamily="34" charset="-122"/>
                <a:sym typeface="黑体" panose="02010609060101010101" pitchFamily="49" charset="-122"/>
              </a:endParaRPr>
            </a:p>
            <a:p>
              <a:pPr algn="ctr" eaLnBrk="0" hangingPunct="0"/>
              <a:r>
                <a:rPr lang="zh-CN" altLang="en-US" sz="1600">
                  <a:solidFill>
                    <a:schemeClr val="bg1"/>
                  </a:solidFill>
                  <a:latin typeface="微软雅黑" panose="020B0503020204020204" pitchFamily="34" charset="-122"/>
                  <a:ea typeface="微软雅黑" panose="020B0503020204020204" pitchFamily="34" charset="-122"/>
                  <a:sym typeface="黑体" panose="02010609060101010101" pitchFamily="49" charset="-122"/>
                </a:rPr>
                <a:t>学院</a:t>
              </a:r>
              <a:endParaRPr lang="zh-CN" altLang="en-US">
                <a:latin typeface="微软雅黑" panose="020B0503020204020204" pitchFamily="34" charset="-122"/>
                <a:ea typeface="微软雅黑" panose="020B0503020204020204" pitchFamily="34" charset="-122"/>
              </a:endParaRPr>
            </a:p>
          </p:txBody>
        </p:sp>
        <p:sp>
          <p:nvSpPr>
            <p:cNvPr id="18442" name="Rectangle 33"/>
            <p:cNvSpPr>
              <a:spLocks noChangeArrowheads="1"/>
            </p:cNvSpPr>
            <p:nvPr/>
          </p:nvSpPr>
          <p:spPr bwMode="auto">
            <a:xfrm>
              <a:off x="6376" y="2948"/>
              <a:ext cx="5873" cy="2040"/>
            </a:xfrm>
            <a:prstGeom prst="rect">
              <a:avLst/>
            </a:prstGeom>
            <a:solidFill>
              <a:srgbClr val="005594"/>
            </a:solidFill>
            <a:ln w="9525">
              <a:noFill/>
              <a:bevel/>
            </a:ln>
          </p:spPr>
          <p:txBody>
            <a:bodyPr anchor="ctr"/>
            <a:lstStyle/>
            <a:p>
              <a:pPr algn="ctr" eaLnBrk="0" hangingPunct="0"/>
              <a:endParaRPr lang="zh-CN" altLang="zh-CN" sz="1600">
                <a:solidFill>
                  <a:schemeClr val="bg1"/>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18443" name="TextBox 16"/>
            <p:cNvSpPr>
              <a:spLocks noChangeArrowheads="1"/>
            </p:cNvSpPr>
            <p:nvPr/>
          </p:nvSpPr>
          <p:spPr bwMode="auto">
            <a:xfrm>
              <a:off x="228" y="1360"/>
              <a:ext cx="3715" cy="3528"/>
            </a:xfrm>
            <a:prstGeom prst="rect">
              <a:avLst/>
            </a:prstGeom>
            <a:noFill/>
            <a:ln w="9525">
              <a:noFill/>
              <a:bevel/>
            </a:ln>
          </p:spPr>
          <p:txBody>
            <a:bodyPr>
              <a:spAutoFit/>
            </a:bodyPr>
            <a:lstStyle/>
            <a:p>
              <a:pPr marL="87630" indent="-87630" eaLnBrk="0" hangingPunct="0">
                <a:buClr>
                  <a:schemeClr val="bg1"/>
                </a:buClr>
                <a:buFont typeface="Calibri" panose="020F0502020204030204" charset="0"/>
                <a:buChar char="▪"/>
              </a:pPr>
              <a:r>
                <a:rPr lang="zh-CN" alt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综合性大学</a:t>
              </a:r>
              <a:endParaRPr 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endParaRPr>
            </a:p>
            <a:p>
              <a:pPr marL="87630" indent="-87630" eaLnBrk="0" hangingPunct="0">
                <a:spcAft>
                  <a:spcPts val="600"/>
                </a:spcAft>
                <a:buClr>
                  <a:srgbClr val="3A83C6"/>
                </a:buClr>
              </a:pPr>
              <a:r>
                <a:rPr 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   </a:t>
              </a:r>
              <a:r>
                <a:rPr lang="en-US" altLang="zh-CN" sz="140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University</a:t>
              </a:r>
              <a:endParaRPr lang="zh-CN" altLang="en-US" sz="140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a:p>
              <a:pPr marL="87630" indent="-87630" eaLnBrk="0" hangingPunct="0">
                <a:buClr>
                  <a:schemeClr val="bg1"/>
                </a:buClr>
                <a:buFont typeface="Calibri" panose="020F0502020204030204" charset="0"/>
                <a:buChar char="▪"/>
              </a:pPr>
              <a:r>
                <a:rPr lang="zh-CN" alt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理工大学</a:t>
              </a:r>
              <a:endParaRPr 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endParaRPr>
            </a:p>
            <a:p>
              <a:pPr marL="87630" indent="-87630" eaLnBrk="0" hangingPunct="0">
                <a:spcAft>
                  <a:spcPts val="600"/>
                </a:spcAft>
                <a:buClr>
                  <a:srgbClr val="3A83C6"/>
                </a:buClr>
              </a:pPr>
              <a:r>
                <a:rPr lang="en-US" sz="1400">
                  <a:solidFill>
                    <a:schemeClr val="bg1"/>
                  </a:solidFill>
                  <a:latin typeface="微软雅黑" panose="020B0503020204020204" pitchFamily="34" charset="-122"/>
                  <a:ea typeface="微软雅黑" panose="020B0503020204020204" pitchFamily="34" charset="-122"/>
                  <a:sym typeface="Calibri" panose="020F0502020204030204" charset="0"/>
                </a:rPr>
                <a:t>   </a:t>
              </a:r>
              <a:r>
                <a:rPr lang="en-US" altLang="zh-CN"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Technical University</a:t>
              </a:r>
              <a:endParaRPr lang="zh-CN" alt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endParaRPr>
            </a:p>
            <a:p>
              <a:pPr marL="87630" indent="-87630" eaLnBrk="0" hangingPunct="0">
                <a:buClr>
                  <a:schemeClr val="bg1"/>
                </a:buClr>
                <a:buFont typeface="Calibri" panose="020F0502020204030204" charset="0"/>
                <a:buChar char="▪"/>
              </a:pPr>
              <a:r>
                <a:rPr lang="zh-CN" alt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师范大学</a:t>
              </a:r>
              <a:endParaRPr 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endParaRPr>
            </a:p>
            <a:p>
              <a:pPr marL="87630" indent="-87630" eaLnBrk="0" hangingPunct="0">
                <a:spcAft>
                  <a:spcPts val="600"/>
                </a:spcAft>
                <a:buClr>
                  <a:srgbClr val="3A83C6"/>
                </a:buClr>
              </a:pPr>
              <a:r>
                <a:rPr 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   </a:t>
              </a:r>
              <a:r>
                <a:rPr lang="en-US" altLang="zh-CN"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Teacher Education University</a:t>
              </a:r>
              <a:endParaRPr lang="zh-CN" alt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endParaRPr>
            </a:p>
            <a:p>
              <a:pPr marL="87630" indent="-87630" eaLnBrk="0" hangingPunct="0">
                <a:buClr>
                  <a:schemeClr val="bg1"/>
                </a:buClr>
                <a:buFont typeface="Calibri" panose="020F0502020204030204" charset="0"/>
                <a:buChar char="▪"/>
              </a:pPr>
              <a:r>
                <a:rPr lang="zh-CN" alt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神学院</a:t>
              </a:r>
              <a:endParaRPr 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endParaRPr>
            </a:p>
            <a:p>
              <a:pPr marL="87630" indent="-87630" eaLnBrk="0" hangingPunct="0">
                <a:buClr>
                  <a:srgbClr val="3A83C6"/>
                </a:buClr>
              </a:pPr>
              <a:r>
                <a:rPr 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   </a:t>
              </a:r>
              <a:r>
                <a:rPr lang="en-US" altLang="zh-CN"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Seminars of Theology</a:t>
              </a:r>
              <a:endParaRPr lang="zh-CN" alt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endParaRPr>
            </a:p>
          </p:txBody>
        </p:sp>
        <p:sp>
          <p:nvSpPr>
            <p:cNvPr id="18444" name="TextBox 18"/>
            <p:cNvSpPr>
              <a:spLocks noChangeArrowheads="1"/>
            </p:cNvSpPr>
            <p:nvPr/>
          </p:nvSpPr>
          <p:spPr bwMode="auto">
            <a:xfrm>
              <a:off x="4322" y="240"/>
              <a:ext cx="3163" cy="2400"/>
            </a:xfrm>
            <a:prstGeom prst="rect">
              <a:avLst/>
            </a:prstGeom>
            <a:noFill/>
            <a:ln w="9525">
              <a:noFill/>
              <a:bevel/>
            </a:ln>
          </p:spPr>
          <p:txBody>
            <a:bodyPr>
              <a:spAutoFit/>
            </a:bodyPr>
            <a:lstStyle/>
            <a:p>
              <a:pPr marL="87630" indent="-87630" eaLnBrk="0" hangingPunct="0">
                <a:buClr>
                  <a:schemeClr val="bg1"/>
                </a:buClr>
                <a:buFont typeface="Calibri" panose="020F0502020204030204" charset="0"/>
                <a:buChar char="▪"/>
              </a:pPr>
              <a:r>
                <a:rPr lang="zh-CN" alt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高等学校</a:t>
              </a:r>
              <a:endParaRPr 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endParaRPr>
            </a:p>
            <a:p>
              <a:pPr marL="87630" indent="-87630" eaLnBrk="0" hangingPunct="0">
                <a:spcAft>
                  <a:spcPts val="600"/>
                </a:spcAft>
                <a:buClr>
                  <a:srgbClr val="3A83C6"/>
                </a:buClr>
              </a:pPr>
              <a:r>
                <a:rPr 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   </a:t>
              </a:r>
              <a:r>
                <a:rPr lang="en-US" altLang="zh-CN"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Hochschulen</a:t>
              </a:r>
              <a:endParaRPr lang="en-US" altLang="zh-CN" sz="140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a:p>
              <a:pPr marL="87630" indent="-87630" eaLnBrk="0" hangingPunct="0">
                <a:buClr>
                  <a:schemeClr val="bg1"/>
                </a:buClr>
                <a:buFont typeface="Calibri" panose="020F0502020204030204" charset="0"/>
                <a:buChar char="▪"/>
              </a:pPr>
              <a:r>
                <a:rPr lang="zh-CN" alt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高等专科学校</a:t>
              </a:r>
              <a:endParaRPr 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endParaRPr>
            </a:p>
            <a:p>
              <a:pPr marL="87630" indent="-87630" eaLnBrk="0" hangingPunct="0">
                <a:spcAft>
                  <a:spcPts val="600"/>
                </a:spcAft>
                <a:buClr>
                  <a:srgbClr val="3A83C6"/>
                </a:buClr>
              </a:pPr>
              <a:r>
                <a:rPr lang="en-US" sz="1400">
                  <a:solidFill>
                    <a:schemeClr val="bg1"/>
                  </a:solidFill>
                  <a:latin typeface="微软雅黑" panose="020B0503020204020204" pitchFamily="34" charset="-122"/>
                  <a:ea typeface="微软雅黑" panose="020B0503020204020204" pitchFamily="34" charset="-122"/>
                  <a:sym typeface="Calibri" panose="020F0502020204030204" charset="0"/>
                </a:rPr>
                <a:t>  </a:t>
              </a:r>
              <a:r>
                <a:rPr lang="en-US" altLang="zh-CN"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Fachhochschulen</a:t>
              </a:r>
              <a:endParaRPr lang="zh-CN" alt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endParaRPr>
            </a:p>
            <a:p>
              <a:pPr marL="87630" indent="-87630" eaLnBrk="0" hangingPunct="0">
                <a:buClr>
                  <a:schemeClr val="bg1"/>
                </a:buClr>
                <a:buFont typeface="Calibri" panose="020F0502020204030204" charset="0"/>
                <a:buChar char="▪"/>
              </a:pPr>
              <a:r>
                <a:rPr lang="zh-CN" alt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双元制大学</a:t>
              </a:r>
              <a:endParaRPr 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endParaRPr>
            </a:p>
            <a:p>
              <a:pPr marL="87630" indent="-87630" eaLnBrk="0" hangingPunct="0">
                <a:spcAft>
                  <a:spcPts val="600"/>
                </a:spcAft>
                <a:buClr>
                  <a:srgbClr val="3A83C6"/>
                </a:buClr>
              </a:pPr>
              <a:r>
                <a:rPr 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 </a:t>
              </a:r>
              <a:r>
                <a:rPr lang="en-US" altLang="zh-CN"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Berufsakademie</a:t>
              </a:r>
              <a:endParaRPr lang="zh-CN" alt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endParaRPr>
            </a:p>
          </p:txBody>
        </p:sp>
        <p:sp>
          <p:nvSpPr>
            <p:cNvPr id="18445" name="TextBox 19"/>
            <p:cNvSpPr>
              <a:spLocks noChangeArrowheads="1"/>
            </p:cNvSpPr>
            <p:nvPr/>
          </p:nvSpPr>
          <p:spPr bwMode="auto">
            <a:xfrm>
              <a:off x="6458" y="3195"/>
              <a:ext cx="2954" cy="1608"/>
            </a:xfrm>
            <a:prstGeom prst="rect">
              <a:avLst/>
            </a:prstGeom>
            <a:noFill/>
            <a:ln w="9525">
              <a:noFill/>
              <a:bevel/>
            </a:ln>
          </p:spPr>
          <p:txBody>
            <a:bodyPr>
              <a:spAutoFit/>
            </a:bodyPr>
            <a:lstStyle/>
            <a:p>
              <a:pPr marL="87630" indent="-87630" eaLnBrk="0" hangingPunct="0">
                <a:buClr>
                  <a:schemeClr val="bg1"/>
                </a:buClr>
                <a:buFont typeface="Calibri" panose="020F0502020204030204" charset="0"/>
                <a:buChar char="▪"/>
              </a:pPr>
              <a:r>
                <a:rPr lang="zh-CN" alt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艺术学院</a:t>
              </a:r>
              <a:endParaRPr 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endParaRPr>
            </a:p>
            <a:p>
              <a:pPr marL="87630" indent="-87630" eaLnBrk="0" hangingPunct="0">
                <a:spcAft>
                  <a:spcPts val="600"/>
                </a:spcAft>
                <a:buClr>
                  <a:srgbClr val="3A83C6"/>
                </a:buClr>
              </a:pPr>
              <a:r>
                <a:rPr 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   </a:t>
              </a:r>
              <a:r>
                <a:rPr lang="en-US" altLang="zh-CN" sz="140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Kunstakademie</a:t>
              </a:r>
              <a:endParaRPr lang="en-US" altLang="zh-CN" sz="140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a:p>
              <a:pPr marL="87630" indent="-87630" eaLnBrk="0" hangingPunct="0">
                <a:buClr>
                  <a:schemeClr val="bg1"/>
                </a:buClr>
                <a:buFont typeface="Calibri" panose="020F0502020204030204" charset="0"/>
                <a:buChar char="▪"/>
              </a:pPr>
              <a:r>
                <a:rPr lang="zh-CN" alt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音乐学院</a:t>
              </a:r>
              <a:endParaRPr 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endParaRPr>
            </a:p>
            <a:p>
              <a:pPr marL="87630" indent="-87630" eaLnBrk="0" hangingPunct="0">
                <a:spcAft>
                  <a:spcPts val="600"/>
                </a:spcAft>
                <a:buClr>
                  <a:srgbClr val="3A83C6"/>
                </a:buClr>
              </a:pPr>
              <a:r>
                <a:rPr lang="en-US" sz="1400">
                  <a:solidFill>
                    <a:schemeClr val="bg1"/>
                  </a:solidFill>
                  <a:latin typeface="微软雅黑" panose="020B0503020204020204" pitchFamily="34" charset="-122"/>
                  <a:ea typeface="微软雅黑" panose="020B0503020204020204" pitchFamily="34" charset="-122"/>
                  <a:sym typeface="Calibri" panose="020F0502020204030204" charset="0"/>
                </a:rPr>
                <a:t>   </a:t>
              </a:r>
              <a:r>
                <a:rPr lang="en-US" altLang="zh-CN"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Musikhochschule</a:t>
              </a:r>
              <a:endParaRPr lang="en-US" altLang="zh-CN" sz="1400">
                <a:solidFill>
                  <a:schemeClr val="bg1"/>
                </a:solidFill>
                <a:latin typeface="微软雅黑" panose="020B0503020204020204" pitchFamily="34" charset="-122"/>
                <a:ea typeface="微软雅黑" panose="020B0503020204020204" pitchFamily="34" charset="-122"/>
                <a:sym typeface="Bell MT" panose="02020503060305020303" pitchFamily="18" charset="0"/>
              </a:endParaRPr>
            </a:p>
          </p:txBody>
        </p:sp>
        <p:sp>
          <p:nvSpPr>
            <p:cNvPr id="18446" name="TextBox 17"/>
            <p:cNvSpPr>
              <a:spLocks noChangeArrowheads="1"/>
            </p:cNvSpPr>
            <p:nvPr/>
          </p:nvSpPr>
          <p:spPr bwMode="auto">
            <a:xfrm>
              <a:off x="9183" y="3174"/>
              <a:ext cx="3062" cy="1608"/>
            </a:xfrm>
            <a:prstGeom prst="rect">
              <a:avLst/>
            </a:prstGeom>
            <a:noFill/>
            <a:ln w="9525">
              <a:noFill/>
              <a:bevel/>
            </a:ln>
          </p:spPr>
          <p:txBody>
            <a:bodyPr>
              <a:spAutoFit/>
            </a:bodyPr>
            <a:lstStyle/>
            <a:p>
              <a:pPr marL="87630" indent="-87630" eaLnBrk="0" hangingPunct="0">
                <a:buClr>
                  <a:schemeClr val="bg1"/>
                </a:buClr>
                <a:buFont typeface="Calibri" panose="020F0502020204030204" charset="0"/>
                <a:buChar char="▪"/>
              </a:pPr>
              <a:r>
                <a:rPr lang="zh-CN" alt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戏剧学院</a:t>
              </a:r>
              <a:endParaRPr 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endParaRPr>
            </a:p>
            <a:p>
              <a:pPr marL="87630" indent="-87630" eaLnBrk="0" hangingPunct="0">
                <a:spcAft>
                  <a:spcPts val="600"/>
                </a:spcAft>
                <a:buClr>
                  <a:srgbClr val="3A83C6"/>
                </a:buClr>
              </a:pPr>
              <a:r>
                <a:rPr 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  </a:t>
              </a:r>
              <a:r>
                <a:rPr lang="en-US" altLang="zh-CN"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Theaterhochschule</a:t>
              </a:r>
              <a:endParaRPr lang="zh-CN" alt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endParaRPr>
            </a:p>
            <a:p>
              <a:pPr marL="87630" indent="-87630" eaLnBrk="0" hangingPunct="0">
                <a:buClr>
                  <a:schemeClr val="bg1"/>
                </a:buClr>
                <a:buFont typeface="Calibri" panose="020F0502020204030204" charset="0"/>
                <a:buChar char="▪"/>
              </a:pPr>
              <a:r>
                <a:rPr lang="zh-CN" alt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电影学院</a:t>
              </a:r>
              <a:endParaRPr lang="en-US" sz="1400">
                <a:solidFill>
                  <a:schemeClr val="bg1"/>
                </a:solidFill>
                <a:latin typeface="微软雅黑" panose="020B0503020204020204" pitchFamily="34" charset="-122"/>
                <a:ea typeface="微软雅黑" panose="020B0503020204020204" pitchFamily="34" charset="-122"/>
                <a:sym typeface="华文中宋" panose="02010600040101010101" pitchFamily="2" charset="-122"/>
              </a:endParaRPr>
            </a:p>
            <a:p>
              <a:pPr marL="87630" indent="-87630" eaLnBrk="0" hangingPunct="0">
                <a:buClr>
                  <a:srgbClr val="3A83C6"/>
                </a:buClr>
              </a:pPr>
              <a:r>
                <a:rPr 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   </a:t>
              </a:r>
              <a:r>
                <a:rPr lang="en-US" altLang="zh-CN" sz="1400">
                  <a:solidFill>
                    <a:schemeClr val="bg1"/>
                  </a:solidFill>
                  <a:latin typeface="微软雅黑" panose="020B0503020204020204" pitchFamily="34" charset="-122"/>
                  <a:ea typeface="微软雅黑" panose="020B0503020204020204" pitchFamily="34" charset="-122"/>
                  <a:sym typeface="Bell MT" panose="02020503060305020303" pitchFamily="18" charset="0"/>
                </a:rPr>
                <a:t>Filmhochschule</a:t>
              </a:r>
              <a:endParaRPr lang="zh-CN" altLang="en-US" sz="1400">
                <a:solidFill>
                  <a:schemeClr val="bg1"/>
                </a:solidFill>
                <a:latin typeface="微软雅黑" panose="020B0503020204020204" pitchFamily="34" charset="-122"/>
                <a:ea typeface="微软雅黑" panose="020B0503020204020204" pitchFamily="34" charset="-122"/>
                <a:sym typeface="Bell MT" panose="02020503060305020303" pitchFamily="18" charset="0"/>
              </a:endParaRPr>
            </a:p>
          </p:txBody>
        </p:sp>
      </p:gr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9" name="TextBox 3"/>
          <p:cNvSpPr>
            <a:spLocks noChangeArrowheads="1"/>
          </p:cNvSpPr>
          <p:nvPr/>
        </p:nvSpPr>
        <p:spPr bwMode="auto">
          <a:xfrm>
            <a:off x="0" y="0"/>
            <a:ext cx="9144000" cy="647700"/>
          </a:xfrm>
          <a:prstGeom prst="rect">
            <a:avLst/>
          </a:prstGeom>
          <a:solidFill>
            <a:schemeClr val="tx2"/>
          </a:solidFill>
          <a:ln w="9525">
            <a:noFill/>
            <a:miter lim="800000"/>
          </a:ln>
        </p:spPr>
        <p:txBody>
          <a:bodyPr>
            <a:spAutoFit/>
          </a:bodyPr>
          <a:lstStyle/>
          <a:p>
            <a:endParaRPr lang="zh-CN" altLang="en-US">
              <a:solidFill>
                <a:srgbClr val="000000"/>
              </a:solidFill>
              <a:latin typeface="Calibri" panose="020F0502020204030204" charset="0"/>
              <a:sym typeface="宋体" panose="02010600030101010101" pitchFamily="2" charset="-122"/>
            </a:endParaRPr>
          </a:p>
        </p:txBody>
      </p:sp>
      <p:sp>
        <p:nvSpPr>
          <p:cNvPr id="19460" name="TextBox 8"/>
          <p:cNvSpPr>
            <a:spLocks noChangeArrowheads="1"/>
          </p:cNvSpPr>
          <p:nvPr/>
        </p:nvSpPr>
        <p:spPr bwMode="auto">
          <a:xfrm>
            <a:off x="231775" y="47625"/>
            <a:ext cx="6573838" cy="457200"/>
          </a:xfrm>
          <a:prstGeom prst="rect">
            <a:avLst/>
          </a:prstGeom>
          <a:noFill/>
          <a:ln w="9525">
            <a:noFill/>
            <a:miter lim="800000"/>
          </a:ln>
        </p:spPr>
        <p:txBody>
          <a:bodyPr>
            <a:spAutoFit/>
          </a:bodyPr>
          <a:lstStyle/>
          <a:p>
            <a:r>
              <a:rPr lang="zh-CN" altLang="en-US" sz="2400" b="1"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   欧洲</a:t>
            </a:r>
            <a:r>
              <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rPr>
              <a:t>高等教育分类 -- 以德国为例</a:t>
            </a:r>
            <a:endPar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19461" name="TextBox 8"/>
          <p:cNvSpPr>
            <a:spLocks noChangeArrowheads="1"/>
          </p:cNvSpPr>
          <p:nvPr/>
        </p:nvSpPr>
        <p:spPr bwMode="auto">
          <a:xfrm>
            <a:off x="2124467" y="612687"/>
            <a:ext cx="6573838" cy="400110"/>
          </a:xfrm>
          <a:prstGeom prst="rect">
            <a:avLst/>
          </a:prstGeom>
          <a:noFill/>
          <a:ln w="9525">
            <a:noFill/>
            <a:miter lim="800000"/>
          </a:ln>
        </p:spPr>
        <p:txBody>
          <a:bodyPr>
            <a:spAutoFit/>
          </a:bodyPr>
          <a:lstStyle/>
          <a:p>
            <a:r>
              <a:rPr lang="zh-CN" altLang="en-US" sz="2000"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   </a:t>
            </a:r>
            <a:endParaRPr lang="zh-CN" altLang="en-US" sz="2000"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8201" name="Rounded Rectangle 5"/>
          <p:cNvSpPr>
            <a:spLocks noChangeArrowheads="1"/>
          </p:cNvSpPr>
          <p:nvPr/>
        </p:nvSpPr>
        <p:spPr bwMode="auto">
          <a:xfrm>
            <a:off x="1114425" y="3000375"/>
            <a:ext cx="1530350" cy="860425"/>
          </a:xfrm>
          <a:prstGeom prst="roundRect">
            <a:avLst>
              <a:gd name="adj" fmla="val 0"/>
            </a:avLst>
          </a:prstGeom>
          <a:solidFill>
            <a:srgbClr val="3B3B3B"/>
          </a:solidFill>
          <a:ln w="9525">
            <a:noFill/>
            <a:miter lim="800000"/>
          </a:ln>
        </p:spPr>
        <p:txBody>
          <a:bodyPr anchor="b"/>
          <a:lstStyle/>
          <a:p>
            <a:pPr eaLnBrk="0" hangingPunct="0">
              <a:spcAft>
                <a:spcPts val="600"/>
              </a:spcAft>
            </a:pPr>
            <a:endParaRPr lang="zh-CN" altLang="zh-CN" sz="1500">
              <a:solidFill>
                <a:srgbClr val="FFFFFF"/>
              </a:solidFill>
              <a:latin typeface="黑体" panose="02010609060101010101" pitchFamily="49" charset="-122"/>
              <a:ea typeface="黑体" panose="02010609060101010101" pitchFamily="49" charset="-122"/>
              <a:sym typeface="Impact" panose="020B0806030902050204" pitchFamily="34" charset="0"/>
            </a:endParaRPr>
          </a:p>
        </p:txBody>
      </p:sp>
      <p:sp>
        <p:nvSpPr>
          <p:cNvPr id="8202" name="Rounded Rectangle 5"/>
          <p:cNvSpPr>
            <a:spLocks noChangeArrowheads="1"/>
          </p:cNvSpPr>
          <p:nvPr/>
        </p:nvSpPr>
        <p:spPr bwMode="auto">
          <a:xfrm>
            <a:off x="1114425" y="1928813"/>
            <a:ext cx="1530350" cy="858837"/>
          </a:xfrm>
          <a:prstGeom prst="roundRect">
            <a:avLst>
              <a:gd name="adj" fmla="val 0"/>
            </a:avLst>
          </a:prstGeom>
          <a:solidFill>
            <a:srgbClr val="3B3B3B"/>
          </a:solidFill>
          <a:ln w="9525">
            <a:noFill/>
            <a:miter lim="800000"/>
          </a:ln>
        </p:spPr>
        <p:txBody>
          <a:bodyPr anchor="b"/>
          <a:lstStyle/>
          <a:p>
            <a:pPr eaLnBrk="0" hangingPunct="0">
              <a:spcAft>
                <a:spcPts val="600"/>
              </a:spcAft>
            </a:pPr>
            <a:endParaRPr lang="zh-CN" altLang="zh-CN" sz="1500">
              <a:solidFill>
                <a:srgbClr val="FFFFFF"/>
              </a:solidFill>
              <a:latin typeface="黑体" panose="02010609060101010101" pitchFamily="49" charset="-122"/>
              <a:ea typeface="黑体" panose="02010609060101010101" pitchFamily="49" charset="-122"/>
              <a:sym typeface="Impact" panose="020B0806030902050204" pitchFamily="34" charset="0"/>
            </a:endParaRPr>
          </a:p>
        </p:txBody>
      </p:sp>
      <p:sp>
        <p:nvSpPr>
          <p:cNvPr id="8203" name="Rounded Rectangle 2"/>
          <p:cNvSpPr>
            <a:spLocks noChangeArrowheads="1"/>
          </p:cNvSpPr>
          <p:nvPr/>
        </p:nvSpPr>
        <p:spPr bwMode="auto">
          <a:xfrm>
            <a:off x="6646863" y="3000375"/>
            <a:ext cx="1285875" cy="860425"/>
          </a:xfrm>
          <a:prstGeom prst="roundRect">
            <a:avLst>
              <a:gd name="adj" fmla="val 0"/>
            </a:avLst>
          </a:prstGeom>
          <a:solidFill>
            <a:srgbClr val="43AFFF"/>
          </a:solidFill>
          <a:ln w="9525">
            <a:noFill/>
            <a:miter lim="800000"/>
          </a:ln>
        </p:spPr>
        <p:txBody>
          <a:bodyPr anchor="b"/>
          <a:lstStyle/>
          <a:p>
            <a:pPr eaLnBrk="0" hangingPunct="0">
              <a:spcAft>
                <a:spcPts val="600"/>
              </a:spcAft>
            </a:pP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博士（</a:t>
            </a:r>
            <a:r>
              <a:rPr lang="en-US" altLang="zh-CN" sz="1500">
                <a:solidFill>
                  <a:srgbClr val="FFFFFF"/>
                </a:solidFill>
                <a:latin typeface="微软雅黑" panose="020B0503020204020204" pitchFamily="34" charset="-122"/>
                <a:ea typeface="微软雅黑" panose="020B0503020204020204" pitchFamily="34" charset="-122"/>
                <a:sym typeface="Arial" panose="020B0604020202020204" pitchFamily="34" charset="0"/>
              </a:rPr>
              <a:t>PhD</a:t>
            </a:r>
            <a:r>
              <a:rPr lang="en-US" altLang="zh-CN"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a:t>
            </a:r>
            <a:endPar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endParaRPr>
          </a:p>
          <a:p>
            <a:pPr eaLnBrk="0" hangingPunct="0">
              <a:spcAft>
                <a:spcPts val="600"/>
              </a:spcAft>
            </a:pPr>
            <a:r>
              <a:rPr lang="en-US" altLang="zh-CN"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2-5</a:t>
            </a: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年</a:t>
            </a:r>
            <a:endPar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8204" name="Rounded Rectangle 4"/>
          <p:cNvSpPr>
            <a:spLocks noChangeArrowheads="1"/>
          </p:cNvSpPr>
          <p:nvPr/>
        </p:nvSpPr>
        <p:spPr bwMode="auto">
          <a:xfrm>
            <a:off x="4359275" y="3000375"/>
            <a:ext cx="1284288" cy="860425"/>
          </a:xfrm>
          <a:prstGeom prst="roundRect">
            <a:avLst>
              <a:gd name="adj" fmla="val 0"/>
            </a:avLst>
          </a:prstGeom>
          <a:solidFill>
            <a:srgbClr val="008BEC"/>
          </a:solidFill>
          <a:ln w="9525">
            <a:noFill/>
            <a:miter lim="800000"/>
          </a:ln>
        </p:spPr>
        <p:txBody>
          <a:bodyPr lIns="90170" tIns="46990" rIns="90170" bIns="46990" anchor="b"/>
          <a:lstStyle/>
          <a:p>
            <a:pPr eaLnBrk="0" hangingPunct="0">
              <a:spcAft>
                <a:spcPts val="600"/>
              </a:spcAft>
            </a:pP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硕士</a:t>
            </a:r>
            <a:endParaRPr 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endParaRPr>
          </a:p>
          <a:p>
            <a:pPr eaLnBrk="0" hangingPunct="0">
              <a:spcAft>
                <a:spcPts val="600"/>
              </a:spcAft>
            </a:pPr>
            <a:r>
              <a:rPr lang="en-US" altLang="zh-CN"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1, 1.5</a:t>
            </a: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或</a:t>
            </a:r>
            <a:r>
              <a:rPr lang="en-US" altLang="zh-CN"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2</a:t>
            </a: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年</a:t>
            </a:r>
            <a:endPar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8205" name="Rounded Rectangle 5"/>
          <p:cNvSpPr>
            <a:spLocks noChangeArrowheads="1"/>
          </p:cNvSpPr>
          <p:nvPr/>
        </p:nvSpPr>
        <p:spPr bwMode="auto">
          <a:xfrm>
            <a:off x="3001963" y="3000375"/>
            <a:ext cx="1285875" cy="860425"/>
          </a:xfrm>
          <a:prstGeom prst="roundRect">
            <a:avLst>
              <a:gd name="adj" fmla="val 0"/>
            </a:avLst>
          </a:prstGeom>
          <a:solidFill>
            <a:srgbClr val="005594"/>
          </a:solidFill>
          <a:ln w="9525">
            <a:noFill/>
            <a:miter lim="800000"/>
          </a:ln>
        </p:spPr>
        <p:txBody>
          <a:bodyPr anchor="b"/>
          <a:lstStyle/>
          <a:p>
            <a:pPr eaLnBrk="0" hangingPunct="0">
              <a:spcAft>
                <a:spcPts val="600"/>
              </a:spcAft>
            </a:pP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学士</a:t>
            </a:r>
            <a:endParaRPr 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endParaRPr>
          </a:p>
          <a:p>
            <a:pPr eaLnBrk="0" hangingPunct="0">
              <a:spcAft>
                <a:spcPts val="600"/>
              </a:spcAft>
            </a:pPr>
            <a:r>
              <a:rPr lang="en-US" altLang="zh-CN"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3, 3.5</a:t>
            </a: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或</a:t>
            </a:r>
            <a:r>
              <a:rPr lang="en-US" altLang="zh-CN"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4</a:t>
            </a: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年</a:t>
            </a:r>
            <a:endPar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8206" name="Rounded Rectangle 5"/>
          <p:cNvSpPr>
            <a:spLocks noChangeArrowheads="1"/>
          </p:cNvSpPr>
          <p:nvPr/>
        </p:nvSpPr>
        <p:spPr bwMode="auto">
          <a:xfrm>
            <a:off x="3001963" y="1928813"/>
            <a:ext cx="1285875" cy="858837"/>
          </a:xfrm>
          <a:prstGeom prst="roundRect">
            <a:avLst>
              <a:gd name="adj" fmla="val 0"/>
            </a:avLst>
          </a:prstGeom>
          <a:solidFill>
            <a:srgbClr val="005594"/>
          </a:solidFill>
          <a:ln w="9525">
            <a:noFill/>
            <a:miter lim="800000"/>
          </a:ln>
        </p:spPr>
        <p:txBody>
          <a:bodyPr anchor="b"/>
          <a:lstStyle/>
          <a:p>
            <a:pPr eaLnBrk="0" hangingPunct="0">
              <a:spcAft>
                <a:spcPts val="600"/>
              </a:spcAft>
            </a:pP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学士</a:t>
            </a:r>
            <a:endParaRPr 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endParaRPr>
          </a:p>
          <a:p>
            <a:pPr eaLnBrk="0" hangingPunct="0">
              <a:spcAft>
                <a:spcPts val="600"/>
              </a:spcAft>
            </a:pPr>
            <a:r>
              <a:rPr lang="en-US" altLang="zh-CN"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3, 3.5</a:t>
            </a: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或</a:t>
            </a:r>
            <a:r>
              <a:rPr lang="en-US" altLang="zh-CN"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4</a:t>
            </a: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年</a:t>
            </a:r>
            <a:endPar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8207" name="Rounded Rectangle 4"/>
          <p:cNvSpPr>
            <a:spLocks noChangeArrowheads="1"/>
          </p:cNvSpPr>
          <p:nvPr/>
        </p:nvSpPr>
        <p:spPr bwMode="auto">
          <a:xfrm>
            <a:off x="4359275" y="1928813"/>
            <a:ext cx="1284288" cy="860425"/>
          </a:xfrm>
          <a:prstGeom prst="roundRect">
            <a:avLst>
              <a:gd name="adj" fmla="val 0"/>
            </a:avLst>
          </a:prstGeom>
          <a:solidFill>
            <a:srgbClr val="008BEC"/>
          </a:solidFill>
          <a:ln w="9525">
            <a:noFill/>
            <a:miter lim="800000"/>
          </a:ln>
        </p:spPr>
        <p:txBody>
          <a:bodyPr lIns="90170" tIns="46990" rIns="90170" bIns="46990" anchor="b"/>
          <a:lstStyle/>
          <a:p>
            <a:pPr eaLnBrk="0" hangingPunct="0">
              <a:spcAft>
                <a:spcPts val="600"/>
              </a:spcAft>
            </a:pP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硕士</a:t>
            </a:r>
            <a:endParaRPr 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endParaRPr>
          </a:p>
          <a:p>
            <a:pPr eaLnBrk="0" hangingPunct="0">
              <a:spcAft>
                <a:spcPts val="600"/>
              </a:spcAft>
            </a:pPr>
            <a:r>
              <a:rPr lang="en-US" altLang="zh-CN"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1, 1.5</a:t>
            </a: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或</a:t>
            </a:r>
            <a:r>
              <a:rPr lang="en-US" altLang="zh-CN"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2</a:t>
            </a:r>
            <a:r>
              <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rPr>
              <a:t>年</a:t>
            </a:r>
            <a:endParaRPr lang="zh-CN" altLang="en-US" sz="1500">
              <a:solidFill>
                <a:srgbClr val="FFFFFF"/>
              </a:soli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8208" name="Rounded Rectangle 2"/>
          <p:cNvSpPr>
            <a:spLocks noChangeArrowheads="1"/>
          </p:cNvSpPr>
          <p:nvPr/>
        </p:nvSpPr>
        <p:spPr bwMode="auto">
          <a:xfrm>
            <a:off x="6646863" y="1928813"/>
            <a:ext cx="1285875" cy="860425"/>
          </a:xfrm>
          <a:prstGeom prst="roundRect">
            <a:avLst>
              <a:gd name="adj" fmla="val 0"/>
            </a:avLst>
          </a:prstGeom>
          <a:noFill/>
          <a:ln w="19050">
            <a:solidFill>
              <a:srgbClr val="C0C0C0"/>
            </a:solidFill>
            <a:prstDash val="sysDash"/>
            <a:miter lim="800000"/>
          </a:ln>
        </p:spPr>
        <p:txBody>
          <a:bodyPr lIns="90170" tIns="46990" rIns="90170" bIns="46990" anchor="b"/>
          <a:lstStyle/>
          <a:p>
            <a:pPr eaLnBrk="0" hangingPunct="0">
              <a:spcAft>
                <a:spcPts val="1200"/>
              </a:spcAft>
            </a:pPr>
            <a:r>
              <a:rPr lang="zh-CN" altLang="en-US" sz="1500">
                <a:solidFill>
                  <a:srgbClr val="000000"/>
                </a:solidFill>
                <a:latin typeface="黑体" panose="02010609060101010101" pitchFamily="49" charset="-122"/>
                <a:ea typeface="微软雅黑" panose="020B0503020204020204" pitchFamily="34" charset="-122"/>
                <a:sym typeface="Impact" panose="020B0806030902050204" pitchFamily="34" charset="0"/>
              </a:rPr>
              <a:t>未来有希望能直接培养博士</a:t>
            </a:r>
            <a:endParaRPr lang="zh-CN" altLang="en-US" sz="1500">
              <a:solidFill>
                <a:srgbClr val="000000"/>
              </a:solidFill>
              <a:latin typeface="黑体" panose="02010609060101010101" pitchFamily="49" charset="-122"/>
              <a:ea typeface="微软雅黑" panose="020B0503020204020204" pitchFamily="34" charset="-122"/>
              <a:sym typeface="Impact" panose="020B0806030902050204" pitchFamily="34" charset="0"/>
            </a:endParaRPr>
          </a:p>
        </p:txBody>
      </p:sp>
      <p:cxnSp>
        <p:nvCxnSpPr>
          <p:cNvPr id="8209" name="直接箭头连接符 16"/>
          <p:cNvCxnSpPr>
            <a:cxnSpLocks noChangeShapeType="1"/>
            <a:stCxn id="8216" idx="1"/>
          </p:cNvCxnSpPr>
          <p:nvPr/>
        </p:nvCxnSpPr>
        <p:spPr bwMode="auto">
          <a:xfrm flipV="1">
            <a:off x="2857500" y="4067175"/>
            <a:ext cx="5067300" cy="4763"/>
          </a:xfrm>
          <a:prstGeom prst="straightConnector1">
            <a:avLst/>
          </a:prstGeom>
          <a:noFill/>
          <a:ln w="19050">
            <a:solidFill>
              <a:srgbClr val="3B3B3B"/>
            </a:solidFill>
            <a:miter lim="800000"/>
            <a:tailEnd type="stealth" w="med" len="lg"/>
          </a:ln>
        </p:spPr>
      </p:cxnSp>
      <p:sp>
        <p:nvSpPr>
          <p:cNvPr id="8210" name="TextBox 17"/>
          <p:cNvSpPr>
            <a:spLocks noChangeArrowheads="1"/>
          </p:cNvSpPr>
          <p:nvPr/>
        </p:nvSpPr>
        <p:spPr bwMode="auto">
          <a:xfrm>
            <a:off x="1143000" y="2000250"/>
            <a:ext cx="1501775" cy="646113"/>
          </a:xfrm>
          <a:prstGeom prst="rect">
            <a:avLst/>
          </a:prstGeom>
          <a:noFill/>
          <a:ln w="9525">
            <a:noFill/>
            <a:bevel/>
          </a:ln>
        </p:spPr>
        <p:txBody>
          <a:bodyPr>
            <a:spAutoFit/>
          </a:bodyPr>
          <a:lstStyle/>
          <a:p>
            <a:pPr algn="r" eaLnBrk="0" hangingPunct="0">
              <a:lnSpc>
                <a:spcPct val="114000"/>
              </a:lnSpc>
            </a:pPr>
            <a:r>
              <a:rPr lang="zh-CN" altLang="en-US" sz="1600">
                <a:solidFill>
                  <a:schemeClr val="bg1"/>
                </a:solidFill>
                <a:latin typeface="黑体" panose="02010609060101010101" pitchFamily="49" charset="-122"/>
                <a:ea typeface="微软雅黑" panose="020B0503020204020204" pitchFamily="34" charset="-122"/>
                <a:sym typeface="黑体" panose="02010609060101010101" pitchFamily="49" charset="-122"/>
              </a:rPr>
              <a:t>应用科学</a:t>
            </a:r>
            <a:endParaRPr lang="en-US" sz="1600">
              <a:solidFill>
                <a:schemeClr val="bg1"/>
              </a:solidFill>
              <a:latin typeface="黑体" panose="02010609060101010101" pitchFamily="49" charset="-122"/>
              <a:ea typeface="微软雅黑" panose="020B0503020204020204" pitchFamily="34" charset="-122"/>
              <a:sym typeface="黑体" panose="02010609060101010101" pitchFamily="49" charset="-122"/>
            </a:endParaRPr>
          </a:p>
          <a:p>
            <a:pPr algn="r" eaLnBrk="0" hangingPunct="0">
              <a:lnSpc>
                <a:spcPct val="114000"/>
              </a:lnSpc>
            </a:pPr>
            <a:r>
              <a:rPr lang="zh-CN" altLang="en-US" sz="1600">
                <a:solidFill>
                  <a:schemeClr val="bg1"/>
                </a:solidFill>
                <a:latin typeface="黑体" panose="02010609060101010101" pitchFamily="49" charset="-122"/>
                <a:ea typeface="微软雅黑" panose="020B0503020204020204" pitchFamily="34" charset="-122"/>
                <a:sym typeface="黑体" panose="02010609060101010101" pitchFamily="49" charset="-122"/>
              </a:rPr>
              <a:t>（技术）大学</a:t>
            </a:r>
            <a:endParaRPr lang="zh-CN" altLang="en-US" sz="1600">
              <a:solidFill>
                <a:schemeClr val="bg1"/>
              </a:solidFill>
              <a:latin typeface="黑体" panose="02010609060101010101" pitchFamily="49" charset="-122"/>
              <a:ea typeface="微软雅黑" panose="020B0503020204020204" pitchFamily="34" charset="-122"/>
              <a:sym typeface="黑体" panose="02010609060101010101" pitchFamily="49" charset="-122"/>
            </a:endParaRPr>
          </a:p>
        </p:txBody>
      </p:sp>
      <p:sp>
        <p:nvSpPr>
          <p:cNvPr id="8211" name="TextBox 18"/>
          <p:cNvSpPr>
            <a:spLocks noChangeArrowheads="1"/>
          </p:cNvSpPr>
          <p:nvPr/>
        </p:nvSpPr>
        <p:spPr bwMode="auto">
          <a:xfrm>
            <a:off x="1331913" y="3214688"/>
            <a:ext cx="1311275" cy="369887"/>
          </a:xfrm>
          <a:prstGeom prst="rect">
            <a:avLst/>
          </a:prstGeom>
          <a:noFill/>
          <a:ln w="9525">
            <a:noFill/>
            <a:bevel/>
          </a:ln>
        </p:spPr>
        <p:txBody>
          <a:bodyPr>
            <a:spAutoFit/>
          </a:bodyPr>
          <a:lstStyle/>
          <a:p>
            <a:pPr algn="r" eaLnBrk="0" hangingPunct="0">
              <a:lnSpc>
                <a:spcPct val="114000"/>
              </a:lnSpc>
            </a:pPr>
            <a:r>
              <a:rPr lang="zh-CN" altLang="en-US" sz="1600">
                <a:solidFill>
                  <a:schemeClr val="bg1"/>
                </a:solidFill>
                <a:latin typeface="黑体" panose="02010609060101010101" pitchFamily="49" charset="-122"/>
                <a:ea typeface="微软雅黑" panose="020B0503020204020204" pitchFamily="34" charset="-122"/>
                <a:sym typeface="黑体" panose="02010609060101010101" pitchFamily="49" charset="-122"/>
              </a:rPr>
              <a:t>综合性大学</a:t>
            </a:r>
            <a:endParaRPr lang="en-US" sz="1600">
              <a:solidFill>
                <a:schemeClr val="bg1"/>
              </a:solidFill>
              <a:latin typeface="黑体" panose="02010609060101010101" pitchFamily="49" charset="-122"/>
              <a:ea typeface="微软雅黑" panose="020B0503020204020204" pitchFamily="34" charset="-122"/>
              <a:sym typeface="黑体" panose="02010609060101010101" pitchFamily="49" charset="-122"/>
            </a:endParaRPr>
          </a:p>
        </p:txBody>
      </p:sp>
      <p:sp>
        <p:nvSpPr>
          <p:cNvPr id="8212" name="TextBox 19"/>
          <p:cNvSpPr>
            <a:spLocks noChangeArrowheads="1"/>
          </p:cNvSpPr>
          <p:nvPr/>
        </p:nvSpPr>
        <p:spPr bwMode="auto">
          <a:xfrm>
            <a:off x="4787900" y="4143375"/>
            <a:ext cx="1214438" cy="334963"/>
          </a:xfrm>
          <a:prstGeom prst="rect">
            <a:avLst/>
          </a:prstGeom>
          <a:noFill/>
          <a:ln w="9525">
            <a:noFill/>
            <a:bevel/>
          </a:ln>
        </p:spPr>
        <p:txBody>
          <a:bodyPr>
            <a:spAutoFit/>
          </a:bodyPr>
          <a:lstStyle/>
          <a:p>
            <a:pPr algn="ctr" eaLnBrk="0" hangingPunct="0"/>
            <a:r>
              <a:rPr lang="en-US" altLang="zh-CN" sz="1600">
                <a:solidFill>
                  <a:srgbClr val="000000"/>
                </a:solidFill>
                <a:latin typeface="微软雅黑" panose="020B0503020204020204" pitchFamily="34" charset="-122"/>
                <a:ea typeface="微软雅黑" panose="020B0503020204020204" pitchFamily="34" charset="-122"/>
                <a:sym typeface="黑体" panose="02010609060101010101" pitchFamily="49" charset="-122"/>
              </a:rPr>
              <a:t>5 </a:t>
            </a:r>
            <a:r>
              <a:rPr lang="zh-CN" altLang="en-US" sz="1600">
                <a:solidFill>
                  <a:srgbClr val="000000"/>
                </a:solidFill>
                <a:latin typeface="微软雅黑" panose="020B0503020204020204" pitchFamily="34" charset="-122"/>
                <a:ea typeface="微软雅黑" panose="020B0503020204020204" pitchFamily="34" charset="-122"/>
                <a:sym typeface="黑体" panose="02010609060101010101" pitchFamily="49" charset="-122"/>
              </a:rPr>
              <a:t>年</a:t>
            </a:r>
            <a:endParaRPr lang="zh-CN" altLang="en-US" sz="1600">
              <a:solidFill>
                <a:srgbClr val="000000"/>
              </a:solidFill>
              <a:latin typeface="微软雅黑" panose="020B0503020204020204" pitchFamily="34" charset="-122"/>
              <a:ea typeface="微软雅黑" panose="020B0503020204020204" pitchFamily="34" charset="-122"/>
              <a:sym typeface="黑体" panose="02010609060101010101" pitchFamily="49" charset="-122"/>
            </a:endParaRPr>
          </a:p>
        </p:txBody>
      </p:sp>
      <p:cxnSp>
        <p:nvCxnSpPr>
          <p:cNvPr id="8213" name="直接箭头连接符 21"/>
          <p:cNvCxnSpPr>
            <a:cxnSpLocks noChangeShapeType="1"/>
            <a:stCxn id="8207" idx="3"/>
            <a:endCxn id="8208" idx="1"/>
          </p:cNvCxnSpPr>
          <p:nvPr/>
        </p:nvCxnSpPr>
        <p:spPr bwMode="auto">
          <a:xfrm>
            <a:off x="5643563" y="2430463"/>
            <a:ext cx="1003300" cy="0"/>
          </a:xfrm>
          <a:prstGeom prst="straightConnector1">
            <a:avLst/>
          </a:prstGeom>
          <a:noFill/>
          <a:ln w="15875">
            <a:solidFill>
              <a:srgbClr val="686868"/>
            </a:solidFill>
            <a:prstDash val="sysDash"/>
            <a:miter lim="800000"/>
            <a:tailEnd type="stealth" w="med" len="lg"/>
          </a:ln>
        </p:spPr>
      </p:cxnSp>
      <p:cxnSp>
        <p:nvCxnSpPr>
          <p:cNvPr id="8214" name="AutoShape 22"/>
          <p:cNvCxnSpPr>
            <a:cxnSpLocks noChangeShapeType="1"/>
            <a:stCxn id="8207" idx="3"/>
            <a:endCxn id="8203" idx="1"/>
          </p:cNvCxnSpPr>
          <p:nvPr/>
        </p:nvCxnSpPr>
        <p:spPr bwMode="auto">
          <a:xfrm>
            <a:off x="5643563" y="2430463"/>
            <a:ext cx="1003300" cy="1071562"/>
          </a:xfrm>
          <a:prstGeom prst="bentConnector3">
            <a:avLst>
              <a:gd name="adj1" fmla="val 50000"/>
            </a:avLst>
          </a:prstGeom>
          <a:noFill/>
          <a:ln w="19050">
            <a:solidFill>
              <a:srgbClr val="686868"/>
            </a:solidFill>
            <a:miter lim="800000"/>
            <a:tailEnd type="triangle" w="lg" len="lg"/>
          </a:ln>
        </p:spPr>
      </p:cxnSp>
      <p:sp>
        <p:nvSpPr>
          <p:cNvPr id="8215" name="TextBox 27"/>
          <p:cNvSpPr>
            <a:spLocks noChangeArrowheads="1"/>
          </p:cNvSpPr>
          <p:nvPr/>
        </p:nvSpPr>
        <p:spPr bwMode="auto">
          <a:xfrm>
            <a:off x="5819775" y="2500313"/>
            <a:ext cx="396875" cy="857250"/>
          </a:xfrm>
          <a:prstGeom prst="rect">
            <a:avLst/>
          </a:prstGeom>
          <a:noFill/>
          <a:ln w="9525">
            <a:noFill/>
            <a:bevel/>
          </a:ln>
        </p:spPr>
        <p:txBody>
          <a:bodyPr>
            <a:spAutoFit/>
          </a:bodyPr>
          <a:lstStyle/>
          <a:p>
            <a:pPr eaLnBrk="0" hangingPunct="0"/>
            <a:r>
              <a:rPr lang="zh-CN" altLang="en-US" sz="1400">
                <a:solidFill>
                  <a:srgbClr val="000000"/>
                </a:solidFill>
                <a:latin typeface="黑体" panose="02010609060101010101" pitchFamily="49" charset="-122"/>
                <a:ea typeface="微软雅黑" panose="020B0503020204020204" pitchFamily="34" charset="-122"/>
                <a:sym typeface="黑体" panose="02010609060101010101" pitchFamily="49" charset="-122"/>
              </a:rPr>
              <a:t>联合培养</a:t>
            </a:r>
            <a:endParaRPr lang="zh-CN" altLang="en-US" sz="1400">
              <a:solidFill>
                <a:srgbClr val="000000"/>
              </a:solidFill>
              <a:latin typeface="黑体" panose="02010609060101010101" pitchFamily="49" charset="-122"/>
              <a:ea typeface="微软雅黑" panose="020B0503020204020204" pitchFamily="34" charset="-122"/>
              <a:sym typeface="黑体" panose="02010609060101010101" pitchFamily="49" charset="-122"/>
            </a:endParaRPr>
          </a:p>
        </p:txBody>
      </p:sp>
      <p:sp>
        <p:nvSpPr>
          <p:cNvPr id="8216" name="直接连接符 32"/>
          <p:cNvSpPr>
            <a:spLocks noChangeShapeType="1"/>
          </p:cNvSpPr>
          <p:nvPr/>
        </p:nvSpPr>
        <p:spPr bwMode="auto">
          <a:xfrm rot="5400000">
            <a:off x="1786731" y="2997994"/>
            <a:ext cx="2143125" cy="1588"/>
          </a:xfrm>
          <a:prstGeom prst="line">
            <a:avLst/>
          </a:prstGeom>
          <a:noFill/>
          <a:ln w="19050">
            <a:solidFill>
              <a:srgbClr val="3B3B3B"/>
            </a:solidFill>
            <a:miter lim="800000"/>
          </a:ln>
        </p:spPr>
        <p:txBody>
          <a:bodyPr/>
          <a:lstStyle/>
          <a:p>
            <a:endParaRPr lang="zh-CN" altLang="en-US"/>
          </a:p>
        </p:txBody>
      </p:sp>
      <p:cxnSp>
        <p:nvCxnSpPr>
          <p:cNvPr id="8217" name="直接箭头连接符 23"/>
          <p:cNvCxnSpPr>
            <a:cxnSpLocks noChangeShapeType="1"/>
            <a:stCxn id="8204" idx="3"/>
            <a:endCxn id="8203" idx="1"/>
          </p:cNvCxnSpPr>
          <p:nvPr/>
        </p:nvCxnSpPr>
        <p:spPr bwMode="auto">
          <a:xfrm>
            <a:off x="5643563" y="3502025"/>
            <a:ext cx="1003300" cy="0"/>
          </a:xfrm>
          <a:prstGeom prst="straightConnector1">
            <a:avLst/>
          </a:prstGeom>
          <a:noFill/>
          <a:ln w="19050">
            <a:solidFill>
              <a:srgbClr val="686868"/>
            </a:solidFill>
            <a:miter lim="800000"/>
            <a:tailEnd type="triangle" w="lg" len="lg"/>
          </a:ln>
        </p:spPr>
      </p:cxnSp>
      <p:sp>
        <p:nvSpPr>
          <p:cNvPr id="26" name="矩形 25"/>
          <p:cNvSpPr/>
          <p:nvPr/>
        </p:nvSpPr>
        <p:spPr>
          <a:xfrm>
            <a:off x="775251" y="797472"/>
            <a:ext cx="7235687" cy="461665"/>
          </a:xfrm>
          <a:prstGeom prst="rect">
            <a:avLst/>
          </a:prstGeom>
        </p:spPr>
        <p:txBody>
          <a:bodyPr wrap="square">
            <a:spAutoFit/>
          </a:bodyPr>
          <a:lstStyle/>
          <a:p>
            <a:r>
              <a:rPr lang="zh-CN" altLang="en-US" sz="2400" dirty="0" smtClean="0">
                <a:latin typeface="黑体" panose="02010609060101010101" pitchFamily="49" charset="-122"/>
                <a:ea typeface="黑体" panose="02010609060101010101" pitchFamily="49" charset="-122"/>
                <a:sym typeface="黑体" panose="02010609060101010101" pitchFamily="49" charset="-122"/>
              </a:rPr>
              <a:t>德国高等教育学位授予体系（博洛尼亚进程后）</a:t>
            </a:r>
            <a:endParaRPr lang="en-US" sz="2400"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202"/>
                                        </p:tgtEl>
                                        <p:attrNameLst>
                                          <p:attrName>style.visibility</p:attrName>
                                        </p:attrNameLst>
                                      </p:cBhvr>
                                      <p:to>
                                        <p:strVal val="visible"/>
                                      </p:to>
                                    </p:set>
                                    <p:animEffect>
                                      <p:cBhvr>
                                        <p:cTn id="7" dur="500"/>
                                        <p:tgtEl>
                                          <p:spTgt spid="82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210"/>
                                        </p:tgtEl>
                                        <p:attrNameLst>
                                          <p:attrName>style.visibility</p:attrName>
                                        </p:attrNameLst>
                                      </p:cBhvr>
                                      <p:to>
                                        <p:strVal val="visible"/>
                                      </p:to>
                                    </p:set>
                                    <p:animEffect>
                                      <p:cBhvr>
                                        <p:cTn id="10" dur="500"/>
                                        <p:tgtEl>
                                          <p:spTgt spid="821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201"/>
                                        </p:tgtEl>
                                        <p:attrNameLst>
                                          <p:attrName>style.visibility</p:attrName>
                                        </p:attrNameLst>
                                      </p:cBhvr>
                                      <p:to>
                                        <p:strVal val="visible"/>
                                      </p:to>
                                    </p:set>
                                    <p:animEffect>
                                      <p:cBhvr>
                                        <p:cTn id="14" dur="500"/>
                                        <p:tgtEl>
                                          <p:spTgt spid="820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211"/>
                                        </p:tgtEl>
                                        <p:attrNameLst>
                                          <p:attrName>style.visibility</p:attrName>
                                        </p:attrNameLst>
                                      </p:cBhvr>
                                      <p:to>
                                        <p:strVal val="visible"/>
                                      </p:to>
                                    </p:set>
                                    <p:animEffect>
                                      <p:cBhvr>
                                        <p:cTn id="17" dur="500"/>
                                        <p:tgtEl>
                                          <p:spTgt spid="82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216"/>
                                        </p:tgtEl>
                                        <p:attrNameLst>
                                          <p:attrName>style.visibility</p:attrName>
                                        </p:attrNameLst>
                                      </p:cBhvr>
                                      <p:to>
                                        <p:strVal val="visible"/>
                                      </p:to>
                                    </p:set>
                                    <p:animEffect>
                                      <p:cBhvr>
                                        <p:cTn id="22" dur="500"/>
                                        <p:tgtEl>
                                          <p:spTgt spid="8216"/>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8206"/>
                                        </p:tgtEl>
                                        <p:attrNameLst>
                                          <p:attrName>style.visibility</p:attrName>
                                        </p:attrNameLst>
                                      </p:cBhvr>
                                      <p:to>
                                        <p:strVal val="visible"/>
                                      </p:to>
                                    </p:set>
                                    <p:animEffect>
                                      <p:cBhvr>
                                        <p:cTn id="26" dur="500"/>
                                        <p:tgtEl>
                                          <p:spTgt spid="8206"/>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8205"/>
                                        </p:tgtEl>
                                        <p:attrNameLst>
                                          <p:attrName>style.visibility</p:attrName>
                                        </p:attrNameLst>
                                      </p:cBhvr>
                                      <p:to>
                                        <p:strVal val="visible"/>
                                      </p:to>
                                    </p:set>
                                    <p:animEffect>
                                      <p:cBhvr>
                                        <p:cTn id="30" dur="500"/>
                                        <p:tgtEl>
                                          <p:spTgt spid="8205"/>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8207"/>
                                        </p:tgtEl>
                                        <p:attrNameLst>
                                          <p:attrName>style.visibility</p:attrName>
                                        </p:attrNameLst>
                                      </p:cBhvr>
                                      <p:to>
                                        <p:strVal val="visible"/>
                                      </p:to>
                                    </p:set>
                                    <p:animEffect>
                                      <p:cBhvr>
                                        <p:cTn id="34" dur="500"/>
                                        <p:tgtEl>
                                          <p:spTgt spid="8207"/>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8204"/>
                                        </p:tgtEl>
                                        <p:attrNameLst>
                                          <p:attrName>style.visibility</p:attrName>
                                        </p:attrNameLst>
                                      </p:cBhvr>
                                      <p:to>
                                        <p:strVal val="visible"/>
                                      </p:to>
                                    </p:set>
                                    <p:animEffect>
                                      <p:cBhvr>
                                        <p:cTn id="38" dur="500"/>
                                        <p:tgtEl>
                                          <p:spTgt spid="8204"/>
                                        </p:tgtEl>
                                      </p:cBhvr>
                                    </p:animEffect>
                                  </p:childTnLst>
                                </p:cTn>
                              </p:par>
                            </p:childTnLst>
                          </p:cTn>
                        </p:par>
                      </p:childTnLst>
                    </p:cTn>
                  </p:par>
                  <p:par>
                    <p:cTn id="39" fill="hold">
                      <p:stCondLst>
                        <p:cond delay="indefinite"/>
                      </p:stCondLst>
                      <p:childTnLst>
                        <p:par>
                          <p:cTn id="40" fill="hold">
                            <p:stCondLst>
                              <p:cond delay="0"/>
                            </p:stCondLst>
                            <p:childTnLst>
                              <p:par>
                                <p:cTn id="41" presetID="17" presetClass="entr" presetSubtype="8" fill="hold" nodeType="clickEffect">
                                  <p:stCondLst>
                                    <p:cond delay="0"/>
                                  </p:stCondLst>
                                  <p:childTnLst>
                                    <p:set>
                                      <p:cBhvr>
                                        <p:cTn id="42" dur="1" fill="hold">
                                          <p:stCondLst>
                                            <p:cond delay="0"/>
                                          </p:stCondLst>
                                        </p:cTn>
                                        <p:tgtEl>
                                          <p:spTgt spid="8217"/>
                                        </p:tgtEl>
                                        <p:attrNameLst>
                                          <p:attrName>style.visibility</p:attrName>
                                        </p:attrNameLst>
                                      </p:cBhvr>
                                      <p:to>
                                        <p:strVal val="visible"/>
                                      </p:to>
                                    </p:set>
                                    <p:anim calcmode="lin" valueType="num">
                                      <p:cBhvr>
                                        <p:cTn id="43" dur="500" fill="hold"/>
                                        <p:tgtEl>
                                          <p:spTgt spid="8217"/>
                                        </p:tgtEl>
                                        <p:attrNameLst>
                                          <p:attrName>ppt_x</p:attrName>
                                        </p:attrNameLst>
                                      </p:cBhvr>
                                      <p:tavLst>
                                        <p:tav tm="0">
                                          <p:val>
                                            <p:strVal val="#ppt_x-#ppt_w/2"/>
                                          </p:val>
                                        </p:tav>
                                        <p:tav tm="100000">
                                          <p:val>
                                            <p:strVal val="#ppt_x"/>
                                          </p:val>
                                        </p:tav>
                                      </p:tavLst>
                                    </p:anim>
                                    <p:anim calcmode="lin" valueType="num">
                                      <p:cBhvr>
                                        <p:cTn id="44" dur="500" fill="hold"/>
                                        <p:tgtEl>
                                          <p:spTgt spid="8217"/>
                                        </p:tgtEl>
                                        <p:attrNameLst>
                                          <p:attrName>ppt_y</p:attrName>
                                        </p:attrNameLst>
                                      </p:cBhvr>
                                      <p:tavLst>
                                        <p:tav tm="0">
                                          <p:val>
                                            <p:strVal val="#ppt_y"/>
                                          </p:val>
                                        </p:tav>
                                        <p:tav tm="100000">
                                          <p:val>
                                            <p:strVal val="#ppt_y"/>
                                          </p:val>
                                        </p:tav>
                                      </p:tavLst>
                                    </p:anim>
                                    <p:anim calcmode="lin" valueType="num">
                                      <p:cBhvr>
                                        <p:cTn id="45" dur="500" fill="hold"/>
                                        <p:tgtEl>
                                          <p:spTgt spid="8217"/>
                                        </p:tgtEl>
                                        <p:attrNameLst>
                                          <p:attrName>ppt_w</p:attrName>
                                        </p:attrNameLst>
                                      </p:cBhvr>
                                      <p:tavLst>
                                        <p:tav tm="0">
                                          <p:val>
                                            <p:fltVal val="0"/>
                                          </p:val>
                                        </p:tav>
                                        <p:tav tm="100000">
                                          <p:val>
                                            <p:strVal val="#ppt_w"/>
                                          </p:val>
                                        </p:tav>
                                      </p:tavLst>
                                    </p:anim>
                                    <p:anim calcmode="lin" valueType="num">
                                      <p:cBhvr>
                                        <p:cTn id="46" dur="500" fill="hold"/>
                                        <p:tgtEl>
                                          <p:spTgt spid="8217"/>
                                        </p:tgtEl>
                                        <p:attrNameLst>
                                          <p:attrName>ppt_h</p:attrName>
                                        </p:attrNameLst>
                                      </p:cBhvr>
                                      <p:tavLst>
                                        <p:tav tm="0">
                                          <p:val>
                                            <p:strVal val="#ppt_h"/>
                                          </p:val>
                                        </p:tav>
                                        <p:tav tm="100000">
                                          <p:val>
                                            <p:strVal val="#ppt_h"/>
                                          </p:val>
                                        </p:tav>
                                      </p:tavLst>
                                    </p:anim>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8203"/>
                                        </p:tgtEl>
                                        <p:attrNameLst>
                                          <p:attrName>style.visibility</p:attrName>
                                        </p:attrNameLst>
                                      </p:cBhvr>
                                      <p:to>
                                        <p:strVal val="visible"/>
                                      </p:to>
                                    </p:set>
                                    <p:animEffect>
                                      <p:cBhvr>
                                        <p:cTn id="50" dur="500"/>
                                        <p:tgtEl>
                                          <p:spTgt spid="8203"/>
                                        </p:tgtEl>
                                      </p:cBhvr>
                                    </p:animEffect>
                                  </p:childTnLst>
                                </p:cTn>
                              </p:par>
                            </p:childTnLst>
                          </p:cTn>
                        </p:par>
                        <p:par>
                          <p:cTn id="51" fill="hold">
                            <p:stCondLst>
                              <p:cond delay="1000"/>
                            </p:stCondLst>
                            <p:childTnLst>
                              <p:par>
                                <p:cTn id="52" presetID="17" presetClass="entr" presetSubtype="10" fill="hold" nodeType="afterEffect">
                                  <p:stCondLst>
                                    <p:cond delay="0"/>
                                  </p:stCondLst>
                                  <p:childTnLst>
                                    <p:set>
                                      <p:cBhvr>
                                        <p:cTn id="53" dur="1" fill="hold">
                                          <p:stCondLst>
                                            <p:cond delay="0"/>
                                          </p:stCondLst>
                                        </p:cTn>
                                        <p:tgtEl>
                                          <p:spTgt spid="8214"/>
                                        </p:tgtEl>
                                        <p:attrNameLst>
                                          <p:attrName>style.visibility</p:attrName>
                                        </p:attrNameLst>
                                      </p:cBhvr>
                                      <p:to>
                                        <p:strVal val="visible"/>
                                      </p:to>
                                    </p:set>
                                    <p:anim calcmode="lin" valueType="num">
                                      <p:cBhvr>
                                        <p:cTn id="54" dur="500" fill="hold"/>
                                        <p:tgtEl>
                                          <p:spTgt spid="8214"/>
                                        </p:tgtEl>
                                        <p:attrNameLst>
                                          <p:attrName>ppt_w</p:attrName>
                                        </p:attrNameLst>
                                      </p:cBhvr>
                                      <p:tavLst>
                                        <p:tav tm="0">
                                          <p:val>
                                            <p:fltVal val="0"/>
                                          </p:val>
                                        </p:tav>
                                        <p:tav tm="100000">
                                          <p:val>
                                            <p:strVal val="#ppt_w"/>
                                          </p:val>
                                        </p:tav>
                                      </p:tavLst>
                                    </p:anim>
                                    <p:anim calcmode="lin" valueType="num">
                                      <p:cBhvr>
                                        <p:cTn id="55" dur="500" fill="hold"/>
                                        <p:tgtEl>
                                          <p:spTgt spid="8214"/>
                                        </p:tgtEl>
                                        <p:attrNameLst>
                                          <p:attrName>ppt_h</p:attrName>
                                        </p:attrNameLst>
                                      </p:cBhvr>
                                      <p:tavLst>
                                        <p:tav tm="0">
                                          <p:val>
                                            <p:strVal val="#ppt_h"/>
                                          </p:val>
                                        </p:tav>
                                        <p:tav tm="100000">
                                          <p:val>
                                            <p:strVal val="#ppt_h"/>
                                          </p:val>
                                        </p:tav>
                                      </p:tavLst>
                                    </p:anim>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8215"/>
                                        </p:tgtEl>
                                        <p:attrNameLst>
                                          <p:attrName>style.visibility</p:attrName>
                                        </p:attrNameLst>
                                      </p:cBhvr>
                                      <p:to>
                                        <p:strVal val="visible"/>
                                      </p:to>
                                    </p:set>
                                    <p:animEffect>
                                      <p:cBhvr>
                                        <p:cTn id="59" dur="500"/>
                                        <p:tgtEl>
                                          <p:spTgt spid="8215"/>
                                        </p:tgtEl>
                                      </p:cBhvr>
                                    </p:animEffect>
                                  </p:childTnLst>
                                </p:cTn>
                              </p:par>
                            </p:childTnLst>
                          </p:cTn>
                        </p:par>
                      </p:childTnLst>
                    </p:cTn>
                  </p:par>
                  <p:par>
                    <p:cTn id="60" fill="hold">
                      <p:stCondLst>
                        <p:cond delay="indefinite"/>
                      </p:stCondLst>
                      <p:childTnLst>
                        <p:par>
                          <p:cTn id="61" fill="hold">
                            <p:stCondLst>
                              <p:cond delay="0"/>
                            </p:stCondLst>
                            <p:childTnLst>
                              <p:par>
                                <p:cTn id="62" presetID="17" presetClass="entr" presetSubtype="8" fill="hold" nodeType="clickEffect">
                                  <p:stCondLst>
                                    <p:cond delay="0"/>
                                  </p:stCondLst>
                                  <p:childTnLst>
                                    <p:set>
                                      <p:cBhvr>
                                        <p:cTn id="63" dur="1" fill="hold">
                                          <p:stCondLst>
                                            <p:cond delay="0"/>
                                          </p:stCondLst>
                                        </p:cTn>
                                        <p:tgtEl>
                                          <p:spTgt spid="8213"/>
                                        </p:tgtEl>
                                        <p:attrNameLst>
                                          <p:attrName>style.visibility</p:attrName>
                                        </p:attrNameLst>
                                      </p:cBhvr>
                                      <p:to>
                                        <p:strVal val="visible"/>
                                      </p:to>
                                    </p:set>
                                    <p:anim calcmode="lin" valueType="num">
                                      <p:cBhvr>
                                        <p:cTn id="64" dur="500" fill="hold"/>
                                        <p:tgtEl>
                                          <p:spTgt spid="8213"/>
                                        </p:tgtEl>
                                        <p:attrNameLst>
                                          <p:attrName>ppt_x</p:attrName>
                                        </p:attrNameLst>
                                      </p:cBhvr>
                                      <p:tavLst>
                                        <p:tav tm="0">
                                          <p:val>
                                            <p:strVal val="#ppt_x-#ppt_w/2"/>
                                          </p:val>
                                        </p:tav>
                                        <p:tav tm="100000">
                                          <p:val>
                                            <p:strVal val="#ppt_x"/>
                                          </p:val>
                                        </p:tav>
                                      </p:tavLst>
                                    </p:anim>
                                    <p:anim calcmode="lin" valueType="num">
                                      <p:cBhvr>
                                        <p:cTn id="65" dur="500" fill="hold"/>
                                        <p:tgtEl>
                                          <p:spTgt spid="8213"/>
                                        </p:tgtEl>
                                        <p:attrNameLst>
                                          <p:attrName>ppt_y</p:attrName>
                                        </p:attrNameLst>
                                      </p:cBhvr>
                                      <p:tavLst>
                                        <p:tav tm="0">
                                          <p:val>
                                            <p:strVal val="#ppt_y"/>
                                          </p:val>
                                        </p:tav>
                                        <p:tav tm="100000">
                                          <p:val>
                                            <p:strVal val="#ppt_y"/>
                                          </p:val>
                                        </p:tav>
                                      </p:tavLst>
                                    </p:anim>
                                    <p:anim calcmode="lin" valueType="num">
                                      <p:cBhvr>
                                        <p:cTn id="66" dur="500" fill="hold"/>
                                        <p:tgtEl>
                                          <p:spTgt spid="8213"/>
                                        </p:tgtEl>
                                        <p:attrNameLst>
                                          <p:attrName>ppt_w</p:attrName>
                                        </p:attrNameLst>
                                      </p:cBhvr>
                                      <p:tavLst>
                                        <p:tav tm="0">
                                          <p:val>
                                            <p:fltVal val="0"/>
                                          </p:val>
                                        </p:tav>
                                        <p:tav tm="100000">
                                          <p:val>
                                            <p:strVal val="#ppt_w"/>
                                          </p:val>
                                        </p:tav>
                                      </p:tavLst>
                                    </p:anim>
                                    <p:anim calcmode="lin" valueType="num">
                                      <p:cBhvr>
                                        <p:cTn id="67" dur="500" fill="hold"/>
                                        <p:tgtEl>
                                          <p:spTgt spid="8213"/>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8208"/>
                                        </p:tgtEl>
                                        <p:attrNameLst>
                                          <p:attrName>style.visibility</p:attrName>
                                        </p:attrNameLst>
                                      </p:cBhvr>
                                      <p:to>
                                        <p:strVal val="visible"/>
                                      </p:to>
                                    </p:set>
                                    <p:animEffect>
                                      <p:cBhvr>
                                        <p:cTn id="71" dur="500"/>
                                        <p:tgtEl>
                                          <p:spTgt spid="8208"/>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8209"/>
                                        </p:tgtEl>
                                        <p:attrNameLst>
                                          <p:attrName>style.visibility</p:attrName>
                                        </p:attrNameLst>
                                      </p:cBhvr>
                                      <p:to>
                                        <p:strVal val="visible"/>
                                      </p:to>
                                    </p:set>
                                    <p:animEffect>
                                      <p:cBhvr>
                                        <p:cTn id="76" dur="500"/>
                                        <p:tgtEl>
                                          <p:spTgt spid="820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212"/>
                                        </p:tgtEl>
                                        <p:attrNameLst>
                                          <p:attrName>style.visibility</p:attrName>
                                        </p:attrNameLst>
                                      </p:cBhvr>
                                      <p:to>
                                        <p:strVal val="visible"/>
                                      </p:to>
                                    </p:set>
                                    <p:animEffect>
                                      <p:cBhvr>
                                        <p:cTn id="79" dur="500"/>
                                        <p:tgtEl>
                                          <p:spTgt spid="8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 grpId="0" bldLvl="0" animBg="1" autoUpdateAnimBg="0"/>
      <p:bldP spid="8202" grpId="0" bldLvl="0" animBg="1" autoUpdateAnimBg="0"/>
      <p:bldP spid="8203" grpId="0" bldLvl="0" animBg="1" autoUpdateAnimBg="0"/>
      <p:bldP spid="8204" grpId="0" bldLvl="0" animBg="1" autoUpdateAnimBg="0"/>
      <p:bldP spid="8205" grpId="0" bldLvl="0" animBg="1" autoUpdateAnimBg="0"/>
      <p:bldP spid="8206" grpId="0" bldLvl="0" animBg="1" autoUpdateAnimBg="0"/>
      <p:bldP spid="8207" grpId="0" bldLvl="0" animBg="1" autoUpdateAnimBg="0"/>
      <p:bldP spid="8208" grpId="0" bldLvl="0" animBg="1" autoUpdateAnimBg="0"/>
      <p:bldP spid="8210" grpId="0" bldLvl="0" autoUpdateAnimBg="0"/>
      <p:bldP spid="8211" grpId="0" bldLvl="0" autoUpdateAnimBg="0"/>
      <p:bldP spid="8212" grpId="0" bldLvl="0" autoUpdateAnimBg="0"/>
      <p:bldP spid="8215" grpId="0" bldLvl="0" autoUpdateAnimBg="0"/>
      <p:bldP spid="821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33"/>
          <p:cNvGrpSpPr/>
          <p:nvPr/>
        </p:nvGrpSpPr>
        <p:grpSpPr bwMode="auto">
          <a:xfrm>
            <a:off x="175453" y="637002"/>
            <a:ext cx="7895121" cy="433387"/>
            <a:chOff x="-72582" y="627615"/>
            <a:chExt cx="7014834" cy="433605"/>
          </a:xfrm>
        </p:grpSpPr>
        <p:sp>
          <p:nvSpPr>
            <p:cNvPr id="20511" name="AutoShape 5"/>
            <p:cNvSpPr>
              <a:spLocks noChangeArrowheads="1"/>
            </p:cNvSpPr>
            <p:nvPr/>
          </p:nvSpPr>
          <p:spPr bwMode="auto">
            <a:xfrm flipH="1">
              <a:off x="-72582" y="627615"/>
              <a:ext cx="4788592" cy="433605"/>
            </a:xfrm>
            <a:prstGeom prst="parallelogram">
              <a:avLst>
                <a:gd name="adj" fmla="val 352426"/>
              </a:avLst>
            </a:prstGeom>
            <a:solidFill>
              <a:schemeClr val="accent1">
                <a:alpha val="69019"/>
              </a:schemeClr>
            </a:solidFill>
            <a:ln w="9525">
              <a:noFill/>
              <a:miter lim="800000"/>
            </a:ln>
          </p:spPr>
          <p:txBody>
            <a:bodyPr anchor="ctr"/>
            <a:lstStyle/>
            <a:p>
              <a:endParaRPr lang="zh-CN" altLang="en-US"/>
            </a:p>
          </p:txBody>
        </p:sp>
        <p:sp>
          <p:nvSpPr>
            <p:cNvPr id="20512" name="AutoShape 6"/>
            <p:cNvSpPr>
              <a:spLocks noChangeArrowheads="1"/>
            </p:cNvSpPr>
            <p:nvPr/>
          </p:nvSpPr>
          <p:spPr bwMode="auto">
            <a:xfrm flipH="1">
              <a:off x="2153660" y="647700"/>
              <a:ext cx="4788592" cy="411980"/>
            </a:xfrm>
            <a:prstGeom prst="parallelogram">
              <a:avLst>
                <a:gd name="adj" fmla="val 352414"/>
              </a:avLst>
            </a:prstGeom>
            <a:solidFill>
              <a:schemeClr val="accent1">
                <a:alpha val="69019"/>
              </a:schemeClr>
            </a:solidFill>
            <a:ln w="9525">
              <a:noFill/>
              <a:miter lim="800000"/>
            </a:ln>
          </p:spPr>
          <p:txBody>
            <a:bodyPr anchor="ctr"/>
            <a:lstStyle/>
            <a:p>
              <a:endParaRPr lang="zh-CN" altLang="en-US"/>
            </a:p>
          </p:txBody>
        </p:sp>
      </p:grpSp>
      <p:sp>
        <p:nvSpPr>
          <p:cNvPr id="20483" name="TextBox 3"/>
          <p:cNvSpPr>
            <a:spLocks noChangeArrowheads="1"/>
          </p:cNvSpPr>
          <p:nvPr/>
        </p:nvSpPr>
        <p:spPr bwMode="auto">
          <a:xfrm>
            <a:off x="0" y="0"/>
            <a:ext cx="9144000" cy="647700"/>
          </a:xfrm>
          <a:prstGeom prst="rect">
            <a:avLst/>
          </a:prstGeom>
          <a:solidFill>
            <a:schemeClr val="tx2"/>
          </a:solidFill>
          <a:ln w="9525">
            <a:noFill/>
            <a:miter lim="800000"/>
          </a:ln>
        </p:spPr>
        <p:txBody>
          <a:bodyPr>
            <a:spAutoFit/>
          </a:bodyPr>
          <a:lstStyle/>
          <a:p>
            <a:endParaRPr lang="zh-CN" altLang="en-US">
              <a:solidFill>
                <a:srgbClr val="000000"/>
              </a:solidFill>
              <a:latin typeface="Calibri" panose="020F0502020204030204" charset="0"/>
              <a:sym typeface="宋体" panose="02010600030101010101" pitchFamily="2" charset="-122"/>
            </a:endParaRPr>
          </a:p>
        </p:txBody>
      </p:sp>
      <p:sp>
        <p:nvSpPr>
          <p:cNvPr id="20484" name="TextBox 8"/>
          <p:cNvSpPr>
            <a:spLocks noChangeArrowheads="1"/>
          </p:cNvSpPr>
          <p:nvPr/>
        </p:nvSpPr>
        <p:spPr bwMode="auto">
          <a:xfrm>
            <a:off x="231775" y="47625"/>
            <a:ext cx="6573838" cy="457200"/>
          </a:xfrm>
          <a:prstGeom prst="rect">
            <a:avLst/>
          </a:prstGeom>
          <a:noFill/>
          <a:ln w="9525">
            <a:noFill/>
            <a:miter lim="800000"/>
          </a:ln>
        </p:spPr>
        <p:txBody>
          <a:bodyPr>
            <a:spAutoFit/>
          </a:bodyPr>
          <a:lstStyle/>
          <a:p>
            <a:r>
              <a:rPr lang="zh-CN" altLang="en-US" sz="2400" b="1"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   欧洲</a:t>
            </a:r>
            <a:r>
              <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rPr>
              <a:t>高等教育分类 -- 以德国为例</a:t>
            </a:r>
            <a:endPar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20485" name="TextBox 8"/>
          <p:cNvSpPr>
            <a:spLocks noChangeArrowheads="1"/>
          </p:cNvSpPr>
          <p:nvPr/>
        </p:nvSpPr>
        <p:spPr bwMode="auto">
          <a:xfrm>
            <a:off x="1117600" y="628650"/>
            <a:ext cx="6573838" cy="400110"/>
          </a:xfrm>
          <a:prstGeom prst="rect">
            <a:avLst/>
          </a:prstGeom>
          <a:noFill/>
          <a:ln w="9525">
            <a:noFill/>
            <a:miter lim="800000"/>
          </a:ln>
        </p:spPr>
        <p:txBody>
          <a:bodyPr>
            <a:spAutoFit/>
          </a:bodyPr>
          <a:lstStyle/>
          <a:p>
            <a:r>
              <a:rPr lang="zh-CN" altLang="en-US" sz="2000"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     德国</a:t>
            </a:r>
            <a:r>
              <a:rPr lang="zh-CN" altLang="en-US" sz="2000" dirty="0">
                <a:solidFill>
                  <a:schemeClr val="bg1"/>
                </a:solidFill>
                <a:latin typeface="黑体" panose="02010609060101010101" pitchFamily="49" charset="-122"/>
                <a:ea typeface="黑体" panose="02010609060101010101" pitchFamily="49" charset="-122"/>
                <a:sym typeface="黑体" panose="02010609060101010101" pitchFamily="49" charset="-122"/>
              </a:rPr>
              <a:t>高等教育分类发展</a:t>
            </a:r>
            <a:endParaRPr lang="zh-CN" altLang="en-US" sz="2000"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20486" name="AutoShape 9"/>
          <p:cNvSpPr>
            <a:spLocks noChangeArrowheads="1"/>
          </p:cNvSpPr>
          <p:nvPr/>
        </p:nvSpPr>
        <p:spPr bwMode="auto">
          <a:xfrm>
            <a:off x="7343775" y="3200400"/>
            <a:ext cx="912813" cy="9096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5AC3D1"/>
          </a:solidFill>
          <a:ln w="9525">
            <a:noFill/>
            <a:round/>
          </a:ln>
        </p:spPr>
        <p:txBody>
          <a:bodyPr anchor="ctr"/>
          <a:lstStyle/>
          <a:p>
            <a:endParaRPr lang="zh-CN" altLang="en-US"/>
          </a:p>
        </p:txBody>
      </p:sp>
      <p:sp>
        <p:nvSpPr>
          <p:cNvPr id="20487" name="AutoShape 10"/>
          <p:cNvSpPr>
            <a:spLocks noChangeArrowheads="1"/>
          </p:cNvSpPr>
          <p:nvPr/>
        </p:nvSpPr>
        <p:spPr bwMode="auto">
          <a:xfrm>
            <a:off x="6149975" y="3200400"/>
            <a:ext cx="912813" cy="9096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AC3A5"/>
          </a:solidFill>
          <a:ln w="9525">
            <a:noFill/>
            <a:round/>
          </a:ln>
        </p:spPr>
        <p:txBody>
          <a:bodyPr anchor="ctr"/>
          <a:lstStyle/>
          <a:p>
            <a:endParaRPr lang="zh-CN" altLang="en-US"/>
          </a:p>
        </p:txBody>
      </p:sp>
      <p:sp>
        <p:nvSpPr>
          <p:cNvPr id="20488" name="AutoShape 11"/>
          <p:cNvSpPr>
            <a:spLocks noChangeArrowheads="1"/>
          </p:cNvSpPr>
          <p:nvPr/>
        </p:nvSpPr>
        <p:spPr bwMode="auto">
          <a:xfrm>
            <a:off x="4957763" y="3200400"/>
            <a:ext cx="912812" cy="9112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noFill/>
            <a:round/>
          </a:ln>
        </p:spPr>
        <p:txBody>
          <a:bodyPr anchor="ctr"/>
          <a:lstStyle/>
          <a:p>
            <a:endParaRPr lang="zh-CN" altLang="en-US"/>
          </a:p>
        </p:txBody>
      </p:sp>
      <p:sp>
        <p:nvSpPr>
          <p:cNvPr id="20489" name="Text Box 12"/>
          <p:cNvSpPr txBox="1">
            <a:spLocks noChangeArrowheads="1"/>
          </p:cNvSpPr>
          <p:nvPr/>
        </p:nvSpPr>
        <p:spPr bwMode="auto">
          <a:xfrm>
            <a:off x="4886325" y="4251325"/>
            <a:ext cx="1054100" cy="457200"/>
          </a:xfrm>
          <a:prstGeom prst="rect">
            <a:avLst/>
          </a:prstGeom>
          <a:noFill/>
          <a:ln w="9525">
            <a:noFill/>
            <a:miter lim="800000"/>
          </a:ln>
        </p:spPr>
        <p:txBody>
          <a:bodyPr>
            <a:spAutoFit/>
          </a:bodyPr>
          <a:lstStyle/>
          <a:p>
            <a:pPr algn="ctr"/>
            <a:r>
              <a:rPr lang="zh-CN" altLang="en-US" sz="1200">
                <a:latin typeface="微软雅黑" panose="020B0503020204020204" pitchFamily="34" charset="-122"/>
                <a:ea typeface="微软雅黑" panose="020B0503020204020204" pitchFamily="34" charset="-122"/>
              </a:rPr>
              <a:t>学术型大学66%</a:t>
            </a:r>
            <a:endParaRPr lang="zh-CN" altLang="en-US" sz="1200">
              <a:latin typeface="微软雅黑" panose="020B0503020204020204" pitchFamily="34" charset="-122"/>
              <a:ea typeface="微软雅黑" panose="020B0503020204020204" pitchFamily="34" charset="-122"/>
            </a:endParaRPr>
          </a:p>
        </p:txBody>
      </p:sp>
      <p:sp>
        <p:nvSpPr>
          <p:cNvPr id="20490" name="Text Box 13"/>
          <p:cNvSpPr txBox="1">
            <a:spLocks noChangeArrowheads="1"/>
          </p:cNvSpPr>
          <p:nvPr/>
        </p:nvSpPr>
        <p:spPr bwMode="auto">
          <a:xfrm>
            <a:off x="6011863" y="4251325"/>
            <a:ext cx="1122362" cy="457200"/>
          </a:xfrm>
          <a:prstGeom prst="rect">
            <a:avLst/>
          </a:prstGeom>
          <a:noFill/>
          <a:ln w="9525">
            <a:noFill/>
            <a:miter lim="800000"/>
          </a:ln>
        </p:spPr>
        <p:txBody>
          <a:bodyPr>
            <a:spAutoFit/>
          </a:bodyPr>
          <a:lstStyle/>
          <a:p>
            <a:pPr algn="ctr"/>
            <a:r>
              <a:rPr lang="zh-CN" altLang="en-US" sz="1200">
                <a:latin typeface="微软雅黑" panose="020B0503020204020204" pitchFamily="34" charset="-122"/>
                <a:ea typeface="微软雅黑" panose="020B0503020204020204" pitchFamily="34" charset="-122"/>
              </a:rPr>
              <a:t>艺术与音乐</a:t>
            </a:r>
            <a:endParaRPr lang="zh-CN" altLang="en-US" sz="1200">
              <a:latin typeface="微软雅黑" panose="020B0503020204020204" pitchFamily="34" charset="-122"/>
              <a:ea typeface="微软雅黑" panose="020B0503020204020204" pitchFamily="34" charset="-122"/>
            </a:endParaRPr>
          </a:p>
          <a:p>
            <a:pPr algn="ctr"/>
            <a:r>
              <a:rPr lang="zh-CN" altLang="en-US" sz="1200">
                <a:latin typeface="微软雅黑" panose="020B0503020204020204" pitchFamily="34" charset="-122"/>
                <a:ea typeface="微软雅黑" panose="020B0503020204020204" pitchFamily="34" charset="-122"/>
              </a:rPr>
              <a:t>学院 1%</a:t>
            </a:r>
            <a:endParaRPr lang="zh-CN" altLang="en-US" sz="1200">
              <a:latin typeface="微软雅黑" panose="020B0503020204020204" pitchFamily="34" charset="-122"/>
              <a:ea typeface="微软雅黑" panose="020B0503020204020204" pitchFamily="34" charset="-122"/>
            </a:endParaRPr>
          </a:p>
        </p:txBody>
      </p:sp>
      <p:sp>
        <p:nvSpPr>
          <p:cNvPr id="20491" name="Text Box 14"/>
          <p:cNvSpPr txBox="1">
            <a:spLocks noChangeArrowheads="1"/>
          </p:cNvSpPr>
          <p:nvPr/>
        </p:nvSpPr>
        <p:spPr bwMode="auto">
          <a:xfrm>
            <a:off x="7134225" y="4251325"/>
            <a:ext cx="1401763" cy="457200"/>
          </a:xfrm>
          <a:prstGeom prst="rect">
            <a:avLst/>
          </a:prstGeom>
          <a:noFill/>
          <a:ln w="9525">
            <a:noFill/>
            <a:miter lim="800000"/>
          </a:ln>
        </p:spPr>
        <p:txBody>
          <a:bodyPr>
            <a:spAutoFit/>
          </a:bodyPr>
          <a:lstStyle/>
          <a:p>
            <a:pPr algn="ctr"/>
            <a:r>
              <a:rPr lang="zh-CN" altLang="en-US" sz="1200">
                <a:latin typeface="微软雅黑" panose="020B0503020204020204" pitchFamily="34" charset="-122"/>
                <a:ea typeface="微软雅黑" panose="020B0503020204020204" pitchFamily="34" charset="-122"/>
              </a:rPr>
              <a:t>应用科学(技术)大学 33%</a:t>
            </a:r>
            <a:endParaRPr lang="zh-CN" altLang="en-US" sz="1200">
              <a:latin typeface="微软雅黑" panose="020B0503020204020204" pitchFamily="34" charset="-122"/>
              <a:ea typeface="微软雅黑" panose="020B0503020204020204" pitchFamily="34" charset="-122"/>
            </a:endParaRPr>
          </a:p>
        </p:txBody>
      </p:sp>
      <p:sp>
        <p:nvSpPr>
          <p:cNvPr id="20492" name="Freeform 15"/>
          <p:cNvSpPr/>
          <p:nvPr/>
        </p:nvSpPr>
        <p:spPr bwMode="auto">
          <a:xfrm>
            <a:off x="5262563" y="3178175"/>
            <a:ext cx="673100" cy="647700"/>
          </a:xfrm>
          <a:custGeom>
            <a:avLst/>
            <a:gdLst>
              <a:gd name="T0" fmla="*/ 143707982 w 21600"/>
              <a:gd name="T1" fmla="*/ 426627481 h 21600"/>
              <a:gd name="T2" fmla="*/ 0 w 21600"/>
              <a:gd name="T3" fmla="*/ 0 h 21600"/>
              <a:gd name="T4" fmla="*/ 544781265 w 21600"/>
              <a:gd name="T5" fmla="*/ 0 h 21600"/>
              <a:gd name="T6" fmla="*/ 624759477 w 21600"/>
              <a:gd name="T7" fmla="*/ 332609782 h 21600"/>
              <a:gd name="T8" fmla="*/ 653598561 w 21600"/>
              <a:gd name="T9" fmla="*/ 481145810 h 21600"/>
              <a:gd name="T10" fmla="*/ 591080058 w 21600"/>
              <a:gd name="T11" fmla="*/ 582390279 h 21600"/>
              <a:gd name="T12" fmla="*/ 143707982 w 21600"/>
              <a:gd name="T13" fmla="*/ 426627481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4749" y="15823"/>
                </a:moveTo>
                <a:lnTo>
                  <a:pt x="0" y="0"/>
                </a:lnTo>
                <a:lnTo>
                  <a:pt x="18003" y="0"/>
                </a:lnTo>
                <a:lnTo>
                  <a:pt x="20646" y="12336"/>
                </a:lnTo>
                <a:lnTo>
                  <a:pt x="21599" y="17845"/>
                </a:lnTo>
                <a:lnTo>
                  <a:pt x="19533" y="21600"/>
                </a:lnTo>
                <a:lnTo>
                  <a:pt x="4749" y="15823"/>
                </a:lnTo>
                <a:close/>
              </a:path>
            </a:pathLst>
          </a:custGeom>
          <a:solidFill>
            <a:schemeClr val="bg1">
              <a:alpha val="79999"/>
            </a:schemeClr>
          </a:solidFill>
          <a:ln w="9525">
            <a:noFill/>
            <a:round/>
          </a:ln>
        </p:spPr>
        <p:txBody>
          <a:bodyPr/>
          <a:lstStyle/>
          <a:p>
            <a:endParaRPr lang="zh-CN" altLang="en-US"/>
          </a:p>
        </p:txBody>
      </p:sp>
      <p:sp>
        <p:nvSpPr>
          <p:cNvPr id="20493" name="Freeform 16"/>
          <p:cNvSpPr/>
          <p:nvPr/>
        </p:nvSpPr>
        <p:spPr bwMode="auto">
          <a:xfrm>
            <a:off x="7397750" y="3128963"/>
            <a:ext cx="892175" cy="1003300"/>
          </a:xfrm>
          <a:custGeom>
            <a:avLst/>
            <a:gdLst>
              <a:gd name="T0" fmla="*/ 695584648 w 21600"/>
              <a:gd name="T1" fmla="*/ 1128216759 h 21600"/>
              <a:gd name="T2" fmla="*/ 400043691 w 21600"/>
              <a:gd name="T3" fmla="*/ 0 h 21600"/>
              <a:gd name="T4" fmla="*/ 1303577899 w 21600"/>
              <a:gd name="T5" fmla="*/ 209048163 h 21600"/>
              <a:gd name="T6" fmla="*/ 1466146334 w 21600"/>
              <a:gd name="T7" fmla="*/ 908445831 h 21600"/>
              <a:gd name="T8" fmla="*/ 1522096921 w 21600"/>
              <a:gd name="T9" fmla="*/ 1257393445 h 21600"/>
              <a:gd name="T10" fmla="*/ 1384826595 w 21600"/>
              <a:gd name="T11" fmla="*/ 1661056191 h 21600"/>
              <a:gd name="T12" fmla="*/ 1061874562 w 21600"/>
              <a:gd name="T13" fmla="*/ 2115329457 h 21600"/>
              <a:gd name="T14" fmla="*/ 504546424 w 21600"/>
              <a:gd name="T15" fmla="*/ 2147483647 h 21600"/>
              <a:gd name="T16" fmla="*/ 111831824 w 21600"/>
              <a:gd name="T17" fmla="*/ 1884835114 h 21600"/>
              <a:gd name="T18" fmla="*/ 0 w 21600"/>
              <a:gd name="T19" fmla="*/ 1720985136 h 21600"/>
              <a:gd name="T20" fmla="*/ 695584648 w 21600"/>
              <a:gd name="T21" fmla="*/ 1128216759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600"/>
              <a:gd name="T34" fmla="*/ 0 h 21600"/>
              <a:gd name="T35" fmla="*/ 21600 w 21600"/>
              <a:gd name="T36" fmla="*/ 21600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9871" y="11258"/>
                </a:moveTo>
                <a:lnTo>
                  <a:pt x="5677" y="0"/>
                </a:lnTo>
                <a:lnTo>
                  <a:pt x="18499" y="2086"/>
                </a:lnTo>
                <a:lnTo>
                  <a:pt x="20806" y="9065"/>
                </a:lnTo>
                <a:lnTo>
                  <a:pt x="21600" y="12547"/>
                </a:lnTo>
                <a:lnTo>
                  <a:pt x="19652" y="16575"/>
                </a:lnTo>
                <a:lnTo>
                  <a:pt x="15069" y="21108"/>
                </a:lnTo>
                <a:lnTo>
                  <a:pt x="7160" y="21600"/>
                </a:lnTo>
                <a:lnTo>
                  <a:pt x="1587" y="18808"/>
                </a:lnTo>
                <a:lnTo>
                  <a:pt x="0" y="17173"/>
                </a:lnTo>
                <a:lnTo>
                  <a:pt x="9871" y="11258"/>
                </a:lnTo>
                <a:close/>
              </a:path>
            </a:pathLst>
          </a:custGeom>
          <a:solidFill>
            <a:schemeClr val="bg1">
              <a:alpha val="79999"/>
            </a:schemeClr>
          </a:solidFill>
          <a:ln w="9525">
            <a:noFill/>
            <a:round/>
          </a:ln>
        </p:spPr>
        <p:txBody>
          <a:bodyPr/>
          <a:lstStyle/>
          <a:p>
            <a:endParaRPr lang="zh-CN" altLang="en-US"/>
          </a:p>
        </p:txBody>
      </p:sp>
      <p:sp>
        <p:nvSpPr>
          <p:cNvPr id="20494" name="Freeform 17"/>
          <p:cNvSpPr/>
          <p:nvPr/>
        </p:nvSpPr>
        <p:spPr bwMode="auto">
          <a:xfrm>
            <a:off x="6127750" y="3159125"/>
            <a:ext cx="971550" cy="971550"/>
          </a:xfrm>
          <a:custGeom>
            <a:avLst/>
            <a:gdLst>
              <a:gd name="T0" fmla="*/ 979598758 w 21600"/>
              <a:gd name="T1" fmla="*/ 988334788 h 21600"/>
              <a:gd name="T2" fmla="*/ 646362086 w 21600"/>
              <a:gd name="T3" fmla="*/ 17471707 h 21600"/>
              <a:gd name="T4" fmla="*/ 1583465442 w 21600"/>
              <a:gd name="T5" fmla="*/ 0 h 21600"/>
              <a:gd name="T6" fmla="*/ 1894132475 w 21600"/>
              <a:gd name="T7" fmla="*/ 783406180 h 21600"/>
              <a:gd name="T8" fmla="*/ 1965566563 w 21600"/>
              <a:gd name="T9" fmla="*/ 1109544603 h 21600"/>
              <a:gd name="T10" fmla="*/ 1797674147 w 21600"/>
              <a:gd name="T11" fmla="*/ 1488188446 h 21600"/>
              <a:gd name="T12" fmla="*/ 1414297418 w 21600"/>
              <a:gd name="T13" fmla="*/ 1914244273 h 21600"/>
              <a:gd name="T14" fmla="*/ 752830973 w 21600"/>
              <a:gd name="T15" fmla="*/ 1965566563 h 21600"/>
              <a:gd name="T16" fmla="*/ 286826555 w 21600"/>
              <a:gd name="T17" fmla="*/ 1699396503 h 21600"/>
              <a:gd name="T18" fmla="*/ 152786393 w 21600"/>
              <a:gd name="T19" fmla="*/ 1544424978 h 21600"/>
              <a:gd name="T20" fmla="*/ 0 w 21600"/>
              <a:gd name="T21" fmla="*/ 1124559722 h 21600"/>
              <a:gd name="T22" fmla="*/ 26298601 w 21600"/>
              <a:gd name="T23" fmla="*/ 702234827 h 21600"/>
              <a:gd name="T24" fmla="*/ 286826555 w 21600"/>
              <a:gd name="T25" fmla="*/ 278636931 h 21600"/>
              <a:gd name="T26" fmla="*/ 537345939 w 21600"/>
              <a:gd name="T27" fmla="*/ 124940070 h 21600"/>
              <a:gd name="T28" fmla="*/ 979598758 w 21600"/>
              <a:gd name="T29" fmla="*/ 988334788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00"/>
              <a:gd name="T46" fmla="*/ 0 h 21600"/>
              <a:gd name="T47" fmla="*/ 21600 w 21600"/>
              <a:gd name="T48" fmla="*/ 21600 h 216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00" h="21600">
                <a:moveTo>
                  <a:pt x="10765" y="10861"/>
                </a:moveTo>
                <a:lnTo>
                  <a:pt x="7103" y="192"/>
                </a:lnTo>
                <a:lnTo>
                  <a:pt x="17401" y="0"/>
                </a:lnTo>
                <a:lnTo>
                  <a:pt x="20815" y="8609"/>
                </a:lnTo>
                <a:lnTo>
                  <a:pt x="21600" y="12193"/>
                </a:lnTo>
                <a:lnTo>
                  <a:pt x="19755" y="16354"/>
                </a:lnTo>
                <a:lnTo>
                  <a:pt x="15542" y="21036"/>
                </a:lnTo>
                <a:lnTo>
                  <a:pt x="8273" y="21600"/>
                </a:lnTo>
                <a:lnTo>
                  <a:pt x="3152" y="18675"/>
                </a:lnTo>
                <a:lnTo>
                  <a:pt x="1679" y="16972"/>
                </a:lnTo>
                <a:lnTo>
                  <a:pt x="0" y="12358"/>
                </a:lnTo>
                <a:lnTo>
                  <a:pt x="289" y="7717"/>
                </a:lnTo>
                <a:lnTo>
                  <a:pt x="3152" y="3062"/>
                </a:lnTo>
                <a:lnTo>
                  <a:pt x="5905" y="1373"/>
                </a:lnTo>
                <a:lnTo>
                  <a:pt x="10765" y="10861"/>
                </a:lnTo>
                <a:close/>
              </a:path>
            </a:pathLst>
          </a:custGeom>
          <a:solidFill>
            <a:schemeClr val="bg1">
              <a:alpha val="79999"/>
            </a:schemeClr>
          </a:solidFill>
          <a:ln w="9525">
            <a:noFill/>
            <a:round/>
          </a:ln>
        </p:spPr>
        <p:txBody>
          <a:bodyPr/>
          <a:lstStyle/>
          <a:p>
            <a:endParaRPr lang="zh-CN" altLang="en-US"/>
          </a:p>
        </p:txBody>
      </p:sp>
      <p:sp>
        <p:nvSpPr>
          <p:cNvPr id="20495" name="AutoShape 18"/>
          <p:cNvSpPr>
            <a:spLocks noChangeArrowheads="1"/>
          </p:cNvSpPr>
          <p:nvPr/>
        </p:nvSpPr>
        <p:spPr bwMode="auto">
          <a:xfrm>
            <a:off x="531813" y="3197225"/>
            <a:ext cx="911225" cy="9096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noFill/>
            <a:round/>
          </a:ln>
        </p:spPr>
        <p:txBody>
          <a:bodyPr anchor="ctr"/>
          <a:lstStyle/>
          <a:p>
            <a:endParaRPr lang="zh-CN" altLang="en-US"/>
          </a:p>
        </p:txBody>
      </p:sp>
      <p:sp>
        <p:nvSpPr>
          <p:cNvPr id="20496" name="Oval 19"/>
          <p:cNvSpPr>
            <a:spLocks noChangeArrowheads="1"/>
          </p:cNvSpPr>
          <p:nvPr/>
        </p:nvSpPr>
        <p:spPr bwMode="auto">
          <a:xfrm>
            <a:off x="1724025" y="3125788"/>
            <a:ext cx="1049338" cy="1047750"/>
          </a:xfrm>
          <a:prstGeom prst="ellipse">
            <a:avLst/>
          </a:prstGeom>
          <a:solidFill>
            <a:srgbClr val="F8F8F8"/>
          </a:solidFill>
          <a:ln w="9525">
            <a:noFill/>
            <a:round/>
          </a:ln>
        </p:spPr>
        <p:txBody>
          <a:bodyPr anchor="ctr"/>
          <a:lstStyle/>
          <a:p>
            <a:endParaRPr lang="zh-CN" altLang="en-US"/>
          </a:p>
        </p:txBody>
      </p:sp>
      <p:sp>
        <p:nvSpPr>
          <p:cNvPr id="20497" name="Oval 20"/>
          <p:cNvSpPr>
            <a:spLocks noChangeArrowheads="1"/>
          </p:cNvSpPr>
          <p:nvPr/>
        </p:nvSpPr>
        <p:spPr bwMode="auto">
          <a:xfrm>
            <a:off x="2986088" y="3125788"/>
            <a:ext cx="1049337" cy="1047750"/>
          </a:xfrm>
          <a:prstGeom prst="ellipse">
            <a:avLst/>
          </a:prstGeom>
          <a:solidFill>
            <a:srgbClr val="F8F8F8"/>
          </a:solidFill>
          <a:ln w="9525">
            <a:noFill/>
            <a:round/>
          </a:ln>
        </p:spPr>
        <p:txBody>
          <a:bodyPr anchor="ctr"/>
          <a:lstStyle/>
          <a:p>
            <a:endParaRPr lang="zh-CN" altLang="en-US"/>
          </a:p>
        </p:txBody>
      </p:sp>
      <p:sp>
        <p:nvSpPr>
          <p:cNvPr id="20498" name="Oval 21"/>
          <p:cNvSpPr>
            <a:spLocks noChangeArrowheads="1"/>
          </p:cNvSpPr>
          <p:nvPr/>
        </p:nvSpPr>
        <p:spPr bwMode="auto">
          <a:xfrm>
            <a:off x="460375" y="3125788"/>
            <a:ext cx="1049338" cy="1047750"/>
          </a:xfrm>
          <a:prstGeom prst="ellipse">
            <a:avLst/>
          </a:prstGeom>
          <a:solidFill>
            <a:srgbClr val="F8F8F8"/>
          </a:solidFill>
          <a:ln w="9525">
            <a:noFill/>
            <a:round/>
          </a:ln>
        </p:spPr>
        <p:txBody>
          <a:bodyPr anchor="ctr"/>
          <a:lstStyle/>
          <a:p>
            <a:endParaRPr lang="zh-CN" altLang="en-US"/>
          </a:p>
        </p:txBody>
      </p:sp>
      <p:sp>
        <p:nvSpPr>
          <p:cNvPr id="20499" name="饼形 6"/>
          <p:cNvSpPr/>
          <p:nvPr/>
        </p:nvSpPr>
        <p:spPr bwMode="auto">
          <a:xfrm>
            <a:off x="530225" y="3197225"/>
            <a:ext cx="911225" cy="909638"/>
          </a:xfrm>
          <a:custGeom>
            <a:avLst/>
            <a:gdLst>
              <a:gd name="T0" fmla="*/ 144184 w 2290763"/>
              <a:gd name="T1" fmla="*/ 71815 h 2289175"/>
              <a:gd name="T2" fmla="*/ 79550 w 2290763"/>
              <a:gd name="T3" fmla="*/ 143246 h 2289175"/>
              <a:gd name="T4" fmla="*/ 1547 w 2290763"/>
              <a:gd name="T5" fmla="*/ 86614 h 2289175"/>
              <a:gd name="T6" fmla="*/ 50036 w 2290763"/>
              <a:gd name="T7" fmla="*/ 3444 h 2289175"/>
              <a:gd name="T8" fmla="*/ 72092 w 2290763"/>
              <a:gd name="T9" fmla="*/ 71815 h 2289175"/>
              <a:gd name="T10" fmla="*/ 144184 w 2290763"/>
              <a:gd name="T11" fmla="*/ 71815 h 2289175"/>
              <a:gd name="T12" fmla="*/ 0 60000 65536"/>
              <a:gd name="T13" fmla="*/ 0 60000 65536"/>
              <a:gd name="T14" fmla="*/ 0 60000 65536"/>
              <a:gd name="T15" fmla="*/ 0 60000 65536"/>
              <a:gd name="T16" fmla="*/ 0 60000 65536"/>
              <a:gd name="T17" fmla="*/ 0 60000 65536"/>
              <a:gd name="T18" fmla="*/ 0 w 2290763"/>
              <a:gd name="T19" fmla="*/ 0 h 2289175"/>
              <a:gd name="T20" fmla="*/ 2290763 w 2290763"/>
              <a:gd name="T21" fmla="*/ 2289175 h 2289175"/>
            </a:gdLst>
            <a:ahLst/>
            <a:cxnLst>
              <a:cxn ang="T12">
                <a:pos x="T0" y="T1"/>
              </a:cxn>
              <a:cxn ang="T13">
                <a:pos x="T2" y="T3"/>
              </a:cxn>
              <a:cxn ang="T14">
                <a:pos x="T4" y="T5"/>
              </a:cxn>
              <a:cxn ang="T15">
                <a:pos x="T6" y="T7"/>
              </a:cxn>
              <a:cxn ang="T16">
                <a:pos x="T8" y="T9"/>
              </a:cxn>
              <a:cxn ang="T17">
                <a:pos x="T10" y="T11"/>
              </a:cxn>
            </a:cxnLst>
            <a:rect l="T18" t="T19" r="T20" b="T21"/>
            <a:pathLst>
              <a:path w="2290763" h="2289175">
                <a:moveTo>
                  <a:pt x="2290763" y="1144588"/>
                </a:moveTo>
                <a:cubicBezTo>
                  <a:pt x="2290763" y="1730884"/>
                  <a:pt x="1847427" y="2222382"/>
                  <a:pt x="1263872" y="2283035"/>
                </a:cubicBezTo>
                <a:cubicBezTo>
                  <a:pt x="680440" y="2343675"/>
                  <a:pt x="145457" y="1954043"/>
                  <a:pt x="24582" y="1380452"/>
                </a:cubicBezTo>
                <a:cubicBezTo>
                  <a:pt x="-96343" y="806624"/>
                  <a:pt x="236283" y="234286"/>
                  <a:pt x="794968" y="54881"/>
                </a:cubicBezTo>
                <a:lnTo>
                  <a:pt x="1145382" y="1144588"/>
                </a:lnTo>
                <a:lnTo>
                  <a:pt x="2290763" y="1144588"/>
                </a:lnTo>
                <a:close/>
              </a:path>
            </a:pathLst>
          </a:custGeom>
          <a:solidFill>
            <a:schemeClr val="accent1"/>
          </a:solidFill>
          <a:ln w="9525">
            <a:noFill/>
            <a:round/>
          </a:ln>
        </p:spPr>
        <p:txBody>
          <a:bodyPr anchor="ctr"/>
          <a:lstStyle/>
          <a:p>
            <a:endParaRPr lang="zh-CN" altLang="en-US"/>
          </a:p>
        </p:txBody>
      </p:sp>
      <p:sp>
        <p:nvSpPr>
          <p:cNvPr id="20500" name="Text Box 23"/>
          <p:cNvSpPr txBox="1">
            <a:spLocks noChangeArrowheads="1"/>
          </p:cNvSpPr>
          <p:nvPr/>
        </p:nvSpPr>
        <p:spPr bwMode="auto">
          <a:xfrm>
            <a:off x="460375" y="4246563"/>
            <a:ext cx="1052513" cy="457200"/>
          </a:xfrm>
          <a:prstGeom prst="rect">
            <a:avLst/>
          </a:prstGeom>
          <a:noFill/>
          <a:ln w="9525">
            <a:noFill/>
            <a:miter lim="800000"/>
          </a:ln>
        </p:spPr>
        <p:txBody>
          <a:bodyPr>
            <a:spAutoFit/>
          </a:bodyPr>
          <a:lstStyle/>
          <a:p>
            <a:pPr algn="ctr"/>
            <a:r>
              <a:rPr lang="zh-CN" altLang="en-US" sz="1200">
                <a:latin typeface="微软雅黑" panose="020B0503020204020204" pitchFamily="34" charset="-122"/>
                <a:ea typeface="微软雅黑" panose="020B0503020204020204" pitchFamily="34" charset="-122"/>
              </a:rPr>
              <a:t>学术型大学110 所</a:t>
            </a:r>
            <a:endParaRPr lang="zh-CN" altLang="en-US" sz="1200">
              <a:latin typeface="微软雅黑" panose="020B0503020204020204" pitchFamily="34" charset="-122"/>
              <a:ea typeface="微软雅黑" panose="020B0503020204020204" pitchFamily="34" charset="-122"/>
            </a:endParaRPr>
          </a:p>
        </p:txBody>
      </p:sp>
      <p:sp>
        <p:nvSpPr>
          <p:cNvPr id="20501" name="Text Box 24"/>
          <p:cNvSpPr txBox="1">
            <a:spLocks noChangeArrowheads="1"/>
          </p:cNvSpPr>
          <p:nvPr/>
        </p:nvSpPr>
        <p:spPr bwMode="auto">
          <a:xfrm>
            <a:off x="1693863" y="4248150"/>
            <a:ext cx="1084262" cy="457200"/>
          </a:xfrm>
          <a:prstGeom prst="rect">
            <a:avLst/>
          </a:prstGeom>
          <a:noFill/>
          <a:ln w="9525">
            <a:noFill/>
            <a:miter lim="800000"/>
          </a:ln>
        </p:spPr>
        <p:txBody>
          <a:bodyPr>
            <a:spAutoFit/>
          </a:bodyPr>
          <a:lstStyle/>
          <a:p>
            <a:pPr algn="ctr"/>
            <a:r>
              <a:rPr lang="zh-CN" altLang="en-US" sz="1200">
                <a:latin typeface="微软雅黑" panose="020B0503020204020204" pitchFamily="34" charset="-122"/>
                <a:ea typeface="微软雅黑" panose="020B0503020204020204" pitchFamily="34" charset="-122"/>
              </a:rPr>
              <a:t>艺术与音乐</a:t>
            </a:r>
            <a:endParaRPr lang="zh-CN" altLang="en-US" sz="1200">
              <a:latin typeface="微软雅黑" panose="020B0503020204020204" pitchFamily="34" charset="-122"/>
              <a:ea typeface="微软雅黑" panose="020B0503020204020204" pitchFamily="34" charset="-122"/>
            </a:endParaRPr>
          </a:p>
          <a:p>
            <a:pPr algn="ctr"/>
            <a:r>
              <a:rPr lang="zh-CN" altLang="en-US" sz="1200">
                <a:latin typeface="微软雅黑" panose="020B0503020204020204" pitchFamily="34" charset="-122"/>
                <a:ea typeface="微软雅黑" panose="020B0503020204020204" pitchFamily="34" charset="-122"/>
              </a:rPr>
              <a:t>学院 58 所</a:t>
            </a:r>
            <a:endParaRPr lang="zh-CN" altLang="en-US" sz="1200">
              <a:latin typeface="微软雅黑" panose="020B0503020204020204" pitchFamily="34" charset="-122"/>
              <a:ea typeface="微软雅黑" panose="020B0503020204020204" pitchFamily="34" charset="-122"/>
            </a:endParaRPr>
          </a:p>
        </p:txBody>
      </p:sp>
      <p:sp>
        <p:nvSpPr>
          <p:cNvPr id="20502" name="Text Box 25"/>
          <p:cNvSpPr txBox="1">
            <a:spLocks noChangeArrowheads="1"/>
          </p:cNvSpPr>
          <p:nvPr/>
        </p:nvSpPr>
        <p:spPr bwMode="auto">
          <a:xfrm>
            <a:off x="2846388" y="4246563"/>
            <a:ext cx="1401762" cy="457200"/>
          </a:xfrm>
          <a:prstGeom prst="rect">
            <a:avLst/>
          </a:prstGeom>
          <a:noFill/>
          <a:ln w="9525">
            <a:noFill/>
            <a:miter lim="800000"/>
          </a:ln>
        </p:spPr>
        <p:txBody>
          <a:bodyPr>
            <a:spAutoFit/>
          </a:bodyPr>
          <a:lstStyle/>
          <a:p>
            <a:pPr algn="ctr"/>
            <a:r>
              <a:rPr lang="zh-CN" altLang="en-US" sz="1200">
                <a:latin typeface="微软雅黑" panose="020B0503020204020204" pitchFamily="34" charset="-122"/>
                <a:ea typeface="微软雅黑" panose="020B0503020204020204" pitchFamily="34" charset="-122"/>
              </a:rPr>
              <a:t>应用科学(技术)大学 229 所</a:t>
            </a:r>
            <a:endParaRPr lang="zh-CN" altLang="en-US" sz="1200">
              <a:latin typeface="微软雅黑" panose="020B0503020204020204" pitchFamily="34" charset="-122"/>
              <a:ea typeface="微软雅黑" panose="020B0503020204020204" pitchFamily="34" charset="-122"/>
            </a:endParaRPr>
          </a:p>
        </p:txBody>
      </p:sp>
      <p:sp>
        <p:nvSpPr>
          <p:cNvPr id="20503" name="饼形 6"/>
          <p:cNvSpPr/>
          <p:nvPr/>
        </p:nvSpPr>
        <p:spPr bwMode="auto">
          <a:xfrm>
            <a:off x="1793875" y="3197225"/>
            <a:ext cx="911225" cy="909638"/>
          </a:xfrm>
          <a:custGeom>
            <a:avLst/>
            <a:gdLst>
              <a:gd name="T0" fmla="*/ 144184 w 2290763"/>
              <a:gd name="T1" fmla="*/ 71815 h 2289175"/>
              <a:gd name="T2" fmla="*/ 79550 w 2290763"/>
              <a:gd name="T3" fmla="*/ 143246 h 2289175"/>
              <a:gd name="T4" fmla="*/ 1547 w 2290763"/>
              <a:gd name="T5" fmla="*/ 86614 h 2289175"/>
              <a:gd name="T6" fmla="*/ 50036 w 2290763"/>
              <a:gd name="T7" fmla="*/ 3444 h 2289175"/>
              <a:gd name="T8" fmla="*/ 72092 w 2290763"/>
              <a:gd name="T9" fmla="*/ 71815 h 2289175"/>
              <a:gd name="T10" fmla="*/ 144184 w 2290763"/>
              <a:gd name="T11" fmla="*/ 71815 h 2289175"/>
              <a:gd name="T12" fmla="*/ 0 60000 65536"/>
              <a:gd name="T13" fmla="*/ 0 60000 65536"/>
              <a:gd name="T14" fmla="*/ 0 60000 65536"/>
              <a:gd name="T15" fmla="*/ 0 60000 65536"/>
              <a:gd name="T16" fmla="*/ 0 60000 65536"/>
              <a:gd name="T17" fmla="*/ 0 60000 65536"/>
              <a:gd name="T18" fmla="*/ 0 w 2290763"/>
              <a:gd name="T19" fmla="*/ 0 h 2289175"/>
              <a:gd name="T20" fmla="*/ 2290763 w 2290763"/>
              <a:gd name="T21" fmla="*/ 2289175 h 2289175"/>
            </a:gdLst>
            <a:ahLst/>
            <a:cxnLst>
              <a:cxn ang="T12">
                <a:pos x="T0" y="T1"/>
              </a:cxn>
              <a:cxn ang="T13">
                <a:pos x="T2" y="T3"/>
              </a:cxn>
              <a:cxn ang="T14">
                <a:pos x="T4" y="T5"/>
              </a:cxn>
              <a:cxn ang="T15">
                <a:pos x="T6" y="T7"/>
              </a:cxn>
              <a:cxn ang="T16">
                <a:pos x="T8" y="T9"/>
              </a:cxn>
              <a:cxn ang="T17">
                <a:pos x="T10" y="T11"/>
              </a:cxn>
            </a:cxnLst>
            <a:rect l="T18" t="T19" r="T20" b="T21"/>
            <a:pathLst>
              <a:path w="2290763" h="2289175">
                <a:moveTo>
                  <a:pt x="2290763" y="1144588"/>
                </a:moveTo>
                <a:cubicBezTo>
                  <a:pt x="2290763" y="1730884"/>
                  <a:pt x="1847427" y="2222382"/>
                  <a:pt x="1263872" y="2283035"/>
                </a:cubicBezTo>
                <a:cubicBezTo>
                  <a:pt x="680440" y="2343675"/>
                  <a:pt x="145457" y="1954043"/>
                  <a:pt x="24582" y="1380452"/>
                </a:cubicBezTo>
                <a:cubicBezTo>
                  <a:pt x="-96343" y="806624"/>
                  <a:pt x="236283" y="234286"/>
                  <a:pt x="794968" y="54881"/>
                </a:cubicBezTo>
                <a:lnTo>
                  <a:pt x="1145382" y="1144588"/>
                </a:lnTo>
                <a:lnTo>
                  <a:pt x="2290763" y="1144588"/>
                </a:lnTo>
                <a:close/>
              </a:path>
            </a:pathLst>
          </a:custGeom>
          <a:solidFill>
            <a:srgbClr val="4AC3A5"/>
          </a:solidFill>
          <a:ln w="9525">
            <a:noFill/>
            <a:round/>
          </a:ln>
        </p:spPr>
        <p:txBody>
          <a:bodyPr anchor="ctr"/>
          <a:lstStyle/>
          <a:p>
            <a:endParaRPr lang="zh-CN" altLang="en-US"/>
          </a:p>
        </p:txBody>
      </p:sp>
      <p:sp>
        <p:nvSpPr>
          <p:cNvPr id="20504" name="饼形 6"/>
          <p:cNvSpPr/>
          <p:nvPr/>
        </p:nvSpPr>
        <p:spPr bwMode="auto">
          <a:xfrm>
            <a:off x="3057525" y="3197225"/>
            <a:ext cx="911225" cy="909638"/>
          </a:xfrm>
          <a:custGeom>
            <a:avLst/>
            <a:gdLst>
              <a:gd name="T0" fmla="*/ 144184 w 2290763"/>
              <a:gd name="T1" fmla="*/ 71815 h 2289175"/>
              <a:gd name="T2" fmla="*/ 79550 w 2290763"/>
              <a:gd name="T3" fmla="*/ 143246 h 2289175"/>
              <a:gd name="T4" fmla="*/ 1547 w 2290763"/>
              <a:gd name="T5" fmla="*/ 86614 h 2289175"/>
              <a:gd name="T6" fmla="*/ 50036 w 2290763"/>
              <a:gd name="T7" fmla="*/ 3444 h 2289175"/>
              <a:gd name="T8" fmla="*/ 72092 w 2290763"/>
              <a:gd name="T9" fmla="*/ 71815 h 2289175"/>
              <a:gd name="T10" fmla="*/ 144184 w 2290763"/>
              <a:gd name="T11" fmla="*/ 71815 h 2289175"/>
              <a:gd name="T12" fmla="*/ 0 60000 65536"/>
              <a:gd name="T13" fmla="*/ 0 60000 65536"/>
              <a:gd name="T14" fmla="*/ 0 60000 65536"/>
              <a:gd name="T15" fmla="*/ 0 60000 65536"/>
              <a:gd name="T16" fmla="*/ 0 60000 65536"/>
              <a:gd name="T17" fmla="*/ 0 60000 65536"/>
              <a:gd name="T18" fmla="*/ 0 w 2290763"/>
              <a:gd name="T19" fmla="*/ 0 h 2289175"/>
              <a:gd name="T20" fmla="*/ 2290763 w 2290763"/>
              <a:gd name="T21" fmla="*/ 2289175 h 2289175"/>
            </a:gdLst>
            <a:ahLst/>
            <a:cxnLst>
              <a:cxn ang="T12">
                <a:pos x="T0" y="T1"/>
              </a:cxn>
              <a:cxn ang="T13">
                <a:pos x="T2" y="T3"/>
              </a:cxn>
              <a:cxn ang="T14">
                <a:pos x="T4" y="T5"/>
              </a:cxn>
              <a:cxn ang="T15">
                <a:pos x="T6" y="T7"/>
              </a:cxn>
              <a:cxn ang="T16">
                <a:pos x="T8" y="T9"/>
              </a:cxn>
              <a:cxn ang="T17">
                <a:pos x="T10" y="T11"/>
              </a:cxn>
            </a:cxnLst>
            <a:rect l="T18" t="T19" r="T20" b="T21"/>
            <a:pathLst>
              <a:path w="2290763" h="2289175">
                <a:moveTo>
                  <a:pt x="2290763" y="1144588"/>
                </a:moveTo>
                <a:cubicBezTo>
                  <a:pt x="2290763" y="1730884"/>
                  <a:pt x="1847427" y="2222382"/>
                  <a:pt x="1263872" y="2283035"/>
                </a:cubicBezTo>
                <a:cubicBezTo>
                  <a:pt x="680440" y="2343675"/>
                  <a:pt x="145457" y="1954043"/>
                  <a:pt x="24582" y="1380452"/>
                </a:cubicBezTo>
                <a:cubicBezTo>
                  <a:pt x="-96343" y="806624"/>
                  <a:pt x="236283" y="234286"/>
                  <a:pt x="794968" y="54881"/>
                </a:cubicBezTo>
                <a:lnTo>
                  <a:pt x="1145382" y="1144588"/>
                </a:lnTo>
                <a:lnTo>
                  <a:pt x="2290763" y="1144588"/>
                </a:lnTo>
                <a:close/>
              </a:path>
            </a:pathLst>
          </a:custGeom>
          <a:solidFill>
            <a:srgbClr val="5AC3D1"/>
          </a:solidFill>
          <a:ln w="9525">
            <a:noFill/>
            <a:round/>
          </a:ln>
        </p:spPr>
        <p:txBody>
          <a:bodyPr anchor="ctr"/>
          <a:lstStyle/>
          <a:p>
            <a:endParaRPr lang="zh-CN" altLang="en-US"/>
          </a:p>
        </p:txBody>
      </p:sp>
      <p:sp>
        <p:nvSpPr>
          <p:cNvPr id="20505" name="Freeform 28"/>
          <p:cNvSpPr/>
          <p:nvPr/>
        </p:nvSpPr>
        <p:spPr bwMode="auto">
          <a:xfrm>
            <a:off x="600075" y="3570288"/>
            <a:ext cx="866775" cy="569912"/>
          </a:xfrm>
          <a:custGeom>
            <a:avLst/>
            <a:gdLst>
              <a:gd name="T0" fmla="*/ 674424863 w 21600"/>
              <a:gd name="T1" fmla="*/ 32235623 h 21600"/>
              <a:gd name="T2" fmla="*/ 1365844931 w 21600"/>
              <a:gd name="T3" fmla="*/ 0 h 21600"/>
              <a:gd name="T4" fmla="*/ 1395762141 w 21600"/>
              <a:gd name="T5" fmla="*/ 122073470 h 21600"/>
              <a:gd name="T6" fmla="*/ 1187496409 w 21600"/>
              <a:gd name="T7" fmla="*/ 297010270 h 21600"/>
              <a:gd name="T8" fmla="*/ 712290718 w 21600"/>
              <a:gd name="T9" fmla="*/ 396749056 h 21600"/>
              <a:gd name="T10" fmla="*/ 288909245 w 21600"/>
              <a:gd name="T11" fmla="*/ 359351866 h 21600"/>
              <a:gd name="T12" fmla="*/ 0 w 21600"/>
              <a:gd name="T13" fmla="*/ 274234062 h 21600"/>
              <a:gd name="T14" fmla="*/ 674424863 w 21600"/>
              <a:gd name="T15" fmla="*/ 32235623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0437" y="1755"/>
                </a:moveTo>
                <a:lnTo>
                  <a:pt x="21137" y="0"/>
                </a:lnTo>
                <a:lnTo>
                  <a:pt x="21600" y="6646"/>
                </a:lnTo>
                <a:lnTo>
                  <a:pt x="18377" y="16170"/>
                </a:lnTo>
                <a:lnTo>
                  <a:pt x="11023" y="21600"/>
                </a:lnTo>
                <a:lnTo>
                  <a:pt x="4471" y="19564"/>
                </a:lnTo>
                <a:lnTo>
                  <a:pt x="0" y="14930"/>
                </a:lnTo>
                <a:lnTo>
                  <a:pt x="10437" y="1755"/>
                </a:lnTo>
                <a:close/>
              </a:path>
            </a:pathLst>
          </a:custGeom>
          <a:solidFill>
            <a:srgbClr val="F8F8F8"/>
          </a:solidFill>
          <a:ln w="9525">
            <a:noFill/>
            <a:round/>
          </a:ln>
        </p:spPr>
        <p:txBody>
          <a:bodyPr/>
          <a:lstStyle/>
          <a:p>
            <a:endParaRPr lang="zh-CN" altLang="en-US"/>
          </a:p>
        </p:txBody>
      </p:sp>
      <p:sp>
        <p:nvSpPr>
          <p:cNvPr id="20506" name="Freeform 29"/>
          <p:cNvSpPr/>
          <p:nvPr/>
        </p:nvSpPr>
        <p:spPr bwMode="auto">
          <a:xfrm>
            <a:off x="1757363" y="3565525"/>
            <a:ext cx="973137" cy="569913"/>
          </a:xfrm>
          <a:custGeom>
            <a:avLst/>
            <a:gdLst>
              <a:gd name="T0" fmla="*/ 1072285216 w 21600"/>
              <a:gd name="T1" fmla="*/ 53285540 h 21600"/>
              <a:gd name="T2" fmla="*/ 1932508819 w 21600"/>
              <a:gd name="T3" fmla="*/ 0 h 21600"/>
              <a:gd name="T4" fmla="*/ 1975214380 w 21600"/>
              <a:gd name="T5" fmla="*/ 120348115 h 21600"/>
              <a:gd name="T6" fmla="*/ 1707737320 w 21600"/>
              <a:gd name="T7" fmla="*/ 295303586 h 21600"/>
              <a:gd name="T8" fmla="*/ 1108772074 w 21600"/>
              <a:gd name="T9" fmla="*/ 396751018 h 21600"/>
              <a:gd name="T10" fmla="*/ 575098349 w 21600"/>
              <a:gd name="T11" fmla="*/ 357626716 h 21600"/>
              <a:gd name="T12" fmla="*/ 212152529 w 21600"/>
              <a:gd name="T13" fmla="*/ 272509396 h 21600"/>
              <a:gd name="T14" fmla="*/ 0 w 21600"/>
              <a:gd name="T15" fmla="*/ 87670978 h 21600"/>
              <a:gd name="T16" fmla="*/ 1072285216 w 21600"/>
              <a:gd name="T17" fmla="*/ 5328554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00"/>
              <a:gd name="T28" fmla="*/ 0 h 21600"/>
              <a:gd name="T29" fmla="*/ 21600 w 21600"/>
              <a:gd name="T30" fmla="*/ 21600 h 216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00" h="21600">
                <a:moveTo>
                  <a:pt x="11726" y="2901"/>
                </a:moveTo>
                <a:lnTo>
                  <a:pt x="21133" y="0"/>
                </a:lnTo>
                <a:lnTo>
                  <a:pt x="21600" y="6552"/>
                </a:lnTo>
                <a:lnTo>
                  <a:pt x="18675" y="16077"/>
                </a:lnTo>
                <a:lnTo>
                  <a:pt x="12125" y="21600"/>
                </a:lnTo>
                <a:lnTo>
                  <a:pt x="6289" y="19470"/>
                </a:lnTo>
                <a:lnTo>
                  <a:pt x="2320" y="14836"/>
                </a:lnTo>
                <a:lnTo>
                  <a:pt x="0" y="4773"/>
                </a:lnTo>
                <a:lnTo>
                  <a:pt x="11726" y="2901"/>
                </a:lnTo>
                <a:close/>
              </a:path>
            </a:pathLst>
          </a:custGeom>
          <a:solidFill>
            <a:srgbClr val="F8F8F8"/>
          </a:solidFill>
          <a:ln w="9525">
            <a:noFill/>
            <a:round/>
          </a:ln>
        </p:spPr>
        <p:txBody>
          <a:bodyPr/>
          <a:lstStyle/>
          <a:p>
            <a:endParaRPr lang="zh-CN" altLang="en-US"/>
          </a:p>
        </p:txBody>
      </p:sp>
      <p:sp>
        <p:nvSpPr>
          <p:cNvPr id="20507" name="Freeform 30"/>
          <p:cNvSpPr/>
          <p:nvPr/>
        </p:nvSpPr>
        <p:spPr bwMode="auto">
          <a:xfrm>
            <a:off x="3505200" y="3544888"/>
            <a:ext cx="523875" cy="479425"/>
          </a:xfrm>
          <a:custGeom>
            <a:avLst/>
            <a:gdLst>
              <a:gd name="T0" fmla="*/ 0 w 21600"/>
              <a:gd name="T1" fmla="*/ 46559364 h 21600"/>
              <a:gd name="T2" fmla="*/ 293564795 w 21600"/>
              <a:gd name="T3" fmla="*/ 0 h 21600"/>
              <a:gd name="T4" fmla="*/ 308159365 w 21600"/>
              <a:gd name="T5" fmla="*/ 83387004 h 21600"/>
              <a:gd name="T6" fmla="*/ 228280486 w 21600"/>
              <a:gd name="T7" fmla="*/ 207264497 h 21600"/>
              <a:gd name="T8" fmla="*/ 187078557 w 21600"/>
              <a:gd name="T9" fmla="*/ 236186066 h 21600"/>
              <a:gd name="T10" fmla="*/ 0 w 21600"/>
              <a:gd name="T11" fmla="*/ 46559364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0" y="4258"/>
                </a:moveTo>
                <a:lnTo>
                  <a:pt x="20577" y="0"/>
                </a:lnTo>
                <a:lnTo>
                  <a:pt x="21600" y="7626"/>
                </a:lnTo>
                <a:lnTo>
                  <a:pt x="16001" y="18955"/>
                </a:lnTo>
                <a:lnTo>
                  <a:pt x="13113" y="21600"/>
                </a:lnTo>
                <a:lnTo>
                  <a:pt x="0" y="4258"/>
                </a:lnTo>
                <a:close/>
              </a:path>
            </a:pathLst>
          </a:custGeom>
          <a:solidFill>
            <a:srgbClr val="F8F8F8"/>
          </a:solidFill>
          <a:ln w="9525">
            <a:noFill/>
            <a:round/>
          </a:ln>
        </p:spPr>
        <p:txBody>
          <a:bodyPr/>
          <a:lstStyle/>
          <a:p>
            <a:endParaRPr lang="zh-CN" altLang="en-US"/>
          </a:p>
        </p:txBody>
      </p:sp>
      <p:sp>
        <p:nvSpPr>
          <p:cNvPr id="20508" name="Text Box 31"/>
          <p:cNvSpPr txBox="1">
            <a:spLocks noChangeArrowheads="1"/>
          </p:cNvSpPr>
          <p:nvPr/>
        </p:nvSpPr>
        <p:spPr bwMode="auto">
          <a:xfrm>
            <a:off x="396875" y="2638425"/>
            <a:ext cx="4205288" cy="304800"/>
          </a:xfrm>
          <a:prstGeom prst="rect">
            <a:avLst/>
          </a:prstGeom>
          <a:noFill/>
          <a:ln w="9525">
            <a:noFill/>
            <a:miter lim="800000"/>
          </a:ln>
        </p:spPr>
        <p:txBody>
          <a:bodyPr>
            <a:spAutoFit/>
          </a:bodyPr>
          <a:lstStyle/>
          <a:p>
            <a:r>
              <a:rPr lang="zh-CN" altLang="en-US" sz="1400">
                <a:solidFill>
                  <a:srgbClr val="008BEC"/>
                </a:solidFill>
                <a:latin typeface="微软雅黑" panose="020B0503020204020204" pitchFamily="34" charset="-122"/>
                <a:ea typeface="微软雅黑" panose="020B0503020204020204" pitchFamily="34" charset="-122"/>
              </a:rPr>
              <a:t>各类型高校数量</a:t>
            </a:r>
            <a:endParaRPr lang="zh-CN" altLang="en-US" sz="1400">
              <a:solidFill>
                <a:srgbClr val="008BEC"/>
              </a:solidFill>
              <a:latin typeface="微软雅黑" panose="020B0503020204020204" pitchFamily="34" charset="-122"/>
              <a:ea typeface="微软雅黑" panose="020B0503020204020204" pitchFamily="34" charset="-122"/>
            </a:endParaRPr>
          </a:p>
        </p:txBody>
      </p:sp>
      <p:sp>
        <p:nvSpPr>
          <p:cNvPr id="20509" name="Text Box 32"/>
          <p:cNvSpPr txBox="1">
            <a:spLocks noChangeArrowheads="1"/>
          </p:cNvSpPr>
          <p:nvPr/>
        </p:nvSpPr>
        <p:spPr bwMode="auto">
          <a:xfrm>
            <a:off x="4895850" y="2638425"/>
            <a:ext cx="4206875" cy="304800"/>
          </a:xfrm>
          <a:prstGeom prst="rect">
            <a:avLst/>
          </a:prstGeom>
          <a:noFill/>
          <a:ln w="9525">
            <a:noFill/>
            <a:miter lim="800000"/>
          </a:ln>
        </p:spPr>
        <p:txBody>
          <a:bodyPr>
            <a:spAutoFit/>
          </a:bodyPr>
          <a:lstStyle/>
          <a:p>
            <a:r>
              <a:rPr lang="zh-CN" altLang="en-US" sz="1400">
                <a:solidFill>
                  <a:srgbClr val="008BEC"/>
                </a:solidFill>
                <a:latin typeface="微软雅黑" panose="020B0503020204020204" pitchFamily="34" charset="-122"/>
                <a:ea typeface="微软雅黑" panose="020B0503020204020204" pitchFamily="34" charset="-122"/>
              </a:rPr>
              <a:t>各类型高校在校生数分布比例</a:t>
            </a:r>
            <a:endParaRPr lang="zh-CN" altLang="en-US" sz="1400">
              <a:solidFill>
                <a:srgbClr val="008BEC"/>
              </a:solidFill>
              <a:latin typeface="微软雅黑" panose="020B0503020204020204" pitchFamily="34" charset="-122"/>
              <a:ea typeface="微软雅黑" panose="020B0503020204020204" pitchFamily="34" charset="-122"/>
            </a:endParaRPr>
          </a:p>
        </p:txBody>
      </p:sp>
      <p:sp>
        <p:nvSpPr>
          <p:cNvPr id="20510" name="Text Box 33"/>
          <p:cNvSpPr txBox="1">
            <a:spLocks noChangeArrowheads="1"/>
          </p:cNvSpPr>
          <p:nvPr/>
        </p:nvSpPr>
        <p:spPr bwMode="auto">
          <a:xfrm>
            <a:off x="323850" y="1203325"/>
            <a:ext cx="5329238" cy="1444625"/>
          </a:xfrm>
          <a:prstGeom prst="rect">
            <a:avLst/>
          </a:prstGeom>
          <a:noFill/>
          <a:ln w="9525">
            <a:noFill/>
            <a:miter lim="800000"/>
          </a:ln>
        </p:spPr>
        <p:txBody>
          <a:bodyPr>
            <a:spAutoFit/>
          </a:bodyPr>
          <a:lstStyle/>
          <a:p>
            <a:r>
              <a:rPr lang="zh-CN" altLang="en-US" sz="1600" dirty="0">
                <a:latin typeface="微软雅黑" panose="020B0503020204020204" pitchFamily="34" charset="-122"/>
                <a:ea typeface="微软雅黑" panose="020B0503020204020204" pitchFamily="34" charset="-122"/>
              </a:rPr>
              <a:t>截止2014年，德国本科层次高校397所，在校生270万人</a:t>
            </a:r>
            <a:endParaRPr lang="zh-CN" altLang="en-US" sz="1600" dirty="0">
              <a:latin typeface="微软雅黑" panose="020B0503020204020204" pitchFamily="34" charset="-122"/>
              <a:ea typeface="微软雅黑" panose="020B0503020204020204" pitchFamily="34" charset="-122"/>
            </a:endParaRPr>
          </a:p>
          <a:p>
            <a:pPr>
              <a:lnSpc>
                <a:spcPct val="180000"/>
              </a:lnSpc>
            </a:pPr>
            <a:r>
              <a:rPr lang="zh-CN" altLang="en-US" sz="1400" dirty="0">
                <a:latin typeface="微软雅黑" panose="020B0503020204020204" pitchFamily="34" charset="-122"/>
                <a:ea typeface="微软雅黑" panose="020B0503020204020204" pitchFamily="34" charset="-122"/>
              </a:rPr>
              <a:t>学术型大学校均规模约</a:t>
            </a:r>
            <a:r>
              <a:rPr lang="zh-CN" altLang="en-US" sz="1400" dirty="0">
                <a:solidFill>
                  <a:srgbClr val="FF5050"/>
                </a:solidFill>
                <a:latin typeface="微软雅黑" panose="020B0503020204020204" pitchFamily="34" charset="-122"/>
                <a:ea typeface="微软雅黑" panose="020B0503020204020204" pitchFamily="34" charset="-122"/>
              </a:rPr>
              <a:t>1.58万</a:t>
            </a:r>
            <a:r>
              <a:rPr lang="zh-CN" altLang="en-US" sz="1400" dirty="0">
                <a:latin typeface="微软雅黑" panose="020B0503020204020204" pitchFamily="34" charset="-122"/>
                <a:ea typeface="微软雅黑" panose="020B0503020204020204" pitchFamily="34" charset="-122"/>
              </a:rPr>
              <a:t>人</a:t>
            </a:r>
            <a:endParaRPr lang="zh-CN" altLang="en-US"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应用科学（技术）大学校均规模约</a:t>
            </a:r>
            <a:r>
              <a:rPr lang="zh-CN" altLang="en-US" sz="1400" dirty="0">
                <a:solidFill>
                  <a:srgbClr val="FF5050"/>
                </a:solidFill>
                <a:latin typeface="微软雅黑" panose="020B0503020204020204" pitchFamily="34" charset="-122"/>
                <a:ea typeface="微软雅黑" panose="020B0503020204020204" pitchFamily="34" charset="-122"/>
              </a:rPr>
              <a:t>3700</a:t>
            </a:r>
            <a:r>
              <a:rPr lang="zh-CN" altLang="en-US" sz="1400" dirty="0">
                <a:latin typeface="微软雅黑" panose="020B0503020204020204" pitchFamily="34" charset="-122"/>
                <a:ea typeface="微软雅黑" panose="020B0503020204020204" pitchFamily="34" charset="-122"/>
              </a:rPr>
              <a:t>人</a:t>
            </a:r>
            <a:endParaRPr lang="zh-CN" altLang="en-US"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艺术/音乐学院 校均规模不足</a:t>
            </a:r>
            <a:r>
              <a:rPr lang="zh-CN" altLang="en-US" sz="1400" dirty="0">
                <a:solidFill>
                  <a:srgbClr val="FF5050"/>
                </a:solidFill>
                <a:latin typeface="微软雅黑" panose="020B0503020204020204" pitchFamily="34" charset="-122"/>
                <a:ea typeface="微软雅黑" panose="020B0503020204020204" pitchFamily="34" charset="-122"/>
              </a:rPr>
              <a:t>500</a:t>
            </a:r>
            <a:r>
              <a:rPr lang="zh-CN" altLang="en-US" sz="1400" dirty="0">
                <a:latin typeface="微软雅黑" panose="020B0503020204020204" pitchFamily="34" charset="-122"/>
                <a:ea typeface="微软雅黑" panose="020B0503020204020204" pitchFamily="34" charset="-122"/>
              </a:rPr>
              <a:t>人</a:t>
            </a:r>
            <a:endParaRPr lang="zh-CN" altLang="en-US" sz="1400" dirty="0">
              <a:latin typeface="微软雅黑" panose="020B0503020204020204" pitchFamily="34" charset="-122"/>
              <a:ea typeface="微软雅黑" panose="020B0503020204020204" pitchFamily="34" charset="-122"/>
            </a:endParaRPr>
          </a:p>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TextBox 3"/>
          <p:cNvSpPr>
            <a:spLocks noChangeArrowheads="1"/>
          </p:cNvSpPr>
          <p:nvPr/>
        </p:nvSpPr>
        <p:spPr bwMode="auto">
          <a:xfrm>
            <a:off x="0" y="0"/>
            <a:ext cx="9144000" cy="647700"/>
          </a:xfrm>
          <a:prstGeom prst="rect">
            <a:avLst/>
          </a:prstGeom>
          <a:solidFill>
            <a:schemeClr val="tx2"/>
          </a:solidFill>
          <a:ln w="9525">
            <a:noFill/>
            <a:miter lim="800000"/>
          </a:ln>
        </p:spPr>
        <p:txBody>
          <a:bodyPr>
            <a:spAutoFit/>
          </a:bodyPr>
          <a:lstStyle/>
          <a:p>
            <a:endParaRPr lang="zh-CN" altLang="en-US">
              <a:solidFill>
                <a:srgbClr val="000000"/>
              </a:solidFill>
              <a:latin typeface="Calibri" panose="020F0502020204030204" charset="0"/>
              <a:sym typeface="宋体" panose="02010600030101010101" pitchFamily="2" charset="-122"/>
            </a:endParaRPr>
          </a:p>
        </p:txBody>
      </p:sp>
      <p:sp>
        <p:nvSpPr>
          <p:cNvPr id="21508" name="TextBox 8"/>
          <p:cNvSpPr>
            <a:spLocks noChangeArrowheads="1"/>
          </p:cNvSpPr>
          <p:nvPr/>
        </p:nvSpPr>
        <p:spPr bwMode="auto">
          <a:xfrm>
            <a:off x="231775" y="47625"/>
            <a:ext cx="6573838" cy="457200"/>
          </a:xfrm>
          <a:prstGeom prst="rect">
            <a:avLst/>
          </a:prstGeom>
          <a:noFill/>
          <a:ln w="9525">
            <a:noFill/>
            <a:miter lim="800000"/>
          </a:ln>
        </p:spPr>
        <p:txBody>
          <a:bodyPr>
            <a:spAutoFit/>
          </a:bodyPr>
          <a:lstStyle/>
          <a:p>
            <a:r>
              <a:rPr lang="zh-CN" altLang="en-US" sz="2400" b="1">
                <a:solidFill>
                  <a:schemeClr val="bg1"/>
                </a:solidFill>
                <a:latin typeface="黑体" panose="02010609060101010101" pitchFamily="49" charset="-122"/>
                <a:ea typeface="黑体" panose="02010609060101010101" pitchFamily="49" charset="-122"/>
                <a:sym typeface="黑体" panose="02010609060101010101" pitchFamily="49" charset="-122"/>
              </a:rPr>
              <a:t>1.1  欧洲高等教育分类 -- 以德国为例</a:t>
            </a:r>
            <a:endParaRPr lang="zh-CN" altLang="en-US" sz="2400" b="1">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21509" name="TextBox 8"/>
          <p:cNvSpPr>
            <a:spLocks noChangeArrowheads="1"/>
          </p:cNvSpPr>
          <p:nvPr/>
        </p:nvSpPr>
        <p:spPr bwMode="auto">
          <a:xfrm>
            <a:off x="1117600" y="628650"/>
            <a:ext cx="6573838" cy="396875"/>
          </a:xfrm>
          <a:prstGeom prst="rect">
            <a:avLst/>
          </a:prstGeom>
          <a:noFill/>
          <a:ln w="9525">
            <a:noFill/>
            <a:miter lim="800000"/>
          </a:ln>
        </p:spPr>
        <p:txBody>
          <a:bodyPr>
            <a:spAutoFit/>
          </a:bodyPr>
          <a:lstStyle/>
          <a:p>
            <a:r>
              <a:rPr lang="zh-CN" altLang="en-US" sz="2000" b="1" dirty="0">
                <a:solidFill>
                  <a:schemeClr val="bg1"/>
                </a:solidFill>
                <a:latin typeface="黑体" panose="02010609060101010101" pitchFamily="49" charset="-122"/>
                <a:ea typeface="黑体" panose="02010609060101010101" pitchFamily="49" charset="-122"/>
                <a:sym typeface="黑体" panose="02010609060101010101" pitchFamily="49" charset="-122"/>
              </a:rPr>
              <a:t>1.1.3 </a:t>
            </a:r>
            <a:r>
              <a:rPr lang="zh-CN" altLang="en-US" sz="2000" dirty="0">
                <a:latin typeface="黑体" panose="02010609060101010101" pitchFamily="49" charset="-122"/>
                <a:ea typeface="黑体" panose="02010609060101010101" pitchFamily="49" charset="-122"/>
                <a:sym typeface="黑体" panose="02010609060101010101" pitchFamily="49" charset="-122"/>
              </a:rPr>
              <a:t>德国应用科学（技术）大学与学术性大学的差异</a:t>
            </a:r>
            <a:endParaRPr lang="zh-CN" altLang="en-US" sz="2000" dirty="0">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10249" name="Group 9"/>
          <p:cNvGraphicFramePr>
            <a:graphicFrameLocks noGrp="1"/>
          </p:cNvGraphicFramePr>
          <p:nvPr/>
        </p:nvGraphicFramePr>
        <p:xfrm>
          <a:off x="0" y="1093306"/>
          <a:ext cx="9144000" cy="4050197"/>
        </p:xfrm>
        <a:graphic>
          <a:graphicData uri="http://schemas.openxmlformats.org/drawingml/2006/table">
            <a:tbl>
              <a:tblPr/>
              <a:tblGrid>
                <a:gridCol w="2044700"/>
                <a:gridCol w="3390900"/>
                <a:gridCol w="3708400"/>
              </a:tblGrid>
              <a:tr h="571095">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800" b="1"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sym typeface="Calibri" panose="020F0502020204030204" charset="0"/>
                        </a:rPr>
                        <a:t>学术性大学</a:t>
                      </a:r>
                      <a:endParaRPr kumimoji="0" lang="zh-CN" altLang="en-US" sz="1800" b="1"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800" b="1"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sym typeface="Calibri" panose="020F0502020204030204" charset="0"/>
                        </a:rPr>
                        <a:t>应用科学（技术）大学</a:t>
                      </a:r>
                      <a:endParaRPr kumimoji="0" lang="zh-CN" altLang="en-US" sz="1800" b="1"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1"/>
                    </a:solidFill>
                  </a:tcPr>
                </a:tc>
              </a:tr>
              <a:tr h="521950">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rPr>
                        <a:t>学位体系</a:t>
                      </a:r>
                      <a:endPar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学士、硕士、博士</a:t>
                      </a: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学士、硕士</a:t>
                      </a: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71095">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rPr>
                        <a:t>提供学位的项目</a:t>
                      </a:r>
                      <a:endPar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覆盖几乎所有学科</a:t>
                      </a: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覆盖部分学科</a:t>
                      </a: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72789">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rPr>
                        <a:t>课程体系</a:t>
                      </a:r>
                      <a:endPar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（学士学位）包括1学期的实践</a:t>
                      </a: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633796">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rPr>
                        <a:t>学习项目</a:t>
                      </a:r>
                      <a:endPar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医学、法律、自然科学、工程、</a:t>
                      </a: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人文、社会科学、商务</a:t>
                      </a: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工程（75%的工程师都由应用科学大学</a:t>
                      </a: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培养）、商务、社会科学、健康科学</a:t>
                      </a: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608377">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rPr>
                        <a:t>生均经费（2003）</a:t>
                      </a:r>
                      <a:endPar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4017EUR</a:t>
                      </a: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3849EUR（约前者的95.8%）</a:t>
                      </a: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71095">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rPr>
                        <a:t>科研</a:t>
                      </a:r>
                      <a:endPar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侧重于基础理论研究，研究与教学相结合</a:t>
                      </a:r>
                      <a:endParaRPr kumimoji="0" lang="zh-CN" altLang="en-US" sz="1400" b="0" i="0" u="none" strike="noStrike" cap="none" normalizeH="0" baseline="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dirty="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rPr>
                        <a:t>侧重于应用研究，主要是解决实际问题</a:t>
                      </a:r>
                      <a:endParaRPr kumimoji="0" lang="zh-CN" altLang="en-US" sz="1400" b="0" i="0" u="none" strike="noStrike" cap="none" normalizeH="0" baseline="0" dirty="0" smtClean="0">
                        <a:ln>
                          <a:noFill/>
                        </a:ln>
                        <a:solidFill>
                          <a:srgbClr val="333333"/>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39"/>
          <p:cNvGrpSpPr/>
          <p:nvPr/>
        </p:nvGrpSpPr>
        <p:grpSpPr bwMode="auto">
          <a:xfrm>
            <a:off x="-73026" y="627063"/>
            <a:ext cx="7964695" cy="433387"/>
            <a:chOff x="-72582" y="627615"/>
            <a:chExt cx="7014834" cy="433605"/>
          </a:xfrm>
        </p:grpSpPr>
        <p:sp>
          <p:nvSpPr>
            <p:cNvPr id="22565" name="AutoShape 5"/>
            <p:cNvSpPr>
              <a:spLocks noChangeArrowheads="1"/>
            </p:cNvSpPr>
            <p:nvPr/>
          </p:nvSpPr>
          <p:spPr bwMode="auto">
            <a:xfrm flipH="1">
              <a:off x="-72582" y="627615"/>
              <a:ext cx="4788592" cy="433605"/>
            </a:xfrm>
            <a:prstGeom prst="parallelogram">
              <a:avLst>
                <a:gd name="adj" fmla="val 352426"/>
              </a:avLst>
            </a:prstGeom>
            <a:solidFill>
              <a:schemeClr val="accent1">
                <a:alpha val="69019"/>
              </a:schemeClr>
            </a:solidFill>
            <a:ln w="9525">
              <a:noFill/>
              <a:miter lim="800000"/>
            </a:ln>
          </p:spPr>
          <p:txBody>
            <a:bodyPr anchor="ctr"/>
            <a:lstStyle/>
            <a:p>
              <a:endParaRPr lang="zh-CN" altLang="en-US"/>
            </a:p>
          </p:txBody>
        </p:sp>
        <p:sp>
          <p:nvSpPr>
            <p:cNvPr id="22566" name="AutoShape 6"/>
            <p:cNvSpPr>
              <a:spLocks noChangeArrowheads="1"/>
            </p:cNvSpPr>
            <p:nvPr/>
          </p:nvSpPr>
          <p:spPr bwMode="auto">
            <a:xfrm flipH="1">
              <a:off x="2153660" y="647700"/>
              <a:ext cx="4788592" cy="411980"/>
            </a:xfrm>
            <a:prstGeom prst="parallelogram">
              <a:avLst>
                <a:gd name="adj" fmla="val 352414"/>
              </a:avLst>
            </a:prstGeom>
            <a:solidFill>
              <a:schemeClr val="accent1">
                <a:alpha val="69019"/>
              </a:schemeClr>
            </a:solidFill>
            <a:ln w="9525">
              <a:noFill/>
              <a:miter lim="800000"/>
            </a:ln>
          </p:spPr>
          <p:txBody>
            <a:bodyPr anchor="ctr"/>
            <a:lstStyle/>
            <a:p>
              <a:endParaRPr lang="zh-CN" altLang="en-US"/>
            </a:p>
          </p:txBody>
        </p:sp>
      </p:grpSp>
      <p:sp>
        <p:nvSpPr>
          <p:cNvPr id="22531" name="TextBox 3"/>
          <p:cNvSpPr>
            <a:spLocks noChangeArrowheads="1"/>
          </p:cNvSpPr>
          <p:nvPr/>
        </p:nvSpPr>
        <p:spPr bwMode="auto">
          <a:xfrm>
            <a:off x="0" y="0"/>
            <a:ext cx="9144000" cy="647700"/>
          </a:xfrm>
          <a:prstGeom prst="rect">
            <a:avLst/>
          </a:prstGeom>
          <a:solidFill>
            <a:schemeClr val="tx2"/>
          </a:solidFill>
          <a:ln w="9525">
            <a:noFill/>
            <a:miter lim="800000"/>
          </a:ln>
        </p:spPr>
        <p:txBody>
          <a:bodyPr>
            <a:spAutoFit/>
          </a:bodyPr>
          <a:lstStyle/>
          <a:p>
            <a:endParaRPr lang="zh-CN" altLang="en-US">
              <a:solidFill>
                <a:srgbClr val="000000"/>
              </a:solidFill>
              <a:latin typeface="Calibri" panose="020F0502020204030204" charset="0"/>
              <a:sym typeface="宋体" panose="02010600030101010101" pitchFamily="2" charset="-122"/>
            </a:endParaRPr>
          </a:p>
        </p:txBody>
      </p:sp>
      <p:sp>
        <p:nvSpPr>
          <p:cNvPr id="22532" name="TextBox 8"/>
          <p:cNvSpPr>
            <a:spLocks noChangeArrowheads="1"/>
          </p:cNvSpPr>
          <p:nvPr/>
        </p:nvSpPr>
        <p:spPr bwMode="auto">
          <a:xfrm>
            <a:off x="231775" y="47625"/>
            <a:ext cx="6573838" cy="457200"/>
          </a:xfrm>
          <a:prstGeom prst="rect">
            <a:avLst/>
          </a:prstGeom>
          <a:noFill/>
          <a:ln w="9525">
            <a:noFill/>
            <a:miter lim="800000"/>
          </a:ln>
        </p:spPr>
        <p:txBody>
          <a:bodyPr>
            <a:spAutoFit/>
          </a:bodyPr>
          <a:lstStyle/>
          <a:p>
            <a:r>
              <a:rPr lang="zh-CN" altLang="en-US" sz="2400" b="1"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    欧洲</a:t>
            </a:r>
            <a:r>
              <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rPr>
              <a:t>高等教育分类 -- 以德国为例</a:t>
            </a:r>
            <a:endPar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22533" name="TextBox 8"/>
          <p:cNvSpPr>
            <a:spLocks noChangeArrowheads="1"/>
          </p:cNvSpPr>
          <p:nvPr/>
        </p:nvSpPr>
        <p:spPr bwMode="auto">
          <a:xfrm>
            <a:off x="1117600" y="628650"/>
            <a:ext cx="6573838" cy="396875"/>
          </a:xfrm>
          <a:prstGeom prst="rect">
            <a:avLst/>
          </a:prstGeom>
          <a:noFill/>
          <a:ln w="9525">
            <a:noFill/>
            <a:miter lim="800000"/>
          </a:ln>
        </p:spPr>
        <p:txBody>
          <a:bodyPr>
            <a:spAutoFit/>
          </a:bodyPr>
          <a:lstStyle/>
          <a:p>
            <a:r>
              <a:rPr lang="zh-CN" altLang="en-US" sz="2000"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德国</a:t>
            </a:r>
            <a:r>
              <a:rPr lang="zh-CN" altLang="en-US" sz="2000" dirty="0">
                <a:solidFill>
                  <a:schemeClr val="bg1"/>
                </a:solidFill>
                <a:latin typeface="黑体" panose="02010609060101010101" pitchFamily="49" charset="-122"/>
                <a:ea typeface="黑体" panose="02010609060101010101" pitchFamily="49" charset="-122"/>
                <a:sym typeface="黑体" panose="02010609060101010101" pitchFamily="49" charset="-122"/>
              </a:rPr>
              <a:t>应用科学（技术）大学与学术性大学的差异</a:t>
            </a:r>
            <a:endParaRPr lang="zh-CN" altLang="en-US" sz="2000"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grpSp>
        <p:nvGrpSpPr>
          <p:cNvPr id="3" name="Group 9"/>
          <p:cNvGrpSpPr/>
          <p:nvPr/>
        </p:nvGrpSpPr>
        <p:grpSpPr bwMode="auto">
          <a:xfrm>
            <a:off x="755650" y="1714500"/>
            <a:ext cx="7632700" cy="2514600"/>
            <a:chOff x="0" y="0"/>
            <a:chExt cx="12021" cy="3721"/>
          </a:xfrm>
        </p:grpSpPr>
        <p:sp>
          <p:nvSpPr>
            <p:cNvPr id="22535" name="Rectangle 19"/>
            <p:cNvSpPr>
              <a:spLocks noChangeAspect="1" noChangeArrowheads="1"/>
            </p:cNvSpPr>
            <p:nvPr/>
          </p:nvSpPr>
          <p:spPr bwMode="auto">
            <a:xfrm>
              <a:off x="1" y="900"/>
              <a:ext cx="1739" cy="1350"/>
            </a:xfrm>
            <a:prstGeom prst="rect">
              <a:avLst/>
            </a:prstGeom>
            <a:solidFill>
              <a:srgbClr val="505050"/>
            </a:solidFill>
            <a:ln w="9525">
              <a:noFill/>
              <a:bevel/>
            </a:ln>
          </p:spPr>
          <p:txBody>
            <a:bodyPr lIns="68553" tIns="45702" rIns="68553" bIns="45702" anchor="b"/>
            <a:lstStyle/>
            <a:p>
              <a:pPr algn="ctr" eaLnBrk="0" fontAlgn="ctr" hangingPunct="0">
                <a:lnSpc>
                  <a:spcPct val="90000"/>
                </a:lnSpc>
              </a:pPr>
              <a:endParaRPr lang="zh-CN" altLang="en-US" sz="14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36" name="Rectangle 19"/>
            <p:cNvSpPr>
              <a:spLocks noChangeAspect="1" noChangeArrowheads="1"/>
            </p:cNvSpPr>
            <p:nvPr/>
          </p:nvSpPr>
          <p:spPr bwMode="auto">
            <a:xfrm>
              <a:off x="1" y="2363"/>
              <a:ext cx="1739" cy="1350"/>
            </a:xfrm>
            <a:prstGeom prst="rect">
              <a:avLst/>
            </a:prstGeom>
            <a:solidFill>
              <a:srgbClr val="505050"/>
            </a:solidFill>
            <a:ln w="9525">
              <a:noFill/>
              <a:bevel/>
            </a:ln>
          </p:spPr>
          <p:txBody>
            <a:bodyPr lIns="68553" tIns="45702" rIns="68553" bIns="45702" anchor="b"/>
            <a:lstStyle/>
            <a:p>
              <a:pPr algn="ctr" eaLnBrk="0" fontAlgn="t" hangingPunct="0">
                <a:lnSpc>
                  <a:spcPct val="90000"/>
                </a:lnSpc>
              </a:pPr>
              <a:endParaRPr lang="zh-CN" altLang="en-US" sz="14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37" name="Rectangle 18"/>
            <p:cNvSpPr>
              <a:spLocks noChangeArrowheads="1"/>
            </p:cNvSpPr>
            <p:nvPr/>
          </p:nvSpPr>
          <p:spPr bwMode="auto">
            <a:xfrm>
              <a:off x="2" y="2"/>
              <a:ext cx="7705" cy="675"/>
            </a:xfrm>
            <a:prstGeom prst="rect">
              <a:avLst/>
            </a:prstGeom>
            <a:solidFill>
              <a:srgbClr val="0072C6"/>
            </a:solidFill>
            <a:ln w="9525">
              <a:noFill/>
              <a:bevel/>
            </a:ln>
          </p:spPr>
          <p:txBody>
            <a:bodyPr lIns="68553" tIns="45702" rIns="68553" bIns="45702" anchor="b"/>
            <a:lstStyle/>
            <a:p>
              <a:pPr algn="ctr" eaLnBrk="0" fontAlgn="t" hangingPunct="0">
                <a:lnSpc>
                  <a:spcPct val="90000"/>
                </a:lnSpc>
              </a:pPr>
              <a:endParaRPr lang="zh-CN" altLang="en-US" sz="14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38" name="Rectangle 13"/>
            <p:cNvSpPr>
              <a:spLocks noChangeAspect="1" noChangeArrowheads="1"/>
            </p:cNvSpPr>
            <p:nvPr/>
          </p:nvSpPr>
          <p:spPr bwMode="auto">
            <a:xfrm>
              <a:off x="1984" y="908"/>
              <a:ext cx="1125" cy="1350"/>
            </a:xfrm>
            <a:prstGeom prst="rect">
              <a:avLst/>
            </a:prstGeom>
            <a:solidFill>
              <a:srgbClr val="6DBCFF"/>
            </a:solidFill>
            <a:ln w="9525">
              <a:noFill/>
              <a:bevel/>
            </a:ln>
          </p:spPr>
          <p:txBody>
            <a:bodyPr lIns="68580" tIns="46990" rIns="68580" bIns="46990" anchor="b"/>
            <a:lstStyle/>
            <a:p>
              <a:pPr algn="ctr" eaLnBrk="0" fontAlgn="t" hangingPunct="0">
                <a:lnSpc>
                  <a:spcPct val="90000"/>
                </a:lnSpc>
              </a:pP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a:p>
              <a:pPr algn="ctr" eaLnBrk="0" fontAlgn="t" hangingPunct="0">
                <a:lnSpc>
                  <a:spcPct val="90000"/>
                </a:lnSpc>
              </a:pP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39" name="Rectangle 13"/>
            <p:cNvSpPr>
              <a:spLocks noChangeAspect="1" noChangeArrowheads="1"/>
            </p:cNvSpPr>
            <p:nvPr/>
          </p:nvSpPr>
          <p:spPr bwMode="auto">
            <a:xfrm>
              <a:off x="1984" y="2371"/>
              <a:ext cx="1125" cy="1350"/>
            </a:xfrm>
            <a:prstGeom prst="rect">
              <a:avLst/>
            </a:prstGeom>
            <a:solidFill>
              <a:srgbClr val="6DBCFF"/>
            </a:solidFill>
            <a:ln w="9525">
              <a:noFill/>
              <a:bevel/>
            </a:ln>
          </p:spPr>
          <p:txBody>
            <a:bodyPr lIns="68580" tIns="46990" rIns="68580" bIns="46990" anchor="b"/>
            <a:lstStyle/>
            <a:p>
              <a:pPr algn="ctr" eaLnBrk="0" fontAlgn="t" hangingPunct="0">
                <a:lnSpc>
                  <a:spcPct val="90000"/>
                </a:lnSpc>
              </a:pP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40" name="Rectangle 13"/>
            <p:cNvSpPr>
              <a:spLocks noChangeArrowheads="1"/>
            </p:cNvSpPr>
            <p:nvPr/>
          </p:nvSpPr>
          <p:spPr bwMode="auto">
            <a:xfrm>
              <a:off x="3221" y="909"/>
              <a:ext cx="2450" cy="1349"/>
            </a:xfrm>
            <a:prstGeom prst="rect">
              <a:avLst/>
            </a:prstGeom>
            <a:solidFill>
              <a:srgbClr val="6DBCFF"/>
            </a:solidFill>
            <a:ln w="9525">
              <a:noFill/>
              <a:bevel/>
            </a:ln>
          </p:spPr>
          <p:txBody>
            <a:bodyPr lIns="68580" tIns="46990" rIns="68580" bIns="46990" anchor="b"/>
            <a:lstStyle/>
            <a:p>
              <a:pPr eaLnBrk="0" fontAlgn="t" hangingPunct="0">
                <a:lnSpc>
                  <a:spcPct val="90000"/>
                </a:lnSpc>
              </a:pP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41" name="Rectangle 13"/>
            <p:cNvSpPr>
              <a:spLocks noChangeAspect="1" noChangeArrowheads="1"/>
            </p:cNvSpPr>
            <p:nvPr/>
          </p:nvSpPr>
          <p:spPr bwMode="auto">
            <a:xfrm>
              <a:off x="3221" y="2371"/>
              <a:ext cx="2450" cy="1350"/>
            </a:xfrm>
            <a:prstGeom prst="rect">
              <a:avLst/>
            </a:prstGeom>
            <a:solidFill>
              <a:srgbClr val="6DBCFF"/>
            </a:solidFill>
            <a:ln w="9525">
              <a:noFill/>
              <a:bevel/>
            </a:ln>
          </p:spPr>
          <p:txBody>
            <a:bodyPr lIns="68580" tIns="46990" rIns="68580" bIns="46990" anchor="b"/>
            <a:lstStyle/>
            <a:p>
              <a:pPr algn="just" eaLnBrk="0" fontAlgn="t" hangingPunct="0">
                <a:lnSpc>
                  <a:spcPct val="90000"/>
                </a:lnSpc>
              </a:pP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42" name="Rectangle 13"/>
            <p:cNvSpPr>
              <a:spLocks noChangeAspect="1" noChangeArrowheads="1"/>
            </p:cNvSpPr>
            <p:nvPr/>
          </p:nvSpPr>
          <p:spPr bwMode="auto">
            <a:xfrm>
              <a:off x="5811" y="908"/>
              <a:ext cx="1901" cy="1350"/>
            </a:xfrm>
            <a:prstGeom prst="rect">
              <a:avLst/>
            </a:prstGeom>
            <a:solidFill>
              <a:srgbClr val="6DBCFF"/>
            </a:solidFill>
            <a:ln w="9525">
              <a:noFill/>
              <a:bevel/>
            </a:ln>
          </p:spPr>
          <p:txBody>
            <a:bodyPr lIns="68580" tIns="46990" rIns="68580" bIns="46990" anchor="b"/>
            <a:lstStyle/>
            <a:p>
              <a:pPr algn="just" eaLnBrk="0" fontAlgn="t" hangingPunct="0">
                <a:lnSpc>
                  <a:spcPct val="90000"/>
                </a:lnSpc>
              </a:pP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43" name="Rectangle 13"/>
            <p:cNvSpPr>
              <a:spLocks noChangeAspect="1" noChangeArrowheads="1"/>
            </p:cNvSpPr>
            <p:nvPr/>
          </p:nvSpPr>
          <p:spPr bwMode="auto">
            <a:xfrm>
              <a:off x="5811" y="2371"/>
              <a:ext cx="1901" cy="1350"/>
            </a:xfrm>
            <a:prstGeom prst="rect">
              <a:avLst/>
            </a:prstGeom>
            <a:solidFill>
              <a:srgbClr val="6DBCFF"/>
            </a:solidFill>
            <a:ln w="9525">
              <a:noFill/>
              <a:bevel/>
            </a:ln>
          </p:spPr>
          <p:txBody>
            <a:bodyPr lIns="68580" tIns="46990" rIns="68580" bIns="46990" anchor="b"/>
            <a:lstStyle/>
            <a:p>
              <a:pPr algn="just" eaLnBrk="0" fontAlgn="t" hangingPunct="0">
                <a:lnSpc>
                  <a:spcPct val="90000"/>
                </a:lnSpc>
              </a:pP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44" name="Rectangle 19"/>
            <p:cNvSpPr>
              <a:spLocks noChangeArrowheads="1"/>
            </p:cNvSpPr>
            <p:nvPr/>
          </p:nvSpPr>
          <p:spPr bwMode="auto">
            <a:xfrm>
              <a:off x="7817" y="0"/>
              <a:ext cx="1701" cy="675"/>
            </a:xfrm>
            <a:prstGeom prst="rect">
              <a:avLst/>
            </a:prstGeom>
            <a:solidFill>
              <a:srgbClr val="686868"/>
            </a:solidFill>
            <a:ln w="9525">
              <a:noFill/>
              <a:bevel/>
            </a:ln>
          </p:spPr>
          <p:txBody>
            <a:bodyPr lIns="68553" tIns="45702" rIns="68553" bIns="45702" anchor="b"/>
            <a:lstStyle/>
            <a:p>
              <a:pPr algn="ctr" eaLnBrk="0" fontAlgn="t" hangingPunct="0">
                <a:lnSpc>
                  <a:spcPct val="90000"/>
                </a:lnSpc>
              </a:pPr>
              <a:endParaRPr lang="zh-CN" altLang="en-US" sz="14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45" name="Rectangle 19"/>
            <p:cNvSpPr>
              <a:spLocks noChangeArrowheads="1"/>
            </p:cNvSpPr>
            <p:nvPr/>
          </p:nvSpPr>
          <p:spPr bwMode="auto">
            <a:xfrm>
              <a:off x="7817" y="900"/>
              <a:ext cx="1701" cy="1350"/>
            </a:xfrm>
            <a:prstGeom prst="rect">
              <a:avLst/>
            </a:prstGeom>
            <a:solidFill>
              <a:srgbClr val="686868"/>
            </a:solidFill>
            <a:ln w="9525">
              <a:noFill/>
              <a:bevel/>
            </a:ln>
          </p:spPr>
          <p:txBody>
            <a:bodyPr lIns="68553" tIns="45702" rIns="68553" bIns="45702" anchor="b"/>
            <a:lstStyle/>
            <a:p>
              <a:pPr algn="ctr" eaLnBrk="0" fontAlgn="t" hangingPunct="0">
                <a:lnSpc>
                  <a:spcPct val="90000"/>
                </a:lnSpc>
              </a:pP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46" name="Rectangle 19"/>
            <p:cNvSpPr>
              <a:spLocks noChangeArrowheads="1"/>
            </p:cNvSpPr>
            <p:nvPr/>
          </p:nvSpPr>
          <p:spPr bwMode="auto">
            <a:xfrm>
              <a:off x="7817" y="2363"/>
              <a:ext cx="1701" cy="1350"/>
            </a:xfrm>
            <a:prstGeom prst="rect">
              <a:avLst/>
            </a:prstGeom>
            <a:solidFill>
              <a:srgbClr val="686868"/>
            </a:solidFill>
            <a:ln w="9525">
              <a:noFill/>
              <a:bevel/>
            </a:ln>
          </p:spPr>
          <p:txBody>
            <a:bodyPr lIns="68553" tIns="45702" rIns="68553" bIns="45702" anchor="b"/>
            <a:lstStyle/>
            <a:p>
              <a:pPr algn="ctr" eaLnBrk="0" fontAlgn="t" hangingPunct="0">
                <a:lnSpc>
                  <a:spcPct val="90000"/>
                </a:lnSpc>
              </a:pP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47" name="Rectangle 18"/>
            <p:cNvSpPr>
              <a:spLocks noChangeArrowheads="1"/>
            </p:cNvSpPr>
            <p:nvPr/>
          </p:nvSpPr>
          <p:spPr bwMode="auto">
            <a:xfrm>
              <a:off x="9617" y="1"/>
              <a:ext cx="2290" cy="675"/>
            </a:xfrm>
            <a:prstGeom prst="rect">
              <a:avLst/>
            </a:prstGeom>
            <a:solidFill>
              <a:srgbClr val="0072C6"/>
            </a:solidFill>
            <a:ln w="9525">
              <a:noFill/>
              <a:bevel/>
            </a:ln>
          </p:spPr>
          <p:txBody>
            <a:bodyPr lIns="68553" tIns="45702" rIns="68553" bIns="45702" anchor="b"/>
            <a:lstStyle/>
            <a:p>
              <a:pPr algn="ctr" eaLnBrk="0" fontAlgn="t" hangingPunct="0">
                <a:lnSpc>
                  <a:spcPct val="90000"/>
                </a:lnSpc>
              </a:pPr>
              <a:endParaRPr lang="zh-CN" altLang="en-US" sz="14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48" name="Rectangle 13"/>
            <p:cNvSpPr>
              <a:spLocks noChangeAspect="1" noChangeArrowheads="1"/>
            </p:cNvSpPr>
            <p:nvPr/>
          </p:nvSpPr>
          <p:spPr bwMode="auto">
            <a:xfrm>
              <a:off x="9639" y="908"/>
              <a:ext cx="2269" cy="1350"/>
            </a:xfrm>
            <a:prstGeom prst="rect">
              <a:avLst/>
            </a:prstGeom>
            <a:solidFill>
              <a:srgbClr val="6DBCFF"/>
            </a:solidFill>
            <a:ln w="9525">
              <a:noFill/>
              <a:bevel/>
            </a:ln>
          </p:spPr>
          <p:txBody>
            <a:bodyPr lIns="68580" tIns="46990" rIns="68580" bIns="46990" anchor="b"/>
            <a:lstStyle/>
            <a:p>
              <a:pPr algn="just" eaLnBrk="0" fontAlgn="t" hangingPunct="0">
                <a:lnSpc>
                  <a:spcPct val="90000"/>
                </a:lnSpc>
              </a:pP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49" name="Rectangle 13"/>
            <p:cNvSpPr>
              <a:spLocks noChangeArrowheads="1"/>
            </p:cNvSpPr>
            <p:nvPr/>
          </p:nvSpPr>
          <p:spPr bwMode="auto">
            <a:xfrm>
              <a:off x="9637" y="2371"/>
              <a:ext cx="2270" cy="1350"/>
            </a:xfrm>
            <a:prstGeom prst="rect">
              <a:avLst/>
            </a:prstGeom>
            <a:solidFill>
              <a:srgbClr val="6DBCFF"/>
            </a:solidFill>
            <a:ln w="9525">
              <a:noFill/>
              <a:bevel/>
            </a:ln>
          </p:spPr>
          <p:txBody>
            <a:bodyPr lIns="68580" tIns="46990" rIns="68580" bIns="46990" anchor="b"/>
            <a:lstStyle/>
            <a:p>
              <a:pPr eaLnBrk="0" fontAlgn="t" hangingPunct="0">
                <a:lnSpc>
                  <a:spcPct val="90000"/>
                </a:lnSpc>
              </a:pP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50" name="Text Box 25"/>
            <p:cNvSpPr txBox="1">
              <a:spLocks noChangeArrowheads="1"/>
            </p:cNvSpPr>
            <p:nvPr/>
          </p:nvSpPr>
          <p:spPr bwMode="auto">
            <a:xfrm>
              <a:off x="2" y="89"/>
              <a:ext cx="7711" cy="480"/>
            </a:xfrm>
            <a:prstGeom prst="rect">
              <a:avLst/>
            </a:prstGeom>
            <a:noFill/>
            <a:ln w="9525">
              <a:noFill/>
              <a:miter lim="800000"/>
            </a:ln>
          </p:spPr>
          <p:txBody>
            <a:bodyPr>
              <a:spAutoFit/>
            </a:bodyPr>
            <a:lstStyle/>
            <a:p>
              <a:pPr algn="ctr"/>
              <a:r>
                <a:rPr lang="zh-CN" altLang="en-US" sz="1400">
                  <a:solidFill>
                    <a:schemeClr val="bg1"/>
                  </a:solidFill>
                  <a:ea typeface="微软雅黑" panose="020B0503020204020204" pitchFamily="34" charset="-122"/>
                </a:rPr>
                <a:t>教授（非讲师要求）</a:t>
              </a:r>
              <a:endParaRPr lang="zh-CN" altLang="en-US" sz="1400">
                <a:solidFill>
                  <a:schemeClr val="bg1"/>
                </a:solidFill>
                <a:ea typeface="微软雅黑" panose="020B0503020204020204" pitchFamily="34" charset="-122"/>
              </a:endParaRPr>
            </a:p>
          </p:txBody>
        </p:sp>
        <p:sp>
          <p:nvSpPr>
            <p:cNvPr id="22551" name="Text Box 26"/>
            <p:cNvSpPr txBox="1">
              <a:spLocks noChangeArrowheads="1"/>
            </p:cNvSpPr>
            <p:nvPr/>
          </p:nvSpPr>
          <p:spPr bwMode="auto">
            <a:xfrm>
              <a:off x="7824" y="103"/>
              <a:ext cx="1701" cy="480"/>
            </a:xfrm>
            <a:prstGeom prst="rect">
              <a:avLst/>
            </a:prstGeom>
            <a:noFill/>
            <a:ln w="9525">
              <a:noFill/>
              <a:bevel/>
            </a:ln>
          </p:spPr>
          <p:txBody>
            <a:bodyPr>
              <a:spAutoFit/>
            </a:bodyPr>
            <a:lstStyle/>
            <a:p>
              <a:pPr algn="ctr"/>
              <a:r>
                <a:rPr lang="zh-CN" altLang="en-US" sz="1400">
                  <a:solidFill>
                    <a:schemeClr val="bg1"/>
                  </a:solidFill>
                  <a:ea typeface="微软雅黑" panose="020B0503020204020204" pitchFamily="34" charset="-122"/>
                </a:rPr>
                <a:t>学生：教授</a:t>
              </a:r>
              <a:endParaRPr lang="zh-CN" altLang="en-US" sz="1400">
                <a:solidFill>
                  <a:schemeClr val="bg1"/>
                </a:solidFill>
                <a:ea typeface="微软雅黑" panose="020B0503020204020204" pitchFamily="34" charset="-122"/>
              </a:endParaRPr>
            </a:p>
          </p:txBody>
        </p:sp>
        <p:sp>
          <p:nvSpPr>
            <p:cNvPr id="22552" name="Text Box 27"/>
            <p:cNvSpPr txBox="1">
              <a:spLocks noChangeArrowheads="1"/>
            </p:cNvSpPr>
            <p:nvPr/>
          </p:nvSpPr>
          <p:spPr bwMode="auto">
            <a:xfrm>
              <a:off x="9637" y="89"/>
              <a:ext cx="2308" cy="480"/>
            </a:xfrm>
            <a:prstGeom prst="rect">
              <a:avLst/>
            </a:prstGeom>
            <a:noFill/>
            <a:ln w="9525">
              <a:noFill/>
              <a:miter lim="800000"/>
            </a:ln>
          </p:spPr>
          <p:txBody>
            <a:bodyPr>
              <a:spAutoFit/>
            </a:bodyPr>
            <a:lstStyle/>
            <a:p>
              <a:pPr algn="ctr"/>
              <a:r>
                <a:rPr lang="zh-CN" altLang="en-US" sz="1400">
                  <a:solidFill>
                    <a:schemeClr val="bg1"/>
                  </a:solidFill>
                  <a:ea typeface="微软雅黑" panose="020B0503020204020204" pitchFamily="34" charset="-122"/>
                </a:rPr>
                <a:t>非教授</a:t>
              </a:r>
              <a:endParaRPr lang="zh-CN" altLang="en-US"/>
            </a:p>
          </p:txBody>
        </p:sp>
        <p:sp>
          <p:nvSpPr>
            <p:cNvPr id="22553" name="Text Box 28"/>
            <p:cNvSpPr txBox="1">
              <a:spLocks noChangeArrowheads="1"/>
            </p:cNvSpPr>
            <p:nvPr/>
          </p:nvSpPr>
          <p:spPr bwMode="auto">
            <a:xfrm>
              <a:off x="29" y="1352"/>
              <a:ext cx="1701" cy="484"/>
            </a:xfrm>
            <a:prstGeom prst="rect">
              <a:avLst/>
            </a:prstGeom>
            <a:noFill/>
            <a:ln w="9525">
              <a:noFill/>
              <a:miter lim="800000"/>
            </a:ln>
          </p:spPr>
          <p:txBody>
            <a:bodyPr lIns="90170" tIns="46990" rIns="90170" bIns="46990">
              <a:spAutoFit/>
            </a:bodyPr>
            <a:lstStyle/>
            <a:p>
              <a:pPr algn="ctr"/>
              <a:r>
                <a:rPr lang="zh-CN" altLang="en-US" sz="1400">
                  <a:solidFill>
                    <a:schemeClr val="bg1"/>
                  </a:solidFill>
                  <a:ea typeface="微软雅黑" panose="020B0503020204020204" pitchFamily="34" charset="-122"/>
                </a:rPr>
                <a:t>学术性大学</a:t>
              </a:r>
              <a:endParaRPr lang="zh-CN" altLang="en-US"/>
            </a:p>
          </p:txBody>
        </p:sp>
        <p:sp>
          <p:nvSpPr>
            <p:cNvPr id="22554" name="Text Box 29"/>
            <p:cNvSpPr txBox="1">
              <a:spLocks noChangeArrowheads="1"/>
            </p:cNvSpPr>
            <p:nvPr/>
          </p:nvSpPr>
          <p:spPr bwMode="auto">
            <a:xfrm>
              <a:off x="0" y="2598"/>
              <a:ext cx="1702" cy="820"/>
            </a:xfrm>
            <a:prstGeom prst="rect">
              <a:avLst/>
            </a:prstGeom>
            <a:noFill/>
            <a:ln w="9525">
              <a:noFill/>
              <a:miter lim="800000"/>
            </a:ln>
          </p:spPr>
          <p:txBody>
            <a:bodyPr lIns="90170" tIns="46990" rIns="90170" bIns="46990">
              <a:spAutoFit/>
            </a:bodyPr>
            <a:lstStyle/>
            <a:p>
              <a:pPr algn="ctr"/>
              <a:r>
                <a:rPr lang="zh-CN" altLang="en-US" sz="1400">
                  <a:solidFill>
                    <a:schemeClr val="bg1"/>
                  </a:solidFill>
                  <a:ea typeface="微软雅黑" panose="020B0503020204020204" pitchFamily="34" charset="-122"/>
                </a:rPr>
                <a:t>应用科学</a:t>
              </a:r>
              <a:endParaRPr lang="zh-CN" altLang="en-US" sz="1400">
                <a:solidFill>
                  <a:schemeClr val="bg1"/>
                </a:solidFill>
                <a:ea typeface="微软雅黑" panose="020B0503020204020204" pitchFamily="34" charset="-122"/>
              </a:endParaRPr>
            </a:p>
            <a:p>
              <a:pPr algn="ctr"/>
              <a:r>
                <a:rPr lang="zh-CN" altLang="en-US" sz="1400">
                  <a:solidFill>
                    <a:schemeClr val="bg1"/>
                  </a:solidFill>
                  <a:ea typeface="微软雅黑" panose="020B0503020204020204" pitchFamily="34" charset="-122"/>
                </a:rPr>
                <a:t>(技术)大学</a:t>
              </a:r>
              <a:endParaRPr lang="zh-CN" altLang="en-US" sz="1400">
                <a:solidFill>
                  <a:schemeClr val="bg1"/>
                </a:solidFill>
                <a:ea typeface="微软雅黑" panose="020B0503020204020204" pitchFamily="34" charset="-122"/>
              </a:endParaRPr>
            </a:p>
          </p:txBody>
        </p:sp>
        <p:sp>
          <p:nvSpPr>
            <p:cNvPr id="22555" name="Text Box 30"/>
            <p:cNvSpPr txBox="1">
              <a:spLocks noChangeArrowheads="1"/>
            </p:cNvSpPr>
            <p:nvPr/>
          </p:nvSpPr>
          <p:spPr bwMode="auto">
            <a:xfrm>
              <a:off x="1930" y="1237"/>
              <a:ext cx="1133" cy="724"/>
            </a:xfrm>
            <a:prstGeom prst="rect">
              <a:avLst/>
            </a:prstGeom>
            <a:noFill/>
            <a:ln w="9525">
              <a:noFill/>
              <a:miter lim="800000"/>
            </a:ln>
          </p:spPr>
          <p:txBody>
            <a:bodyPr lIns="90170" tIns="46990" rIns="90170" bIns="46990">
              <a:spAutoFit/>
            </a:bodyPr>
            <a:lstStyle/>
            <a:p>
              <a:pPr algn="ctr"/>
              <a:r>
                <a:rPr lang="zh-CN" altLang="en-US" sz="1200">
                  <a:solidFill>
                    <a:schemeClr val="bg1"/>
                  </a:solidFill>
                  <a:ea typeface="微软雅黑" panose="020B0503020204020204" pitchFamily="34" charset="-122"/>
                </a:rPr>
                <a:t>拥有博</a:t>
              </a:r>
              <a:endParaRPr lang="zh-CN" altLang="en-US" sz="1200">
                <a:solidFill>
                  <a:schemeClr val="bg1"/>
                </a:solidFill>
                <a:ea typeface="微软雅黑" panose="020B0503020204020204" pitchFamily="34" charset="-122"/>
              </a:endParaRPr>
            </a:p>
            <a:p>
              <a:pPr algn="ctr"/>
              <a:r>
                <a:rPr lang="zh-CN" altLang="en-US" sz="1200">
                  <a:solidFill>
                    <a:schemeClr val="bg1"/>
                  </a:solidFill>
                  <a:ea typeface="微软雅黑" panose="020B0503020204020204" pitchFamily="34" charset="-122"/>
                </a:rPr>
                <a:t>士学位</a:t>
              </a:r>
              <a:endParaRPr lang="zh-CN" altLang="en-US" sz="1200">
                <a:solidFill>
                  <a:schemeClr val="bg1"/>
                </a:solidFill>
                <a:ea typeface="微软雅黑" panose="020B0503020204020204" pitchFamily="34" charset="-122"/>
              </a:endParaRPr>
            </a:p>
          </p:txBody>
        </p:sp>
        <p:sp>
          <p:nvSpPr>
            <p:cNvPr id="22556" name="Text Box 31"/>
            <p:cNvSpPr txBox="1">
              <a:spLocks noChangeArrowheads="1"/>
            </p:cNvSpPr>
            <p:nvPr/>
          </p:nvSpPr>
          <p:spPr bwMode="auto">
            <a:xfrm>
              <a:off x="1929" y="2711"/>
              <a:ext cx="1133" cy="724"/>
            </a:xfrm>
            <a:prstGeom prst="rect">
              <a:avLst/>
            </a:prstGeom>
            <a:noFill/>
            <a:ln w="9525">
              <a:noFill/>
              <a:bevel/>
            </a:ln>
          </p:spPr>
          <p:txBody>
            <a:bodyPr lIns="90170" tIns="46990" rIns="90170" bIns="46990">
              <a:spAutoFit/>
            </a:bodyPr>
            <a:lstStyle/>
            <a:p>
              <a:pPr algn="ctr"/>
              <a:r>
                <a:rPr lang="zh-CN" altLang="en-US" sz="1200">
                  <a:solidFill>
                    <a:schemeClr val="bg1"/>
                  </a:solidFill>
                  <a:ea typeface="微软雅黑" panose="020B0503020204020204" pitchFamily="34" charset="-122"/>
                </a:rPr>
                <a:t>拥有博</a:t>
              </a:r>
              <a:endParaRPr lang="zh-CN" altLang="en-US" sz="1200">
                <a:solidFill>
                  <a:schemeClr val="bg1"/>
                </a:solidFill>
                <a:ea typeface="微软雅黑" panose="020B0503020204020204" pitchFamily="34" charset="-122"/>
              </a:endParaRPr>
            </a:p>
            <a:p>
              <a:pPr algn="ctr"/>
              <a:r>
                <a:rPr lang="zh-CN" altLang="en-US" sz="1200">
                  <a:solidFill>
                    <a:schemeClr val="bg1"/>
                  </a:solidFill>
                  <a:ea typeface="微软雅黑" panose="020B0503020204020204" pitchFamily="34" charset="-122"/>
                </a:rPr>
                <a:t>士学位</a:t>
              </a:r>
              <a:endParaRPr lang="zh-CN" altLang="en-US" sz="1200">
                <a:solidFill>
                  <a:schemeClr val="bg1"/>
                </a:solidFill>
                <a:ea typeface="微软雅黑" panose="020B0503020204020204" pitchFamily="34" charset="-122"/>
              </a:endParaRPr>
            </a:p>
          </p:txBody>
        </p:sp>
        <p:sp>
          <p:nvSpPr>
            <p:cNvPr id="22557" name="Text Box 32"/>
            <p:cNvSpPr txBox="1">
              <a:spLocks noChangeArrowheads="1"/>
            </p:cNvSpPr>
            <p:nvPr/>
          </p:nvSpPr>
          <p:spPr bwMode="auto">
            <a:xfrm>
              <a:off x="3290" y="1236"/>
              <a:ext cx="2269" cy="724"/>
            </a:xfrm>
            <a:prstGeom prst="rect">
              <a:avLst/>
            </a:prstGeom>
            <a:noFill/>
            <a:ln w="9525">
              <a:noFill/>
              <a:bevel/>
            </a:ln>
          </p:spPr>
          <p:txBody>
            <a:bodyPr lIns="90170" tIns="46990" rIns="90170" bIns="46990">
              <a:spAutoFit/>
            </a:bodyPr>
            <a:lstStyle/>
            <a:p>
              <a:pPr algn="ctr"/>
              <a:r>
                <a:rPr lang="zh-CN" altLang="en-US" sz="1200">
                  <a:solidFill>
                    <a:srgbClr val="FFFFFF"/>
                  </a:solidFill>
                  <a:latin typeface="微软雅黑" panose="020B0503020204020204" pitchFamily="34" charset="-122"/>
                  <a:ea typeface="微软雅黑" panose="020B0503020204020204" pitchFamily="34" charset="-122"/>
                  <a:sym typeface="Segoe UI" panose="020B0502040204020203" pitchFamily="34" charset="0"/>
                </a:rPr>
                <a:t>拥有</a:t>
              </a:r>
              <a:r>
                <a:rPr lang="en-US" altLang="zh-CN" sz="1200">
                  <a:solidFill>
                    <a:srgbClr val="FFFFFF"/>
                  </a:solidFill>
                  <a:latin typeface="微软雅黑" panose="020B0503020204020204" pitchFamily="34" charset="-122"/>
                  <a:ea typeface="微软雅黑" panose="020B0503020204020204" pitchFamily="34" charset="-122"/>
                  <a:sym typeface="Segoe UI" panose="020B0502040204020203" pitchFamily="34" charset="0"/>
                </a:rPr>
                <a:t>Habilitation</a:t>
              </a:r>
              <a:r>
                <a:rPr lang="zh-CN" altLang="en-US" sz="1200">
                  <a:solidFill>
                    <a:srgbClr val="FFFFFF"/>
                  </a:solidFill>
                  <a:latin typeface="微软雅黑" panose="020B0503020204020204" pitchFamily="34" charset="-122"/>
                  <a:ea typeface="微软雅黑" panose="020B0503020204020204" pitchFamily="34" charset="-122"/>
                  <a:sym typeface="Segoe UI" panose="020B0502040204020203" pitchFamily="34" charset="0"/>
                </a:rPr>
                <a:t>（任教资格）</a:t>
              </a:r>
              <a:endParaRPr lang="zh-CN" altLang="en-US" sz="1200">
                <a:solidFill>
                  <a:srgbClr val="FFFFFF"/>
                </a:solidFill>
                <a:latin typeface="微软雅黑" panose="020B0503020204020204" pitchFamily="34" charset="-122"/>
                <a:ea typeface="微软雅黑" panose="020B0503020204020204" pitchFamily="34" charset="-122"/>
                <a:sym typeface="Segoe UI" panose="020B0502040204020203" pitchFamily="34" charset="0"/>
              </a:endParaRPr>
            </a:p>
          </p:txBody>
        </p:sp>
        <p:sp>
          <p:nvSpPr>
            <p:cNvPr id="22558" name="Text Box 33"/>
            <p:cNvSpPr txBox="1">
              <a:spLocks noChangeArrowheads="1"/>
            </p:cNvSpPr>
            <p:nvPr/>
          </p:nvSpPr>
          <p:spPr bwMode="auto">
            <a:xfrm>
              <a:off x="3264" y="2566"/>
              <a:ext cx="2269" cy="1012"/>
            </a:xfrm>
            <a:prstGeom prst="rect">
              <a:avLst/>
            </a:prstGeom>
            <a:noFill/>
            <a:ln w="9525">
              <a:noFill/>
              <a:miter lim="800000"/>
            </a:ln>
          </p:spPr>
          <p:txBody>
            <a:bodyPr lIns="90170" tIns="46990" rIns="90170" bIns="46990">
              <a:spAutoFit/>
            </a:bodyPr>
            <a:lstStyle/>
            <a:p>
              <a:pPr algn="ct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至少</a:t>
              </a:r>
              <a:r>
                <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rPr>
                <a:t>5</a:t>
              </a: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年工作经历其中</a:t>
              </a:r>
              <a:r>
                <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rPr>
                <a:t>3</a:t>
              </a: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年非高等教育机构的从业经历</a:t>
              </a: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59" name="Text Box 34"/>
            <p:cNvSpPr txBox="1">
              <a:spLocks noChangeArrowheads="1"/>
            </p:cNvSpPr>
            <p:nvPr/>
          </p:nvSpPr>
          <p:spPr bwMode="auto">
            <a:xfrm>
              <a:off x="5897" y="1123"/>
              <a:ext cx="1815" cy="1012"/>
            </a:xfrm>
            <a:prstGeom prst="rect">
              <a:avLst/>
            </a:prstGeom>
            <a:noFill/>
            <a:ln w="9525">
              <a:noFill/>
              <a:miter lim="800000"/>
            </a:ln>
          </p:spPr>
          <p:txBody>
            <a:bodyPr lIns="90170" tIns="46990" rIns="90170" bIns="46990">
              <a:spAutoFit/>
            </a:bodyPr>
            <a:lstStyle/>
            <a:p>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每周</a:t>
              </a:r>
              <a:r>
                <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rPr>
                <a:t>8-10</a:t>
              </a: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课时</a:t>
              </a: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a:p>
              <a:r>
                <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rPr>
                <a:t>2</a:t>
              </a: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学期</a:t>
              </a: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a:p>
              <a:r>
                <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rPr>
                <a:t>30</a:t>
              </a: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周</a:t>
              </a: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60" name="Text Box 35"/>
            <p:cNvSpPr txBox="1">
              <a:spLocks noChangeArrowheads="1"/>
            </p:cNvSpPr>
            <p:nvPr/>
          </p:nvSpPr>
          <p:spPr bwMode="auto">
            <a:xfrm>
              <a:off x="5897" y="2598"/>
              <a:ext cx="1928" cy="1012"/>
            </a:xfrm>
            <a:prstGeom prst="rect">
              <a:avLst/>
            </a:prstGeom>
            <a:noFill/>
            <a:ln w="9525">
              <a:noFill/>
              <a:bevel/>
            </a:ln>
          </p:spPr>
          <p:txBody>
            <a:bodyPr lIns="90170" tIns="46990" rIns="90170" bIns="46990">
              <a:spAutoFit/>
            </a:bodyPr>
            <a:lstStyle/>
            <a:p>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每周</a:t>
              </a:r>
              <a:r>
                <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rPr>
                <a:t>18</a:t>
              </a: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课时</a:t>
              </a: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a:p>
              <a:r>
                <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rPr>
                <a:t>2</a:t>
              </a: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学期,</a:t>
              </a:r>
              <a:r>
                <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rPr>
                <a:t>34</a:t>
              </a: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周</a:t>
              </a:r>
              <a:endParaRPr 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a:p>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薪水低</a:t>
              </a:r>
              <a:r>
                <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rPr>
                <a:t>20%</a:t>
              </a:r>
              <a:endPar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61" name="Text Box 36"/>
            <p:cNvSpPr txBox="1">
              <a:spLocks noChangeArrowheads="1"/>
            </p:cNvSpPr>
            <p:nvPr/>
          </p:nvSpPr>
          <p:spPr bwMode="auto">
            <a:xfrm>
              <a:off x="7824" y="1349"/>
              <a:ext cx="1701" cy="436"/>
            </a:xfrm>
            <a:prstGeom prst="rect">
              <a:avLst/>
            </a:prstGeom>
            <a:noFill/>
            <a:ln w="9525">
              <a:noFill/>
              <a:bevel/>
            </a:ln>
          </p:spPr>
          <p:txBody>
            <a:bodyPr lIns="90170" tIns="46990" rIns="90170" bIns="46990">
              <a:spAutoFit/>
            </a:bodyPr>
            <a:lstStyle/>
            <a:p>
              <a:pPr algn="ctr"/>
              <a:r>
                <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rPr>
                <a:t>50:1</a:t>
              </a:r>
              <a:endPar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62" name="Text Box 37"/>
            <p:cNvSpPr txBox="1">
              <a:spLocks noChangeArrowheads="1"/>
            </p:cNvSpPr>
            <p:nvPr/>
          </p:nvSpPr>
          <p:spPr bwMode="auto">
            <a:xfrm>
              <a:off x="7823" y="2825"/>
              <a:ext cx="1701" cy="436"/>
            </a:xfrm>
            <a:prstGeom prst="rect">
              <a:avLst/>
            </a:prstGeom>
            <a:noFill/>
            <a:ln w="9525">
              <a:noFill/>
              <a:miter lim="800000"/>
            </a:ln>
          </p:spPr>
          <p:txBody>
            <a:bodyPr lIns="90170" tIns="46990" rIns="90170" bIns="46990">
              <a:spAutoFit/>
            </a:bodyPr>
            <a:lstStyle/>
            <a:p>
              <a:pPr algn="ct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32</a:t>
              </a:r>
              <a:r>
                <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rPr>
                <a:t>:1</a:t>
              </a:r>
              <a:endPar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63" name="Text Box 38"/>
            <p:cNvSpPr txBox="1">
              <a:spLocks noChangeArrowheads="1"/>
            </p:cNvSpPr>
            <p:nvPr/>
          </p:nvSpPr>
          <p:spPr bwMode="auto">
            <a:xfrm>
              <a:off x="9527" y="1236"/>
              <a:ext cx="2494" cy="724"/>
            </a:xfrm>
            <a:prstGeom prst="rect">
              <a:avLst/>
            </a:prstGeom>
            <a:noFill/>
            <a:ln w="9525">
              <a:noFill/>
              <a:miter lim="800000"/>
            </a:ln>
          </p:spPr>
          <p:txBody>
            <a:bodyPr lIns="90170" tIns="46990" rIns="90170" bIns="46990">
              <a:spAutoFit/>
            </a:bodyPr>
            <a:lstStyle/>
            <a:p>
              <a:pPr algn="ct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平均每位授职位对应 </a:t>
              </a: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a:p>
              <a:pPr algn="ctr"/>
              <a:r>
                <a:rPr lang="en-US" altLang="zh-CN" sz="1200">
                  <a:solidFill>
                    <a:srgbClr val="FFFFFF"/>
                  </a:solidFill>
                  <a:latin typeface="黑体" panose="02010609060101010101" pitchFamily="49" charset="-122"/>
                  <a:ea typeface="黑体" panose="02010609060101010101" pitchFamily="49" charset="-122"/>
                  <a:sym typeface="Segoe UI" panose="020B0502040204020203" pitchFamily="34" charset="0"/>
                </a:rPr>
                <a:t>3</a:t>
              </a: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个初级职员</a:t>
              </a: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sp>
          <p:nvSpPr>
            <p:cNvPr id="22564" name="Text Box 39"/>
            <p:cNvSpPr txBox="1">
              <a:spLocks noChangeArrowheads="1"/>
            </p:cNvSpPr>
            <p:nvPr/>
          </p:nvSpPr>
          <p:spPr bwMode="auto">
            <a:xfrm>
              <a:off x="9637" y="2824"/>
              <a:ext cx="1588" cy="436"/>
            </a:xfrm>
            <a:prstGeom prst="rect">
              <a:avLst/>
            </a:prstGeom>
            <a:noFill/>
            <a:ln w="9525">
              <a:noFill/>
              <a:miter lim="800000"/>
            </a:ln>
          </p:spPr>
          <p:txBody>
            <a:bodyPr lIns="90170" tIns="46990" rIns="90170" bIns="46990">
              <a:spAutoFit/>
            </a:bodyPr>
            <a:lstStyle/>
            <a:p>
              <a:pPr algn="ctr"/>
              <a:r>
                <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rPr>
                <a:t>无初级职员</a:t>
              </a:r>
              <a:endParaRPr lang="zh-CN" altLang="en-US" sz="1200">
                <a:solidFill>
                  <a:srgbClr val="FFFFFF"/>
                </a:solidFill>
                <a:latin typeface="黑体" panose="02010609060101010101" pitchFamily="49" charset="-122"/>
                <a:ea typeface="黑体" panose="02010609060101010101" pitchFamily="49" charset="-122"/>
                <a:sym typeface="Segoe UI" panose="020B0502040204020203" pitchFamily="34" charset="0"/>
              </a:endParaRPr>
            </a:p>
          </p:txBody>
        </p:sp>
      </p:gr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7760" y="827370"/>
            <a:ext cx="8437061" cy="858377"/>
          </a:xfrm>
          <a:prstGeom prst="rect">
            <a:avLst/>
          </a:prstGeom>
        </p:spPr>
        <p:txBody>
          <a:bodyPr wrap="square">
            <a:spAutoFit/>
          </a:bodyPr>
          <a:lstStyle/>
          <a:p>
            <a:pPr>
              <a:lnSpc>
                <a:spcPct val="150000"/>
              </a:lnSpc>
            </a:pPr>
            <a:r>
              <a:rPr lang="zh-CN" altLang="en-US" b="1" kern="0" dirty="0" smtClean="0">
                <a:solidFill>
                  <a:schemeClr val="bg1"/>
                </a:solidFill>
                <a:latin typeface="黑体" panose="02010609060101010101" pitchFamily="49" charset="-122"/>
                <a:ea typeface="黑体" panose="02010609060101010101" pitchFamily="49" charset="-122"/>
                <a:sym typeface="Arial" panose="020B0604020202020204" pitchFamily="34" charset="0"/>
              </a:rPr>
              <a:t>“金融危机”过后，西方发达国家旗帜鲜明地提出“再工业化”战略，发出向实</a:t>
            </a:r>
            <a:endParaRPr lang="en-US" altLang="zh-CN" b="1" kern="0" dirty="0" smtClean="0">
              <a:solidFill>
                <a:schemeClr val="bg1"/>
              </a:solidFill>
              <a:latin typeface="黑体" panose="02010609060101010101" pitchFamily="49" charset="-122"/>
              <a:ea typeface="黑体" panose="02010609060101010101" pitchFamily="49" charset="-122"/>
              <a:sym typeface="Arial" panose="020B0604020202020204" pitchFamily="34" charset="0"/>
            </a:endParaRPr>
          </a:p>
          <a:p>
            <a:pPr>
              <a:lnSpc>
                <a:spcPct val="150000"/>
              </a:lnSpc>
            </a:pPr>
            <a:r>
              <a:rPr lang="en-US" altLang="zh-CN" b="1" kern="0" dirty="0" smtClean="0">
                <a:solidFill>
                  <a:schemeClr val="bg1"/>
                </a:solidFill>
                <a:latin typeface="黑体" panose="02010609060101010101" pitchFamily="49" charset="-122"/>
                <a:ea typeface="黑体" panose="02010609060101010101" pitchFamily="49" charset="-122"/>
                <a:sym typeface="Arial" panose="020B0604020202020204" pitchFamily="34" charset="0"/>
              </a:rPr>
              <a:t>  </a:t>
            </a:r>
            <a:r>
              <a:rPr lang="zh-CN" altLang="en-US" b="1" kern="0" dirty="0" smtClean="0">
                <a:solidFill>
                  <a:schemeClr val="bg1"/>
                </a:solidFill>
                <a:latin typeface="黑体" panose="02010609060101010101" pitchFamily="49" charset="-122"/>
                <a:ea typeface="黑体" panose="02010609060101010101" pitchFamily="49" charset="-122"/>
                <a:sym typeface="Arial" panose="020B0604020202020204" pitchFamily="34" charset="0"/>
              </a:rPr>
              <a:t>体经济回归的信号！</a:t>
            </a:r>
            <a:endParaRPr lang="zh-CN" altLang="en-US" b="1" dirty="0">
              <a:solidFill>
                <a:schemeClr val="bg1"/>
              </a:solidFill>
              <a:latin typeface="黑体" panose="02010609060101010101" pitchFamily="49" charset="-122"/>
              <a:ea typeface="黑体" panose="02010609060101010101" pitchFamily="49" charset="-122"/>
            </a:endParaRPr>
          </a:p>
        </p:txBody>
      </p:sp>
      <p:pic>
        <p:nvPicPr>
          <p:cNvPr id="3" name="Picture 7"/>
          <p:cNvPicPr>
            <a:picLocks noChangeAspect="1" noChangeArrowheads="1"/>
          </p:cNvPicPr>
          <p:nvPr/>
        </p:nvPicPr>
        <p:blipFill>
          <a:blip r:embed="rId1" cstate="print"/>
          <a:stretch>
            <a:fillRect/>
          </a:stretch>
        </p:blipFill>
        <p:spPr bwMode="auto">
          <a:xfrm>
            <a:off x="434312" y="1981020"/>
            <a:ext cx="1757585" cy="1173660"/>
          </a:xfrm>
          <a:prstGeom prst="rect">
            <a:avLst/>
          </a:prstGeom>
          <a:noFill/>
          <a:ln w="88900" cap="sq">
            <a:noFill/>
            <a:miter lim="800000"/>
            <a:headEnd/>
            <a:tailEnd/>
          </a:ln>
        </p:spPr>
      </p:pic>
      <p:pic>
        <p:nvPicPr>
          <p:cNvPr id="4" name="Picture 8"/>
          <p:cNvPicPr>
            <a:picLocks noChangeAspect="1" noChangeArrowheads="1"/>
          </p:cNvPicPr>
          <p:nvPr/>
        </p:nvPicPr>
        <p:blipFill>
          <a:blip r:embed="rId2" cstate="print">
            <a:lum bright="-6000"/>
          </a:blip>
          <a:srcRect b="3516"/>
          <a:stretch>
            <a:fillRect/>
          </a:stretch>
        </p:blipFill>
        <p:spPr bwMode="auto">
          <a:xfrm>
            <a:off x="434312" y="3285178"/>
            <a:ext cx="1756800" cy="1171200"/>
          </a:xfrm>
          <a:prstGeom prst="rect">
            <a:avLst/>
          </a:prstGeom>
          <a:noFill/>
          <a:ln w="9525">
            <a:noFill/>
            <a:miter lim="800000"/>
            <a:headEnd/>
            <a:tailEnd/>
          </a:ln>
        </p:spPr>
      </p:pic>
      <p:sp>
        <p:nvSpPr>
          <p:cNvPr id="5" name="TextBox 4"/>
          <p:cNvSpPr txBox="1"/>
          <p:nvPr/>
        </p:nvSpPr>
        <p:spPr>
          <a:xfrm>
            <a:off x="2220262" y="1867271"/>
            <a:ext cx="2991818" cy="1274195"/>
          </a:xfrm>
          <a:prstGeom prst="rect">
            <a:avLst/>
          </a:prstGeom>
          <a:noFill/>
        </p:spPr>
        <p:txBody>
          <a:bodyPr wrap="square" rtlCol="0">
            <a:spAutoFit/>
          </a:bodyPr>
          <a:lstStyle/>
          <a:p>
            <a:pPr algn="just" eaLnBrk="0" hangingPunct="0">
              <a:lnSpc>
                <a:spcPct val="120000"/>
              </a:lnSpc>
              <a:spcBef>
                <a:spcPct val="50000"/>
              </a:spcBef>
              <a:buClr>
                <a:schemeClr val="accent2"/>
              </a:buClr>
              <a:defRPr/>
            </a:pPr>
            <a:r>
              <a:rPr lang="en-US" altLang="zh-CN" sz="1600" dirty="0" smtClean="0">
                <a:solidFill>
                  <a:schemeClr val="bg1"/>
                </a:solidFill>
                <a:latin typeface="微软雅黑" panose="020B0503020204020204" pitchFamily="34" charset="-122"/>
                <a:ea typeface="微软雅黑" panose="020B0503020204020204" pitchFamily="34" charset="-122"/>
              </a:rPr>
              <a:t>2009</a:t>
            </a:r>
            <a:r>
              <a:rPr lang="zh-CN" altLang="en-US" sz="1600" dirty="0" smtClean="0">
                <a:solidFill>
                  <a:schemeClr val="bg1"/>
                </a:solidFill>
                <a:latin typeface="微软雅黑" panose="020B0503020204020204" pitchFamily="34" charset="-122"/>
                <a:ea typeface="微软雅黑" panose="020B0503020204020204" pitchFamily="34" charset="-122"/>
              </a:rPr>
              <a:t>年</a:t>
            </a:r>
            <a:r>
              <a:rPr lang="en-US" altLang="zh-CN" sz="1600" dirty="0" smtClean="0">
                <a:solidFill>
                  <a:schemeClr val="bg1"/>
                </a:solidFill>
                <a:latin typeface="微软雅黑" panose="020B0503020204020204" pitchFamily="34" charset="-122"/>
                <a:ea typeface="微软雅黑" panose="020B0503020204020204" pitchFamily="34" charset="-122"/>
              </a:rPr>
              <a:t>11</a:t>
            </a:r>
            <a:r>
              <a:rPr lang="zh-CN" altLang="en-US" sz="1600" dirty="0" smtClean="0">
                <a:solidFill>
                  <a:schemeClr val="bg1"/>
                </a:solidFill>
                <a:latin typeface="微软雅黑" panose="020B0503020204020204" pitchFamily="34" charset="-122"/>
                <a:ea typeface="微软雅黑" panose="020B0503020204020204" pitchFamily="34" charset="-122"/>
              </a:rPr>
              <a:t>月</a:t>
            </a:r>
            <a:r>
              <a:rPr lang="en-US" altLang="zh-CN" sz="1600" dirty="0" smtClean="0">
                <a:solidFill>
                  <a:schemeClr val="bg1"/>
                </a:solidFill>
                <a:latin typeface="微软雅黑" panose="020B0503020204020204" pitchFamily="34" charset="-122"/>
                <a:ea typeface="微软雅黑" panose="020B0503020204020204" pitchFamily="34" charset="-122"/>
              </a:rPr>
              <a:t>2</a:t>
            </a:r>
            <a:r>
              <a:rPr lang="zh-CN" altLang="en-US" sz="1600" dirty="0" smtClean="0">
                <a:solidFill>
                  <a:schemeClr val="bg1"/>
                </a:solidFill>
                <a:latin typeface="微软雅黑" panose="020B0503020204020204" pitchFamily="34" charset="-122"/>
                <a:ea typeface="微软雅黑" panose="020B0503020204020204" pitchFamily="34" charset="-122"/>
              </a:rPr>
              <a:t>日，美国总统奥巴马提出，美国经济要转向可持续增长模式，即出口推动型增长和</a:t>
            </a:r>
            <a:r>
              <a:rPr lang="zh-CN" altLang="en-US" sz="1600" dirty="0" smtClean="0">
                <a:solidFill>
                  <a:srgbClr val="F37003"/>
                </a:solidFill>
                <a:latin typeface="微软雅黑" panose="020B0503020204020204" pitchFamily="34" charset="-122"/>
                <a:ea typeface="微软雅黑" panose="020B0503020204020204" pitchFamily="34" charset="-122"/>
              </a:rPr>
              <a:t>制造业增长</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174542" y="3498540"/>
            <a:ext cx="2999438" cy="584775"/>
          </a:xfrm>
          <a:prstGeom prst="rect">
            <a:avLst/>
          </a:prstGeom>
        </p:spPr>
        <p:txBody>
          <a:bodyPr wrap="square">
            <a:spAutoFit/>
          </a:bodyPr>
          <a:lstStyle/>
          <a:p>
            <a:pPr algn="just"/>
            <a:r>
              <a:rPr lang="en-US" altLang="zh-CN" sz="1600" dirty="0" smtClean="0">
                <a:solidFill>
                  <a:schemeClr val="bg1"/>
                </a:solidFill>
                <a:latin typeface="微软雅黑" panose="020B0503020204020204" pitchFamily="34" charset="-122"/>
                <a:ea typeface="微软雅黑" panose="020B0503020204020204" pitchFamily="34" charset="-122"/>
              </a:rPr>
              <a:t>2011</a:t>
            </a:r>
            <a:r>
              <a:rPr lang="zh-CN" altLang="en-US" sz="1600" dirty="0" smtClean="0">
                <a:solidFill>
                  <a:schemeClr val="bg1"/>
                </a:solidFill>
                <a:latin typeface="微软雅黑" panose="020B0503020204020204" pitchFamily="34" charset="-122"/>
                <a:ea typeface="微软雅黑" panose="020B0503020204020204" pitchFamily="34" charset="-122"/>
              </a:rPr>
              <a:t>年</a:t>
            </a:r>
            <a:r>
              <a:rPr lang="en-US" altLang="zh-CN" sz="1600" dirty="0" smtClean="0">
                <a:solidFill>
                  <a:schemeClr val="bg1"/>
                </a:solidFill>
                <a:latin typeface="微软雅黑" panose="020B0503020204020204" pitchFamily="34" charset="-122"/>
                <a:ea typeface="微软雅黑" panose="020B0503020204020204" pitchFamily="34" charset="-122"/>
              </a:rPr>
              <a:t>8</a:t>
            </a:r>
            <a:r>
              <a:rPr lang="zh-CN" altLang="en-US" sz="1600" dirty="0" smtClean="0">
                <a:solidFill>
                  <a:schemeClr val="bg1"/>
                </a:solidFill>
                <a:latin typeface="微软雅黑" panose="020B0503020204020204" pitchFamily="34" charset="-122"/>
                <a:ea typeface="微软雅黑" panose="020B0503020204020204" pitchFamily="34" charset="-122"/>
              </a:rPr>
              <a:t>月，奥巴马签署</a:t>
            </a:r>
            <a:r>
              <a:rPr lang="zh-CN" altLang="en-US" sz="1600" dirty="0" smtClean="0">
                <a:solidFill>
                  <a:srgbClr val="F37003"/>
                </a:solidFill>
                <a:latin typeface="微软雅黑" panose="020B0503020204020204" pitchFamily="34" charset="-122"/>
                <a:ea typeface="微软雅黑" panose="020B0503020204020204" pitchFamily="34" charset="-122"/>
              </a:rPr>
              <a:t>制造业促进法案</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bwMode="auto">
          <a:xfrm>
            <a:off x="5440680" y="1904684"/>
            <a:ext cx="1005840" cy="1245600"/>
          </a:xfrm>
          <a:prstGeom prst="rect">
            <a:avLst/>
          </a:prstGeom>
          <a:solidFill>
            <a:srgbClr val="C2500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20000"/>
              </a:lnSpc>
              <a:spcBef>
                <a:spcPct val="0"/>
              </a:spcBef>
              <a:spcAft>
                <a:spcPct val="0"/>
              </a:spcAft>
              <a:buClrTx/>
              <a:buSzTx/>
              <a:buFont typeface="Arial" panose="020B0604020202020204" pitchFamily="34" charset="0"/>
              <a:buNone/>
            </a:pPr>
            <a:r>
              <a:rPr kumimoji="0" lang="en-US" altLang="zh-CN"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2012</a:t>
            </a:r>
            <a:r>
              <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年</a:t>
            </a:r>
            <a:endParaRPr kumimoji="0" lang="en-US" altLang="zh-CN"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indent="0" algn="l" defTabSz="914400" rtl="0" eaLnBrk="1" fontAlgn="base" latinLnBrk="0" hangingPunct="1">
              <a:lnSpc>
                <a:spcPct val="120000"/>
              </a:lnSpc>
              <a:spcBef>
                <a:spcPct val="0"/>
              </a:spcBef>
              <a:spcAft>
                <a:spcPct val="0"/>
              </a:spcAft>
              <a:buClrTx/>
              <a:buSzTx/>
              <a:buFont typeface="Arial" panose="020B0604020202020204" pitchFamily="34" charset="0"/>
              <a:buNone/>
            </a:pPr>
            <a:r>
              <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奥巴马</a:t>
            </a:r>
            <a:endParaRPr kumimoji="0" lang="en-US" altLang="zh-CN"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indent="0" algn="l" defTabSz="914400" rtl="0" eaLnBrk="1" fontAlgn="base" latinLnBrk="0" hangingPunct="1">
              <a:lnSpc>
                <a:spcPct val="120000"/>
              </a:lnSpc>
              <a:spcBef>
                <a:spcPct val="0"/>
              </a:spcBef>
              <a:spcAft>
                <a:spcPct val="0"/>
              </a:spcAft>
              <a:buClrTx/>
              <a:buSzTx/>
              <a:buFont typeface="Arial" panose="020B0604020202020204" pitchFamily="34" charset="0"/>
              <a:buNone/>
            </a:pPr>
            <a:r>
              <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国情咨询报告</a:t>
            </a:r>
            <a:endPar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pic>
        <p:nvPicPr>
          <p:cNvPr id="8" name="Picture 1" descr="C:\Users\Charlie\Desktop\15228524804d3f0f10910e8.jpg"/>
          <p:cNvPicPr>
            <a:picLocks noChangeAspect="1" noChangeArrowheads="1"/>
          </p:cNvPicPr>
          <p:nvPr/>
        </p:nvPicPr>
        <p:blipFill>
          <a:blip r:embed="rId3" cstate="print"/>
          <a:srcRect/>
          <a:stretch>
            <a:fillRect/>
          </a:stretch>
        </p:blipFill>
        <p:spPr bwMode="auto">
          <a:xfrm>
            <a:off x="6530352" y="1904685"/>
            <a:ext cx="2214578" cy="1245700"/>
          </a:xfrm>
          <a:prstGeom prst="rect">
            <a:avLst/>
          </a:prstGeom>
          <a:noFill/>
        </p:spPr>
      </p:pic>
      <p:sp>
        <p:nvSpPr>
          <p:cNvPr id="9" name="矩形 8"/>
          <p:cNvSpPr/>
          <p:nvPr/>
        </p:nvSpPr>
        <p:spPr bwMode="auto">
          <a:xfrm>
            <a:off x="5475006" y="3185805"/>
            <a:ext cx="3348954" cy="1500495"/>
          </a:xfrm>
          <a:prstGeom prst="rect">
            <a:avLst/>
          </a:prstGeom>
          <a:noFill/>
          <a:ln w="19050" cap="sq" cmpd="sng" algn="ctr">
            <a:noFill/>
            <a:prstDash val="solid"/>
            <a:miter lim="800000"/>
            <a:headEnd type="none" w="med" len="med"/>
            <a:tailEnd type="none" w="med" len="med"/>
          </a:ln>
          <a:effectLst/>
        </p:spPr>
        <p:txBody>
          <a:bodyPr vert="horz" wrap="square" lIns="91440" tIns="72000" rIns="91440" bIns="45720" numCol="1" rtlCol="0" anchor="t" anchorCtr="0" compatLnSpc="1"/>
          <a:lstStyle/>
          <a:p>
            <a:pPr marL="182880" lvl="1" indent="-182880" algn="just" eaLnBrk="0" hangingPunct="0">
              <a:lnSpc>
                <a:spcPct val="120000"/>
              </a:lnSpc>
              <a:spcAft>
                <a:spcPts val="600"/>
              </a:spcAft>
              <a:buFont typeface="微软雅黑" panose="020B0503020204020204" pitchFamily="34" charset="-122"/>
              <a:buChar char="•"/>
              <a:defRPr/>
            </a:pPr>
            <a:r>
              <a:rPr lang="zh-CN" altLang="en-US" sz="1600" dirty="0" smtClean="0">
                <a:solidFill>
                  <a:schemeClr val="bg1"/>
                </a:solidFill>
                <a:latin typeface="微软雅黑" panose="020B0503020204020204" pitchFamily="34" charset="-122"/>
                <a:ea typeface="微软雅黑" panose="020B0503020204020204" pitchFamily="34" charset="-122"/>
              </a:rPr>
              <a:t>不断发展的经济蓝图要从美国的制造业开始；</a:t>
            </a:r>
            <a:endParaRPr lang="zh-CN" altLang="en-US" sz="1600" dirty="0" smtClean="0">
              <a:solidFill>
                <a:schemeClr val="bg1"/>
              </a:solidFill>
              <a:latin typeface="微软雅黑" panose="020B0503020204020204" pitchFamily="34" charset="-122"/>
              <a:ea typeface="微软雅黑" panose="020B0503020204020204" pitchFamily="34" charset="-122"/>
            </a:endParaRPr>
          </a:p>
          <a:p>
            <a:pPr marL="182880" lvl="1" indent="-182880" algn="just" eaLnBrk="0" hangingPunct="0">
              <a:lnSpc>
                <a:spcPct val="120000"/>
              </a:lnSpc>
              <a:buFont typeface="微软雅黑" panose="020B0503020204020204" pitchFamily="34" charset="-122"/>
              <a:buChar char="•"/>
              <a:defRPr/>
            </a:pPr>
            <a:r>
              <a:rPr lang="zh-CN" altLang="en-US" sz="1600" dirty="0" smtClean="0">
                <a:solidFill>
                  <a:schemeClr val="bg1"/>
                </a:solidFill>
                <a:latin typeface="微软雅黑" panose="020B0503020204020204" pitchFamily="34" charset="-122"/>
                <a:ea typeface="微软雅黑" panose="020B0503020204020204" pitchFamily="34" charset="-122"/>
              </a:rPr>
              <a:t>号召商业领袖们将制造岗位移至国内，以增加本土就业。</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bwMode="auto">
          <a:xfrm rot="5400000">
            <a:off x="4044468" y="3186118"/>
            <a:ext cx="2571767" cy="1588"/>
          </a:xfrm>
          <a:prstGeom prst="line">
            <a:avLst/>
          </a:prstGeom>
          <a:solidFill>
            <a:schemeClr val="accent1"/>
          </a:solidFill>
          <a:ln w="9525" cap="flat" cmpd="sng" algn="ctr">
            <a:solidFill>
              <a:schemeClr val="bg1"/>
            </a:solidFill>
            <a:prstDash val="solid"/>
            <a:round/>
            <a:headEnd type="none" w="med" len="med"/>
            <a:tailEnd type="none" w="med" len="med"/>
          </a:ln>
          <a:effectLst/>
        </p:spPr>
      </p:cxnSp>
      <p:sp>
        <p:nvSpPr>
          <p:cNvPr id="11" name="矩形 10"/>
          <p:cNvSpPr/>
          <p:nvPr/>
        </p:nvSpPr>
        <p:spPr>
          <a:xfrm>
            <a:off x="327496" y="158234"/>
            <a:ext cx="5519460" cy="584775"/>
          </a:xfrm>
          <a:prstGeom prst="rect">
            <a:avLst/>
          </a:prstGeom>
        </p:spPr>
        <p:txBody>
          <a:bodyPr wrap="none">
            <a:spAutoFit/>
          </a:bodyPr>
          <a:lstStyle/>
          <a:p>
            <a:r>
              <a:rPr lang="zh-CN" altLang="en-US" sz="3200" dirty="0" smtClean="0">
                <a:solidFill>
                  <a:schemeClr val="bg1"/>
                </a:solidFill>
                <a:latin typeface="宋体" panose="02010600030101010101" pitchFamily="2" charset="-122"/>
              </a:rPr>
              <a:t>发达国家的“再工业化”战略</a:t>
            </a:r>
            <a:endParaRPr lang="zh-CN" altLang="en-US" sz="3200" dirty="0">
              <a:solidFill>
                <a:schemeClr val="bg1"/>
              </a:solidFill>
              <a:latin typeface="宋体" panose="02010600030101010101" pitchFamily="2"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animBg="1"/>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9"/>
          <p:cNvGrpSpPr/>
          <p:nvPr/>
        </p:nvGrpSpPr>
        <p:grpSpPr bwMode="auto">
          <a:xfrm>
            <a:off x="-73025" y="627063"/>
            <a:ext cx="8054147" cy="433387"/>
            <a:chOff x="-72582" y="627615"/>
            <a:chExt cx="7014834" cy="433605"/>
          </a:xfrm>
        </p:grpSpPr>
        <p:sp>
          <p:nvSpPr>
            <p:cNvPr id="23576" name="AutoShape 5"/>
            <p:cNvSpPr>
              <a:spLocks noChangeArrowheads="1"/>
            </p:cNvSpPr>
            <p:nvPr/>
          </p:nvSpPr>
          <p:spPr bwMode="auto">
            <a:xfrm flipH="1">
              <a:off x="-72582" y="627615"/>
              <a:ext cx="4788592" cy="433605"/>
            </a:xfrm>
            <a:prstGeom prst="parallelogram">
              <a:avLst>
                <a:gd name="adj" fmla="val 352426"/>
              </a:avLst>
            </a:prstGeom>
            <a:solidFill>
              <a:schemeClr val="accent1">
                <a:alpha val="69019"/>
              </a:schemeClr>
            </a:solidFill>
            <a:ln w="9525">
              <a:noFill/>
              <a:miter lim="800000"/>
            </a:ln>
          </p:spPr>
          <p:txBody>
            <a:bodyPr anchor="ctr"/>
            <a:lstStyle/>
            <a:p>
              <a:endParaRPr lang="zh-CN" altLang="en-US"/>
            </a:p>
          </p:txBody>
        </p:sp>
        <p:sp>
          <p:nvSpPr>
            <p:cNvPr id="23577" name="AutoShape 6"/>
            <p:cNvSpPr>
              <a:spLocks noChangeArrowheads="1"/>
            </p:cNvSpPr>
            <p:nvPr/>
          </p:nvSpPr>
          <p:spPr bwMode="auto">
            <a:xfrm flipH="1">
              <a:off x="2153660" y="647700"/>
              <a:ext cx="4788592" cy="411980"/>
            </a:xfrm>
            <a:prstGeom prst="parallelogram">
              <a:avLst>
                <a:gd name="adj" fmla="val 352414"/>
              </a:avLst>
            </a:prstGeom>
            <a:solidFill>
              <a:schemeClr val="accent1">
                <a:alpha val="69019"/>
              </a:schemeClr>
            </a:solidFill>
            <a:ln w="9525">
              <a:noFill/>
              <a:miter lim="800000"/>
            </a:ln>
          </p:spPr>
          <p:txBody>
            <a:bodyPr anchor="ctr"/>
            <a:lstStyle/>
            <a:p>
              <a:endParaRPr lang="zh-CN" altLang="en-US"/>
            </a:p>
          </p:txBody>
        </p:sp>
      </p:grpSp>
      <p:sp>
        <p:nvSpPr>
          <p:cNvPr id="23555" name="TextBox 3"/>
          <p:cNvSpPr>
            <a:spLocks noChangeArrowheads="1"/>
          </p:cNvSpPr>
          <p:nvPr/>
        </p:nvSpPr>
        <p:spPr bwMode="auto">
          <a:xfrm>
            <a:off x="0" y="0"/>
            <a:ext cx="9144000" cy="647700"/>
          </a:xfrm>
          <a:prstGeom prst="rect">
            <a:avLst/>
          </a:prstGeom>
          <a:solidFill>
            <a:schemeClr val="tx2"/>
          </a:solidFill>
          <a:ln w="9525">
            <a:noFill/>
            <a:miter lim="800000"/>
          </a:ln>
        </p:spPr>
        <p:txBody>
          <a:bodyPr>
            <a:spAutoFit/>
          </a:bodyPr>
          <a:lstStyle/>
          <a:p>
            <a:endParaRPr lang="zh-CN" altLang="en-US">
              <a:solidFill>
                <a:srgbClr val="000000"/>
              </a:solidFill>
              <a:latin typeface="Calibri" panose="020F0502020204030204" charset="0"/>
              <a:sym typeface="宋体" panose="02010600030101010101" pitchFamily="2" charset="-122"/>
            </a:endParaRPr>
          </a:p>
        </p:txBody>
      </p:sp>
      <p:sp>
        <p:nvSpPr>
          <p:cNvPr id="23556" name="TextBox 8"/>
          <p:cNvSpPr>
            <a:spLocks noChangeArrowheads="1"/>
          </p:cNvSpPr>
          <p:nvPr/>
        </p:nvSpPr>
        <p:spPr bwMode="auto">
          <a:xfrm>
            <a:off x="231775" y="47625"/>
            <a:ext cx="6573838" cy="457200"/>
          </a:xfrm>
          <a:prstGeom prst="rect">
            <a:avLst/>
          </a:prstGeom>
          <a:noFill/>
          <a:ln w="9525">
            <a:noFill/>
            <a:miter lim="800000"/>
          </a:ln>
        </p:spPr>
        <p:txBody>
          <a:bodyPr>
            <a:spAutoFit/>
          </a:bodyPr>
          <a:lstStyle/>
          <a:p>
            <a:r>
              <a:rPr lang="zh-CN" altLang="en-US" sz="2400" b="1"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   欧洲</a:t>
            </a:r>
            <a:r>
              <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rPr>
              <a:t>高等教育分类 -- 以德国为例</a:t>
            </a:r>
            <a:endPar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23557" name="TextBox 8"/>
          <p:cNvSpPr>
            <a:spLocks noChangeArrowheads="1"/>
          </p:cNvSpPr>
          <p:nvPr/>
        </p:nvSpPr>
        <p:spPr bwMode="auto">
          <a:xfrm>
            <a:off x="1117600" y="628650"/>
            <a:ext cx="6573838" cy="396875"/>
          </a:xfrm>
          <a:prstGeom prst="rect">
            <a:avLst/>
          </a:prstGeom>
          <a:noFill/>
          <a:ln w="9525">
            <a:noFill/>
            <a:miter lim="800000"/>
          </a:ln>
        </p:spPr>
        <p:txBody>
          <a:bodyPr>
            <a:spAutoFit/>
          </a:bodyPr>
          <a:lstStyle/>
          <a:p>
            <a:r>
              <a:rPr lang="zh-CN" altLang="en-US" sz="2000"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  德国</a:t>
            </a:r>
            <a:r>
              <a:rPr lang="zh-CN" altLang="en-US" sz="2000" dirty="0">
                <a:solidFill>
                  <a:schemeClr val="bg1"/>
                </a:solidFill>
                <a:latin typeface="黑体" panose="02010609060101010101" pitchFamily="49" charset="-122"/>
                <a:ea typeface="黑体" panose="02010609060101010101" pitchFamily="49" charset="-122"/>
                <a:sym typeface="黑体" panose="02010609060101010101" pitchFamily="49" charset="-122"/>
              </a:rPr>
              <a:t>应用科学（技术）大学与职业院校的差别</a:t>
            </a:r>
            <a:endParaRPr lang="zh-CN" altLang="en-US" sz="2000"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12297" name="Group 9"/>
          <p:cNvGraphicFramePr>
            <a:graphicFrameLocks noGrp="1"/>
          </p:cNvGraphicFramePr>
          <p:nvPr/>
        </p:nvGraphicFramePr>
        <p:xfrm>
          <a:off x="900113" y="1492250"/>
          <a:ext cx="7345362" cy="3241676"/>
        </p:xfrm>
        <a:graphic>
          <a:graphicData uri="http://schemas.openxmlformats.org/drawingml/2006/table">
            <a:tbl>
              <a:tblPr/>
              <a:tblGrid>
                <a:gridCol w="1263650"/>
                <a:gridCol w="2871787"/>
                <a:gridCol w="3209925"/>
              </a:tblGrid>
              <a:tr h="766763">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800" b="1"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sym typeface="Calibri" panose="020F0502020204030204" charset="0"/>
                        </a:rPr>
                        <a:t>职业院校</a:t>
                      </a:r>
                      <a:endParaRPr kumimoji="0" lang="zh-CN" altLang="en-US" sz="1800" b="1"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800" b="1"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sym typeface="Calibri" panose="020F0502020204030204" charset="0"/>
                        </a:rPr>
                        <a:t>应用科学（技术）大学</a:t>
                      </a:r>
                      <a:endParaRPr kumimoji="0" lang="zh-CN" altLang="en-US" sz="1800" b="1"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1"/>
                    </a:solidFill>
                  </a:tcPr>
                </a:tc>
              </a:tr>
              <a:tr h="1708150">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rPr>
                        <a:t>学生培养</a:t>
                      </a:r>
                      <a:endParaRPr kumimoji="0" lang="zh-CN" altLang="en-US" sz="2800" b="0" i="0" u="none" strike="noStrike" cap="none" normalizeH="0" baseline="0" smtClean="0">
                        <a:ln>
                          <a:noFill/>
                        </a:ln>
                        <a:solidFill>
                          <a:schemeClr val="tx1"/>
                        </a:solidFill>
                        <a:effectLst/>
                        <a:latin typeface="Calibri" panose="020F0502020204030204" charset="0"/>
                        <a:ea typeface="宋体" panose="02010600030101010101" pitchFamily="2"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endParaRP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rPr>
                        <a:t>直接培训能马上运用于</a:t>
                      </a:r>
                      <a:endPar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endParaRP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rPr>
                        <a:t>工作岗位的知识与技能</a:t>
                      </a:r>
                      <a:endPar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endParaRP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endParaRP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rPr>
                        <a:t>除了培训技能外，最重要的</a:t>
                      </a:r>
                      <a:endPar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endParaRP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rPr>
                        <a:t>还要培养学生的通用知识与</a:t>
                      </a:r>
                      <a:endPar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endParaRP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rPr>
                        <a:t>能力，为学生未来的终身学</a:t>
                      </a:r>
                      <a:endPar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rPr>
                        <a:t>        习打下良好的基础。</a:t>
                      </a:r>
                      <a:endPar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endParaRPr>
                    </a:p>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766763">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600" b="0" i="0" u="none" strike="noStrike" cap="none" normalizeH="0" baseline="0" smtClean="0">
                          <a:ln>
                            <a:noFill/>
                          </a:ln>
                          <a:solidFill>
                            <a:srgbClr val="000000"/>
                          </a:solidFill>
                          <a:effectLst/>
                          <a:latin typeface="Calibri" panose="020F0502020204030204" charset="0"/>
                          <a:ea typeface="微软雅黑" panose="020B0503020204020204" pitchFamily="34" charset="-122"/>
                          <a:sym typeface="Calibri" panose="020F0502020204030204" charset="0"/>
                        </a:rPr>
                        <a:t>科研</a:t>
                      </a:r>
                      <a:endParaRPr kumimoji="0" lang="zh-CN" altLang="en-US" sz="2800" b="0" i="0" u="none" strike="noStrike" cap="none" normalizeH="0" baseline="0" smtClean="0">
                        <a:ln>
                          <a:noFill/>
                        </a:ln>
                        <a:solidFill>
                          <a:schemeClr val="tx1"/>
                        </a:solidFill>
                        <a:effectLst/>
                        <a:latin typeface="Calibri" panose="020F0502020204030204" charset="0"/>
                        <a:ea typeface="宋体" panose="02010600030101010101" pitchFamily="2" charset="-122"/>
                        <a:sym typeface="Calibri" panose="020F0502020204030204" charset="0"/>
                      </a:endParaRPr>
                    </a:p>
                  </a:txBody>
                  <a:tcPr marL="90170" marR="90170" marT="46990" marB="4699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dirty="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rPr>
                        <a:t>不强调科研</a:t>
                      </a:r>
                      <a:endParaRPr kumimoji="0" lang="zh-CN" altLang="en-US" sz="1400" b="0" i="0" u="none" strike="noStrike" cap="none" normalizeH="0" baseline="0" dirty="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rPr>
                        <a:t>将科学研究作为自己的重要任务</a:t>
                      </a:r>
                      <a:endParaRPr kumimoji="0" lang="zh-CN" altLang="en-US" sz="1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sym typeface="Calibri" panose="020F050202020403020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34"/>
          <p:cNvGrpSpPr/>
          <p:nvPr/>
        </p:nvGrpSpPr>
        <p:grpSpPr bwMode="auto">
          <a:xfrm>
            <a:off x="-73025" y="627063"/>
            <a:ext cx="9411335" cy="433387"/>
            <a:chOff x="-72582" y="627615"/>
            <a:chExt cx="10765006" cy="433605"/>
          </a:xfrm>
        </p:grpSpPr>
        <p:sp>
          <p:nvSpPr>
            <p:cNvPr id="24608" name="AutoShape 5"/>
            <p:cNvSpPr>
              <a:spLocks noChangeArrowheads="1"/>
            </p:cNvSpPr>
            <p:nvPr/>
          </p:nvSpPr>
          <p:spPr bwMode="auto">
            <a:xfrm flipH="1">
              <a:off x="-72582" y="627615"/>
              <a:ext cx="4788592" cy="433605"/>
            </a:xfrm>
            <a:prstGeom prst="parallelogram">
              <a:avLst>
                <a:gd name="adj" fmla="val 352426"/>
              </a:avLst>
            </a:prstGeom>
            <a:solidFill>
              <a:schemeClr val="accent1">
                <a:alpha val="69019"/>
              </a:schemeClr>
            </a:solidFill>
            <a:ln w="9525">
              <a:noFill/>
              <a:miter lim="800000"/>
            </a:ln>
          </p:spPr>
          <p:txBody>
            <a:bodyPr anchor="ctr"/>
            <a:lstStyle/>
            <a:p>
              <a:endParaRPr lang="zh-CN" altLang="en-US"/>
            </a:p>
          </p:txBody>
        </p:sp>
        <p:sp>
          <p:nvSpPr>
            <p:cNvPr id="24609" name="AutoShape 6"/>
            <p:cNvSpPr>
              <a:spLocks noChangeArrowheads="1"/>
            </p:cNvSpPr>
            <p:nvPr/>
          </p:nvSpPr>
          <p:spPr bwMode="auto">
            <a:xfrm flipH="1">
              <a:off x="2153660" y="647700"/>
              <a:ext cx="4788592" cy="411980"/>
            </a:xfrm>
            <a:prstGeom prst="parallelogram">
              <a:avLst>
                <a:gd name="adj" fmla="val 352414"/>
              </a:avLst>
            </a:prstGeom>
            <a:solidFill>
              <a:schemeClr val="accent1">
                <a:alpha val="69019"/>
              </a:schemeClr>
            </a:solidFill>
            <a:ln w="9525">
              <a:noFill/>
              <a:miter lim="800000"/>
            </a:ln>
          </p:spPr>
          <p:txBody>
            <a:bodyPr anchor="ctr"/>
            <a:lstStyle/>
            <a:p>
              <a:endParaRPr lang="zh-CN" altLang="en-US"/>
            </a:p>
          </p:txBody>
        </p:sp>
        <p:sp>
          <p:nvSpPr>
            <p:cNvPr id="24610" name="AutoShape 7"/>
            <p:cNvSpPr>
              <a:spLocks noChangeArrowheads="1"/>
            </p:cNvSpPr>
            <p:nvPr/>
          </p:nvSpPr>
          <p:spPr bwMode="auto">
            <a:xfrm flipH="1">
              <a:off x="4860019" y="647665"/>
              <a:ext cx="5832405" cy="411980"/>
            </a:xfrm>
            <a:prstGeom prst="parallelogram">
              <a:avLst>
                <a:gd name="adj" fmla="val 352418"/>
              </a:avLst>
            </a:prstGeom>
            <a:solidFill>
              <a:schemeClr val="accent1">
                <a:alpha val="81960"/>
              </a:schemeClr>
            </a:solidFill>
            <a:ln w="9525">
              <a:noFill/>
              <a:miter lim="800000"/>
            </a:ln>
          </p:spPr>
          <p:txBody>
            <a:bodyPr anchor="ctr"/>
            <a:lstStyle/>
            <a:p>
              <a:endParaRPr lang="zh-CN" altLang="en-US"/>
            </a:p>
          </p:txBody>
        </p:sp>
      </p:grpSp>
      <p:sp>
        <p:nvSpPr>
          <p:cNvPr id="24579" name="TextBox 3"/>
          <p:cNvSpPr>
            <a:spLocks noChangeArrowheads="1"/>
          </p:cNvSpPr>
          <p:nvPr/>
        </p:nvSpPr>
        <p:spPr bwMode="auto">
          <a:xfrm>
            <a:off x="0" y="0"/>
            <a:ext cx="9144000" cy="647700"/>
          </a:xfrm>
          <a:prstGeom prst="rect">
            <a:avLst/>
          </a:prstGeom>
          <a:solidFill>
            <a:schemeClr val="tx2"/>
          </a:solidFill>
          <a:ln w="9525">
            <a:noFill/>
            <a:miter lim="800000"/>
          </a:ln>
        </p:spPr>
        <p:txBody>
          <a:bodyPr>
            <a:spAutoFit/>
          </a:bodyPr>
          <a:lstStyle/>
          <a:p>
            <a:endParaRPr lang="zh-CN" altLang="en-US">
              <a:solidFill>
                <a:srgbClr val="000000"/>
              </a:solidFill>
              <a:latin typeface="Calibri" panose="020F0502020204030204" charset="0"/>
              <a:sym typeface="宋体" panose="02010600030101010101" pitchFamily="2" charset="-122"/>
            </a:endParaRPr>
          </a:p>
        </p:txBody>
      </p:sp>
      <p:sp>
        <p:nvSpPr>
          <p:cNvPr id="24580" name="TextBox 8"/>
          <p:cNvSpPr>
            <a:spLocks noChangeArrowheads="1"/>
          </p:cNvSpPr>
          <p:nvPr/>
        </p:nvSpPr>
        <p:spPr bwMode="auto">
          <a:xfrm>
            <a:off x="231775" y="47625"/>
            <a:ext cx="6573838" cy="457200"/>
          </a:xfrm>
          <a:prstGeom prst="rect">
            <a:avLst/>
          </a:prstGeom>
          <a:noFill/>
          <a:ln w="9525">
            <a:noFill/>
            <a:miter lim="800000"/>
          </a:ln>
        </p:spPr>
        <p:txBody>
          <a:bodyPr>
            <a:spAutoFit/>
          </a:bodyPr>
          <a:lstStyle/>
          <a:p>
            <a:r>
              <a:rPr lang="zh-CN" altLang="en-US" sz="2400" b="1"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    欧洲</a:t>
            </a:r>
            <a:r>
              <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rPr>
              <a:t>高等教育分类 -- 以德国为例</a:t>
            </a:r>
            <a:endParaRPr lang="zh-CN" altLang="en-US" sz="2400" b="1"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24581" name="TextBox 8"/>
          <p:cNvSpPr>
            <a:spLocks noChangeArrowheads="1"/>
          </p:cNvSpPr>
          <p:nvPr/>
        </p:nvSpPr>
        <p:spPr bwMode="auto">
          <a:xfrm>
            <a:off x="1117600" y="628650"/>
            <a:ext cx="6573838" cy="396875"/>
          </a:xfrm>
          <a:prstGeom prst="rect">
            <a:avLst/>
          </a:prstGeom>
          <a:noFill/>
          <a:ln w="9525">
            <a:noFill/>
            <a:miter lim="800000"/>
          </a:ln>
        </p:spPr>
        <p:txBody>
          <a:bodyPr>
            <a:spAutoFit/>
          </a:bodyPr>
          <a:lstStyle/>
          <a:p>
            <a:r>
              <a:rPr lang="zh-CN" altLang="en-US" sz="2000"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     德国</a:t>
            </a:r>
            <a:r>
              <a:rPr lang="zh-CN" altLang="en-US" sz="2000" dirty="0">
                <a:solidFill>
                  <a:schemeClr val="bg1"/>
                </a:solidFill>
                <a:latin typeface="黑体" panose="02010609060101010101" pitchFamily="49" charset="-122"/>
                <a:ea typeface="黑体" panose="02010609060101010101" pitchFamily="49" charset="-122"/>
                <a:sym typeface="黑体" panose="02010609060101010101" pitchFamily="49" charset="-122"/>
              </a:rPr>
              <a:t>办学主体变化：私立高校快速增长</a:t>
            </a:r>
            <a:endParaRPr lang="zh-CN" altLang="en-US" sz="2000"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grpSp>
        <p:nvGrpSpPr>
          <p:cNvPr id="3" name="Group 9"/>
          <p:cNvGrpSpPr/>
          <p:nvPr/>
        </p:nvGrpSpPr>
        <p:grpSpPr bwMode="auto">
          <a:xfrm>
            <a:off x="376238" y="1887538"/>
            <a:ext cx="5737225" cy="1763712"/>
            <a:chOff x="0" y="0"/>
            <a:chExt cx="9638" cy="3175"/>
          </a:xfrm>
        </p:grpSpPr>
        <p:grpSp>
          <p:nvGrpSpPr>
            <p:cNvPr id="4" name="Group 10"/>
            <p:cNvGrpSpPr/>
            <p:nvPr/>
          </p:nvGrpSpPr>
          <p:grpSpPr bwMode="auto">
            <a:xfrm>
              <a:off x="266" y="2610"/>
              <a:ext cx="8959" cy="226"/>
              <a:chOff x="0" y="0"/>
              <a:chExt cx="9526" cy="226"/>
            </a:xfrm>
          </p:grpSpPr>
          <p:sp>
            <p:nvSpPr>
              <p:cNvPr id="24602" name="Rectangle 11"/>
              <p:cNvSpPr>
                <a:spLocks noChangeArrowheads="1"/>
              </p:cNvSpPr>
              <p:nvPr/>
            </p:nvSpPr>
            <p:spPr bwMode="auto">
              <a:xfrm>
                <a:off x="0" y="0"/>
                <a:ext cx="1588" cy="227"/>
              </a:xfrm>
              <a:prstGeom prst="rect">
                <a:avLst/>
              </a:prstGeom>
              <a:noFill/>
              <a:ln w="12700">
                <a:solidFill>
                  <a:srgbClr val="808080"/>
                </a:solidFill>
                <a:miter lim="800000"/>
              </a:ln>
            </p:spPr>
            <p:txBody>
              <a:bodyPr anchor="ctr"/>
              <a:lstStyle/>
              <a:p>
                <a:endParaRPr lang="zh-CN" altLang="en-US"/>
              </a:p>
            </p:txBody>
          </p:sp>
          <p:sp>
            <p:nvSpPr>
              <p:cNvPr id="24603" name="Rectangle 12"/>
              <p:cNvSpPr>
                <a:spLocks noChangeArrowheads="1"/>
              </p:cNvSpPr>
              <p:nvPr/>
            </p:nvSpPr>
            <p:spPr bwMode="auto">
              <a:xfrm>
                <a:off x="1588" y="0"/>
                <a:ext cx="1588" cy="227"/>
              </a:xfrm>
              <a:prstGeom prst="rect">
                <a:avLst/>
              </a:prstGeom>
              <a:noFill/>
              <a:ln w="12700">
                <a:solidFill>
                  <a:srgbClr val="808080"/>
                </a:solidFill>
                <a:miter lim="800000"/>
              </a:ln>
            </p:spPr>
            <p:txBody>
              <a:bodyPr anchor="ctr"/>
              <a:lstStyle/>
              <a:p>
                <a:endParaRPr lang="zh-CN" altLang="en-US"/>
              </a:p>
            </p:txBody>
          </p:sp>
          <p:sp>
            <p:nvSpPr>
              <p:cNvPr id="24604" name="Rectangle 13"/>
              <p:cNvSpPr>
                <a:spLocks noChangeArrowheads="1"/>
              </p:cNvSpPr>
              <p:nvPr/>
            </p:nvSpPr>
            <p:spPr bwMode="auto">
              <a:xfrm>
                <a:off x="3175" y="0"/>
                <a:ext cx="1588" cy="227"/>
              </a:xfrm>
              <a:prstGeom prst="rect">
                <a:avLst/>
              </a:prstGeom>
              <a:noFill/>
              <a:ln w="12700">
                <a:solidFill>
                  <a:srgbClr val="808080"/>
                </a:solidFill>
                <a:miter lim="800000"/>
              </a:ln>
            </p:spPr>
            <p:txBody>
              <a:bodyPr anchor="ctr"/>
              <a:lstStyle/>
              <a:p>
                <a:endParaRPr lang="zh-CN" altLang="en-US"/>
              </a:p>
            </p:txBody>
          </p:sp>
          <p:sp>
            <p:nvSpPr>
              <p:cNvPr id="24605" name="Rectangle 14"/>
              <p:cNvSpPr>
                <a:spLocks noChangeArrowheads="1"/>
              </p:cNvSpPr>
              <p:nvPr/>
            </p:nvSpPr>
            <p:spPr bwMode="auto">
              <a:xfrm>
                <a:off x="4763" y="0"/>
                <a:ext cx="1588" cy="227"/>
              </a:xfrm>
              <a:prstGeom prst="rect">
                <a:avLst/>
              </a:prstGeom>
              <a:noFill/>
              <a:ln w="12700">
                <a:solidFill>
                  <a:srgbClr val="808080"/>
                </a:solidFill>
                <a:miter lim="800000"/>
              </a:ln>
            </p:spPr>
            <p:txBody>
              <a:bodyPr anchor="ctr"/>
              <a:lstStyle/>
              <a:p>
                <a:endParaRPr lang="zh-CN" altLang="en-US"/>
              </a:p>
            </p:txBody>
          </p:sp>
          <p:sp>
            <p:nvSpPr>
              <p:cNvPr id="24606" name="Rectangle 15"/>
              <p:cNvSpPr>
                <a:spLocks noChangeArrowheads="1"/>
              </p:cNvSpPr>
              <p:nvPr/>
            </p:nvSpPr>
            <p:spPr bwMode="auto">
              <a:xfrm>
                <a:off x="6351" y="0"/>
                <a:ext cx="1588" cy="227"/>
              </a:xfrm>
              <a:prstGeom prst="rect">
                <a:avLst/>
              </a:prstGeom>
              <a:noFill/>
              <a:ln w="12700">
                <a:solidFill>
                  <a:srgbClr val="808080"/>
                </a:solidFill>
                <a:miter lim="800000"/>
              </a:ln>
            </p:spPr>
            <p:txBody>
              <a:bodyPr anchor="ctr"/>
              <a:lstStyle/>
              <a:p>
                <a:endParaRPr lang="zh-CN" altLang="en-US"/>
              </a:p>
            </p:txBody>
          </p:sp>
          <p:sp>
            <p:nvSpPr>
              <p:cNvPr id="24607" name="Rectangle 16"/>
              <p:cNvSpPr>
                <a:spLocks noChangeArrowheads="1"/>
              </p:cNvSpPr>
              <p:nvPr/>
            </p:nvSpPr>
            <p:spPr bwMode="auto">
              <a:xfrm>
                <a:off x="7938" y="0"/>
                <a:ext cx="1588" cy="227"/>
              </a:xfrm>
              <a:prstGeom prst="rect">
                <a:avLst/>
              </a:prstGeom>
              <a:noFill/>
              <a:ln w="12700">
                <a:solidFill>
                  <a:srgbClr val="808080"/>
                </a:solidFill>
                <a:miter lim="800000"/>
              </a:ln>
            </p:spPr>
            <p:txBody>
              <a:bodyPr anchor="ctr"/>
              <a:lstStyle/>
              <a:p>
                <a:endParaRPr lang="zh-CN" altLang="en-US"/>
              </a:p>
            </p:txBody>
          </p:sp>
        </p:grpSp>
        <p:sp>
          <p:nvSpPr>
            <p:cNvPr id="24588" name="Line 17"/>
            <p:cNvSpPr>
              <a:spLocks noChangeShapeType="1"/>
            </p:cNvSpPr>
            <p:nvPr/>
          </p:nvSpPr>
          <p:spPr bwMode="auto">
            <a:xfrm flipV="1">
              <a:off x="1020" y="2268"/>
              <a:ext cx="1" cy="340"/>
            </a:xfrm>
            <a:prstGeom prst="line">
              <a:avLst/>
            </a:prstGeom>
            <a:noFill/>
            <a:ln w="50800">
              <a:solidFill>
                <a:srgbClr val="4AC3A5"/>
              </a:solidFill>
              <a:round/>
            </a:ln>
          </p:spPr>
          <p:txBody>
            <a:bodyPr/>
            <a:lstStyle/>
            <a:p>
              <a:endParaRPr lang="zh-CN" altLang="en-US"/>
            </a:p>
          </p:txBody>
        </p:sp>
        <p:sp>
          <p:nvSpPr>
            <p:cNvPr id="24589" name="Line 18"/>
            <p:cNvSpPr>
              <a:spLocks noChangeShapeType="1"/>
            </p:cNvSpPr>
            <p:nvPr/>
          </p:nvSpPr>
          <p:spPr bwMode="auto">
            <a:xfrm flipV="1">
              <a:off x="2494" y="2109"/>
              <a:ext cx="1" cy="170"/>
            </a:xfrm>
            <a:prstGeom prst="line">
              <a:avLst/>
            </a:prstGeom>
            <a:noFill/>
            <a:ln w="50800">
              <a:solidFill>
                <a:srgbClr val="4AC3A5"/>
              </a:solidFill>
              <a:round/>
            </a:ln>
          </p:spPr>
          <p:txBody>
            <a:bodyPr/>
            <a:lstStyle/>
            <a:p>
              <a:endParaRPr lang="zh-CN" altLang="en-US"/>
            </a:p>
          </p:txBody>
        </p:sp>
        <p:sp>
          <p:nvSpPr>
            <p:cNvPr id="24590" name="Line 19"/>
            <p:cNvSpPr>
              <a:spLocks noChangeShapeType="1"/>
            </p:cNvSpPr>
            <p:nvPr/>
          </p:nvSpPr>
          <p:spPr bwMode="auto">
            <a:xfrm flipV="1">
              <a:off x="3969" y="2040"/>
              <a:ext cx="1" cy="228"/>
            </a:xfrm>
            <a:prstGeom prst="line">
              <a:avLst/>
            </a:prstGeom>
            <a:noFill/>
            <a:ln w="50800">
              <a:solidFill>
                <a:srgbClr val="4AC3A5"/>
              </a:solidFill>
              <a:round/>
            </a:ln>
          </p:spPr>
          <p:txBody>
            <a:bodyPr/>
            <a:lstStyle/>
            <a:p>
              <a:endParaRPr lang="zh-CN" altLang="en-US"/>
            </a:p>
          </p:txBody>
        </p:sp>
        <p:sp>
          <p:nvSpPr>
            <p:cNvPr id="24591" name="Line 20"/>
            <p:cNvSpPr>
              <a:spLocks noChangeShapeType="1"/>
            </p:cNvSpPr>
            <p:nvPr/>
          </p:nvSpPr>
          <p:spPr bwMode="auto">
            <a:xfrm flipV="1">
              <a:off x="5499" y="1587"/>
              <a:ext cx="1" cy="452"/>
            </a:xfrm>
            <a:prstGeom prst="line">
              <a:avLst/>
            </a:prstGeom>
            <a:noFill/>
            <a:ln w="50800">
              <a:solidFill>
                <a:srgbClr val="4AC3A5"/>
              </a:solidFill>
              <a:round/>
            </a:ln>
          </p:spPr>
          <p:txBody>
            <a:bodyPr/>
            <a:lstStyle/>
            <a:p>
              <a:endParaRPr lang="zh-CN" altLang="en-US"/>
            </a:p>
          </p:txBody>
        </p:sp>
        <p:sp>
          <p:nvSpPr>
            <p:cNvPr id="24592" name="Line 21"/>
            <p:cNvSpPr>
              <a:spLocks noChangeShapeType="1"/>
            </p:cNvSpPr>
            <p:nvPr/>
          </p:nvSpPr>
          <p:spPr bwMode="auto">
            <a:xfrm flipV="1">
              <a:off x="7019" y="113"/>
              <a:ext cx="1" cy="1453"/>
            </a:xfrm>
            <a:prstGeom prst="line">
              <a:avLst/>
            </a:prstGeom>
            <a:noFill/>
            <a:ln w="50800">
              <a:solidFill>
                <a:srgbClr val="4AC3A5"/>
              </a:solidFill>
              <a:round/>
            </a:ln>
          </p:spPr>
          <p:txBody>
            <a:bodyPr/>
            <a:lstStyle/>
            <a:p>
              <a:endParaRPr lang="zh-CN" altLang="en-US"/>
            </a:p>
          </p:txBody>
        </p:sp>
        <p:sp>
          <p:nvSpPr>
            <p:cNvPr id="24593" name="Line 22"/>
            <p:cNvSpPr>
              <a:spLocks noChangeShapeType="1"/>
            </p:cNvSpPr>
            <p:nvPr/>
          </p:nvSpPr>
          <p:spPr bwMode="auto">
            <a:xfrm flipV="1">
              <a:off x="8504" y="113"/>
              <a:ext cx="1" cy="2492"/>
            </a:xfrm>
            <a:prstGeom prst="line">
              <a:avLst/>
            </a:prstGeom>
            <a:noFill/>
            <a:ln w="50800">
              <a:solidFill>
                <a:srgbClr val="4AC3A5"/>
              </a:solidFill>
              <a:round/>
            </a:ln>
          </p:spPr>
          <p:txBody>
            <a:bodyPr/>
            <a:lstStyle/>
            <a:p>
              <a:endParaRPr lang="zh-CN" altLang="en-US"/>
            </a:p>
          </p:txBody>
        </p:sp>
        <p:sp>
          <p:nvSpPr>
            <p:cNvPr id="24594" name="Rectangle 23"/>
            <p:cNvSpPr>
              <a:spLocks noChangeArrowheads="1"/>
            </p:cNvSpPr>
            <p:nvPr/>
          </p:nvSpPr>
          <p:spPr bwMode="auto">
            <a:xfrm>
              <a:off x="0" y="2721"/>
              <a:ext cx="9638" cy="454"/>
            </a:xfrm>
            <a:prstGeom prst="rect">
              <a:avLst/>
            </a:prstGeom>
            <a:solidFill>
              <a:schemeClr val="bg1"/>
            </a:solidFill>
            <a:ln w="9525">
              <a:noFill/>
              <a:miter lim="800000"/>
            </a:ln>
          </p:spPr>
          <p:txBody>
            <a:bodyPr anchor="ctr"/>
            <a:lstStyle/>
            <a:p>
              <a:endParaRPr lang="zh-CN" altLang="en-US"/>
            </a:p>
          </p:txBody>
        </p:sp>
        <p:sp>
          <p:nvSpPr>
            <p:cNvPr id="24595" name="Text Box 24"/>
            <p:cNvSpPr txBox="1">
              <a:spLocks noChangeArrowheads="1"/>
            </p:cNvSpPr>
            <p:nvPr/>
          </p:nvSpPr>
          <p:spPr bwMode="auto">
            <a:xfrm>
              <a:off x="453" y="2267"/>
              <a:ext cx="679" cy="432"/>
            </a:xfrm>
            <a:prstGeom prst="rect">
              <a:avLst/>
            </a:prstGeom>
            <a:noFill/>
            <a:ln w="9525">
              <a:noFill/>
              <a:miter lim="800000"/>
            </a:ln>
          </p:spPr>
          <p:txBody>
            <a:bodyPr>
              <a:spAutoFit/>
            </a:bodyPr>
            <a:lstStyle/>
            <a:p>
              <a:pPr algn="ctr"/>
              <a:r>
                <a:rPr lang="zh-CN" altLang="en-US" sz="1200">
                  <a:solidFill>
                    <a:schemeClr val="accent1"/>
                  </a:solidFill>
                  <a:latin typeface="微软雅黑" panose="020B0503020204020204" pitchFamily="34" charset="-122"/>
                  <a:ea typeface="微软雅黑" panose="020B0503020204020204" pitchFamily="34" charset="-122"/>
                </a:rPr>
                <a:t>14</a:t>
              </a:r>
              <a:endParaRPr lang="zh-CN" altLang="en-US" sz="1200">
                <a:solidFill>
                  <a:schemeClr val="accent1"/>
                </a:solidFill>
                <a:latin typeface="微软雅黑" panose="020B0503020204020204" pitchFamily="34" charset="-122"/>
                <a:ea typeface="微软雅黑" panose="020B0503020204020204" pitchFamily="34" charset="-122"/>
              </a:endParaRPr>
            </a:p>
          </p:txBody>
        </p:sp>
        <p:sp>
          <p:nvSpPr>
            <p:cNvPr id="24596" name="Text Box 25"/>
            <p:cNvSpPr txBox="1">
              <a:spLocks noChangeArrowheads="1"/>
            </p:cNvSpPr>
            <p:nvPr/>
          </p:nvSpPr>
          <p:spPr bwMode="auto">
            <a:xfrm>
              <a:off x="1927" y="2040"/>
              <a:ext cx="679" cy="432"/>
            </a:xfrm>
            <a:prstGeom prst="rect">
              <a:avLst/>
            </a:prstGeom>
            <a:noFill/>
            <a:ln w="9525">
              <a:noFill/>
              <a:miter lim="800000"/>
            </a:ln>
          </p:spPr>
          <p:txBody>
            <a:bodyPr>
              <a:spAutoFit/>
            </a:bodyPr>
            <a:lstStyle/>
            <a:p>
              <a:pPr algn="ctr"/>
              <a:r>
                <a:rPr lang="zh-CN" altLang="en-US" sz="1200">
                  <a:solidFill>
                    <a:schemeClr val="accent1"/>
                  </a:solidFill>
                  <a:latin typeface="微软雅黑" panose="020B0503020204020204" pitchFamily="34" charset="-122"/>
                  <a:ea typeface="微软雅黑" panose="020B0503020204020204" pitchFamily="34" charset="-122"/>
                </a:rPr>
                <a:t>+3</a:t>
              </a:r>
              <a:endParaRPr lang="zh-CN" altLang="en-US"/>
            </a:p>
          </p:txBody>
        </p:sp>
        <p:sp>
          <p:nvSpPr>
            <p:cNvPr id="24597" name="Text Box 26"/>
            <p:cNvSpPr txBox="1">
              <a:spLocks noChangeArrowheads="1"/>
            </p:cNvSpPr>
            <p:nvPr/>
          </p:nvSpPr>
          <p:spPr bwMode="auto">
            <a:xfrm>
              <a:off x="3401" y="1927"/>
              <a:ext cx="679" cy="432"/>
            </a:xfrm>
            <a:prstGeom prst="rect">
              <a:avLst/>
            </a:prstGeom>
            <a:noFill/>
            <a:ln w="9525">
              <a:noFill/>
              <a:miter lim="800000"/>
            </a:ln>
          </p:spPr>
          <p:txBody>
            <a:bodyPr>
              <a:spAutoFit/>
            </a:bodyPr>
            <a:lstStyle/>
            <a:p>
              <a:pPr algn="ctr"/>
              <a:r>
                <a:rPr lang="zh-CN" altLang="en-US" sz="1200">
                  <a:solidFill>
                    <a:schemeClr val="accent1"/>
                  </a:solidFill>
                  <a:latin typeface="微软雅黑" panose="020B0503020204020204" pitchFamily="34" charset="-122"/>
                  <a:ea typeface="微软雅黑" panose="020B0503020204020204" pitchFamily="34" charset="-122"/>
                </a:rPr>
                <a:t>+8</a:t>
              </a:r>
              <a:endParaRPr lang="zh-CN" altLang="en-US"/>
            </a:p>
          </p:txBody>
        </p:sp>
        <p:sp>
          <p:nvSpPr>
            <p:cNvPr id="24598" name="Text Box 27"/>
            <p:cNvSpPr txBox="1">
              <a:spLocks noChangeArrowheads="1"/>
            </p:cNvSpPr>
            <p:nvPr/>
          </p:nvSpPr>
          <p:spPr bwMode="auto">
            <a:xfrm>
              <a:off x="4764" y="1474"/>
              <a:ext cx="793" cy="432"/>
            </a:xfrm>
            <a:prstGeom prst="rect">
              <a:avLst/>
            </a:prstGeom>
            <a:noFill/>
            <a:ln w="9525">
              <a:noFill/>
              <a:miter lim="800000"/>
            </a:ln>
          </p:spPr>
          <p:txBody>
            <a:bodyPr>
              <a:spAutoFit/>
            </a:bodyPr>
            <a:lstStyle/>
            <a:p>
              <a:pPr algn="ctr"/>
              <a:r>
                <a:rPr lang="zh-CN" altLang="en-US" sz="1200">
                  <a:solidFill>
                    <a:schemeClr val="accent1"/>
                  </a:solidFill>
                  <a:latin typeface="微软雅黑" panose="020B0503020204020204" pitchFamily="34" charset="-122"/>
                  <a:ea typeface="微软雅黑" panose="020B0503020204020204" pitchFamily="34" charset="-122"/>
                </a:rPr>
                <a:t>+22</a:t>
              </a:r>
              <a:endParaRPr lang="zh-CN" altLang="en-US"/>
            </a:p>
          </p:txBody>
        </p:sp>
        <p:sp>
          <p:nvSpPr>
            <p:cNvPr id="24599" name="Text Box 28"/>
            <p:cNvSpPr txBox="1">
              <a:spLocks noChangeArrowheads="1"/>
            </p:cNvSpPr>
            <p:nvPr/>
          </p:nvSpPr>
          <p:spPr bwMode="auto">
            <a:xfrm>
              <a:off x="6350" y="0"/>
              <a:ext cx="793" cy="432"/>
            </a:xfrm>
            <a:prstGeom prst="rect">
              <a:avLst/>
            </a:prstGeom>
            <a:noFill/>
            <a:ln w="9525">
              <a:noFill/>
              <a:miter lim="800000"/>
            </a:ln>
          </p:spPr>
          <p:txBody>
            <a:bodyPr>
              <a:spAutoFit/>
            </a:bodyPr>
            <a:lstStyle/>
            <a:p>
              <a:pPr algn="ctr"/>
              <a:r>
                <a:rPr lang="zh-CN" altLang="en-US" sz="1200">
                  <a:solidFill>
                    <a:schemeClr val="accent1"/>
                  </a:solidFill>
                  <a:latin typeface="微软雅黑" panose="020B0503020204020204" pitchFamily="34" charset="-122"/>
                  <a:ea typeface="微软雅黑" panose="020B0503020204020204" pitchFamily="34" charset="-122"/>
                </a:rPr>
                <a:t>+61</a:t>
              </a:r>
              <a:endParaRPr lang="zh-CN" altLang="en-US"/>
            </a:p>
          </p:txBody>
        </p:sp>
        <p:sp>
          <p:nvSpPr>
            <p:cNvPr id="24600" name="Text Box 29"/>
            <p:cNvSpPr txBox="1">
              <a:spLocks noChangeArrowheads="1"/>
            </p:cNvSpPr>
            <p:nvPr/>
          </p:nvSpPr>
          <p:spPr bwMode="auto">
            <a:xfrm>
              <a:off x="7824" y="0"/>
              <a:ext cx="793" cy="432"/>
            </a:xfrm>
            <a:prstGeom prst="rect">
              <a:avLst/>
            </a:prstGeom>
            <a:noFill/>
            <a:ln w="9525">
              <a:noFill/>
              <a:miter lim="800000"/>
            </a:ln>
          </p:spPr>
          <p:txBody>
            <a:bodyPr>
              <a:spAutoFit/>
            </a:bodyPr>
            <a:lstStyle/>
            <a:p>
              <a:pPr algn="ctr"/>
              <a:r>
                <a:rPr lang="zh-CN" altLang="en-US" sz="1200">
                  <a:solidFill>
                    <a:schemeClr val="accent1"/>
                  </a:solidFill>
                  <a:latin typeface="微软雅黑" panose="020B0503020204020204" pitchFamily="34" charset="-122"/>
                  <a:ea typeface="微软雅黑" panose="020B0503020204020204" pitchFamily="34" charset="-122"/>
                </a:rPr>
                <a:t>109</a:t>
              </a:r>
              <a:endParaRPr lang="zh-CN" altLang="en-US"/>
            </a:p>
          </p:txBody>
        </p:sp>
        <p:sp>
          <p:nvSpPr>
            <p:cNvPr id="24601" name="Text Box 30"/>
            <p:cNvSpPr txBox="1">
              <a:spLocks noChangeArrowheads="1"/>
            </p:cNvSpPr>
            <p:nvPr/>
          </p:nvSpPr>
          <p:spPr bwMode="auto">
            <a:xfrm>
              <a:off x="227" y="2721"/>
              <a:ext cx="9185" cy="432"/>
            </a:xfrm>
            <a:prstGeom prst="rect">
              <a:avLst/>
            </a:prstGeom>
            <a:noFill/>
            <a:ln w="9525">
              <a:noFill/>
              <a:miter lim="800000"/>
            </a:ln>
          </p:spPr>
          <p:txBody>
            <a:bodyPr>
              <a:spAutoFit/>
            </a:bodyPr>
            <a:lstStyle/>
            <a:p>
              <a:r>
                <a:rPr lang="zh-CN" altLang="en-US" sz="1200">
                  <a:solidFill>
                    <a:srgbClr val="333333"/>
                  </a:solidFill>
                  <a:latin typeface="微软雅黑" panose="020B0503020204020204" pitchFamily="34" charset="-122"/>
                  <a:ea typeface="微软雅黑" panose="020B0503020204020204" pitchFamily="34" charset="-122"/>
                </a:rPr>
                <a:t>1970年以前     70年代         80年代         90年代       2000年后    截止2012年</a:t>
              </a:r>
              <a:endParaRPr lang="zh-CN" altLang="en-US" sz="1200">
                <a:solidFill>
                  <a:srgbClr val="333333"/>
                </a:solidFill>
                <a:latin typeface="微软雅黑" panose="020B0503020204020204" pitchFamily="34" charset="-122"/>
                <a:ea typeface="微软雅黑" panose="020B0503020204020204" pitchFamily="34" charset="-122"/>
              </a:endParaRPr>
            </a:p>
          </p:txBody>
        </p:sp>
      </p:grpSp>
      <p:sp>
        <p:nvSpPr>
          <p:cNvPr id="24583" name="Text Box 31"/>
          <p:cNvSpPr txBox="1">
            <a:spLocks noChangeArrowheads="1"/>
          </p:cNvSpPr>
          <p:nvPr/>
        </p:nvSpPr>
        <p:spPr bwMode="auto">
          <a:xfrm>
            <a:off x="323850" y="4011613"/>
            <a:ext cx="8496300" cy="304800"/>
          </a:xfrm>
          <a:prstGeom prst="rect">
            <a:avLst/>
          </a:prstGeom>
          <a:noFill/>
          <a:ln w="9525">
            <a:noFill/>
            <a:miter lim="800000"/>
          </a:ln>
        </p:spPr>
        <p:txBody>
          <a:bodyPr>
            <a:spAutoFit/>
          </a:bodyPr>
          <a:lstStyle/>
          <a:p>
            <a:r>
              <a:rPr lang="zh-CN" altLang="en-US" sz="1400">
                <a:latin typeface="微软雅黑" panose="020B0503020204020204" pitchFamily="34" charset="-122"/>
                <a:ea typeface="微软雅黑" panose="020B0503020204020204" pitchFamily="34" charset="-122"/>
              </a:rPr>
              <a:t>2012年，德国拥有私立高校109所，2014年，德国私立高校占高校总数的30%。</a:t>
            </a:r>
            <a:endParaRPr lang="zh-CN" altLang="en-US" sz="1400">
              <a:latin typeface="微软雅黑" panose="020B0503020204020204" pitchFamily="34" charset="-122"/>
              <a:ea typeface="微软雅黑" panose="020B0503020204020204" pitchFamily="34" charset="-122"/>
            </a:endParaRPr>
          </a:p>
        </p:txBody>
      </p:sp>
      <p:sp>
        <p:nvSpPr>
          <p:cNvPr id="24584" name="Rectangle 32"/>
          <p:cNvSpPr>
            <a:spLocks noChangeArrowheads="1"/>
          </p:cNvSpPr>
          <p:nvPr/>
        </p:nvSpPr>
        <p:spPr bwMode="auto">
          <a:xfrm>
            <a:off x="396875" y="1636713"/>
            <a:ext cx="5616575" cy="2159000"/>
          </a:xfrm>
          <a:prstGeom prst="rect">
            <a:avLst/>
          </a:prstGeom>
          <a:noFill/>
          <a:ln w="9525">
            <a:solidFill>
              <a:srgbClr val="C0C0C0"/>
            </a:solidFill>
            <a:prstDash val="dash"/>
            <a:miter lim="800000"/>
          </a:ln>
        </p:spPr>
        <p:txBody>
          <a:bodyPr anchor="ctr"/>
          <a:lstStyle/>
          <a:p>
            <a:endParaRPr lang="zh-CN" altLang="en-US"/>
          </a:p>
        </p:txBody>
      </p:sp>
      <p:pic>
        <p:nvPicPr>
          <p:cNvPr id="24585" name="Picture 33"/>
          <p:cNvPicPr>
            <a:picLocks noChangeAspect="1" noChangeArrowheads="1"/>
          </p:cNvPicPr>
          <p:nvPr/>
        </p:nvPicPr>
        <p:blipFill>
          <a:blip r:embed="rId1" cstate="print"/>
          <a:srcRect r="17007"/>
          <a:stretch>
            <a:fillRect/>
          </a:stretch>
        </p:blipFill>
        <p:spPr bwMode="auto">
          <a:xfrm>
            <a:off x="6183630" y="1154431"/>
            <a:ext cx="2777490" cy="2141220"/>
          </a:xfrm>
          <a:prstGeom prst="rect">
            <a:avLst/>
          </a:prstGeom>
          <a:noFill/>
          <a:ln w="9525">
            <a:noFill/>
            <a:miter lim="800000"/>
            <a:headEnd/>
            <a:tailEnd/>
          </a:ln>
        </p:spPr>
      </p:pic>
      <p:pic>
        <p:nvPicPr>
          <p:cNvPr id="24586" name="Picture 34"/>
          <p:cNvPicPr>
            <a:picLocks noChangeAspect="1" noChangeArrowheads="1"/>
          </p:cNvPicPr>
          <p:nvPr/>
        </p:nvPicPr>
        <p:blipFill>
          <a:blip r:embed="rId1" cstate="print"/>
          <a:srcRect l="84004" t="35870" r="461" b="36244"/>
          <a:stretch>
            <a:fillRect/>
          </a:stretch>
        </p:blipFill>
        <p:spPr bwMode="auto">
          <a:xfrm>
            <a:off x="7458075" y="3137853"/>
            <a:ext cx="655638" cy="766762"/>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9200" y="381600"/>
            <a:ext cx="6349774" cy="461665"/>
          </a:xfrm>
          <a:prstGeom prst="rect">
            <a:avLst/>
          </a:prstGeom>
          <a:noFill/>
        </p:spPr>
        <p:txBody>
          <a:bodyPr wrap="square" rtlCol="0">
            <a:spAutoFit/>
          </a:bodyPr>
          <a:lstStyle/>
          <a:p>
            <a:r>
              <a:rPr lang="zh-CN" altLang="en-US" sz="2400" b="1"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1.</a:t>
            </a:r>
            <a:r>
              <a:rPr lang="en-US" altLang="zh-CN" sz="2400" b="1"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2 </a:t>
            </a:r>
            <a:r>
              <a:rPr lang="zh-CN" altLang="en-US" sz="2400" b="1" dirty="0" smtClean="0">
                <a:solidFill>
                  <a:schemeClr val="bg1"/>
                </a:solidFill>
                <a:latin typeface="微软雅黑" panose="020B0503020204020204" pitchFamily="34" charset="-122"/>
                <a:ea typeface="微软雅黑" panose="020B0503020204020204" pitchFamily="34" charset="-122"/>
              </a:rPr>
              <a:t>质量保障重点从投入转向过程和结果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2" name="组合 12"/>
          <p:cNvGrpSpPr/>
          <p:nvPr/>
        </p:nvGrpSpPr>
        <p:grpSpPr>
          <a:xfrm>
            <a:off x="3501390" y="1508760"/>
            <a:ext cx="1080000" cy="1080000"/>
            <a:chOff x="758190" y="1485900"/>
            <a:chExt cx="1080000" cy="1080000"/>
          </a:xfrm>
        </p:grpSpPr>
        <p:sp>
          <p:nvSpPr>
            <p:cNvPr id="9" name="椭圆 8"/>
            <p:cNvSpPr/>
            <p:nvPr/>
          </p:nvSpPr>
          <p:spPr>
            <a:xfrm>
              <a:off x="758190" y="1485900"/>
              <a:ext cx="1080000" cy="1080000"/>
            </a:xfrm>
            <a:prstGeom prst="ellipse">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a:grpSpLocks noChangeAspect="1"/>
            </p:cNvGrpSpPr>
            <p:nvPr/>
          </p:nvGrpSpPr>
          <p:grpSpPr>
            <a:xfrm>
              <a:off x="972191" y="1754484"/>
              <a:ext cx="589909" cy="438455"/>
              <a:chOff x="2724791" y="1861164"/>
              <a:chExt cx="1471613" cy="1093788"/>
            </a:xfrm>
          </p:grpSpPr>
          <p:sp>
            <p:nvSpPr>
              <p:cNvPr id="4" name="Freeform 9"/>
              <p:cNvSpPr>
                <a:spLocks noEditPoints="1" noChangeArrowheads="1"/>
              </p:cNvSpPr>
              <p:nvPr/>
            </p:nvSpPr>
            <p:spPr bwMode="auto">
              <a:xfrm>
                <a:off x="3199454" y="1861164"/>
                <a:ext cx="996950" cy="1003300"/>
              </a:xfrm>
              <a:custGeom>
                <a:avLst/>
                <a:gdLst>
                  <a:gd name="T0" fmla="*/ 22 w 168"/>
                  <a:gd name="T1" fmla="*/ 97 h 169"/>
                  <a:gd name="T2" fmla="*/ 0 w 168"/>
                  <a:gd name="T3" fmla="*/ 105 h 169"/>
                  <a:gd name="T4" fmla="*/ 7 w 168"/>
                  <a:gd name="T5" fmla="*/ 124 h 169"/>
                  <a:gd name="T6" fmla="*/ 29 w 168"/>
                  <a:gd name="T7" fmla="*/ 116 h 169"/>
                  <a:gd name="T8" fmla="*/ 35 w 168"/>
                  <a:gd name="T9" fmla="*/ 103 h 169"/>
                  <a:gd name="T10" fmla="*/ 22 w 168"/>
                  <a:gd name="T11" fmla="*/ 97 h 169"/>
                  <a:gd name="T12" fmla="*/ 37 w 168"/>
                  <a:gd name="T13" fmla="*/ 63 h 169"/>
                  <a:gd name="T14" fmla="*/ 32 w 168"/>
                  <a:gd name="T15" fmla="*/ 50 h 169"/>
                  <a:gd name="T16" fmla="*/ 10 w 168"/>
                  <a:gd name="T17" fmla="*/ 40 h 169"/>
                  <a:gd name="T18" fmla="*/ 5 w 168"/>
                  <a:gd name="T19" fmla="*/ 48 h 169"/>
                  <a:gd name="T20" fmla="*/ 2 w 168"/>
                  <a:gd name="T21" fmla="*/ 58 h 169"/>
                  <a:gd name="T22" fmla="*/ 24 w 168"/>
                  <a:gd name="T23" fmla="*/ 68 h 169"/>
                  <a:gd name="T24" fmla="*/ 37 w 168"/>
                  <a:gd name="T25" fmla="*/ 63 h 169"/>
                  <a:gd name="T26" fmla="*/ 166 w 168"/>
                  <a:gd name="T27" fmla="*/ 112 h 169"/>
                  <a:gd name="T28" fmla="*/ 144 w 168"/>
                  <a:gd name="T29" fmla="*/ 101 h 169"/>
                  <a:gd name="T30" fmla="*/ 131 w 168"/>
                  <a:gd name="T31" fmla="*/ 106 h 169"/>
                  <a:gd name="T32" fmla="*/ 136 w 168"/>
                  <a:gd name="T33" fmla="*/ 120 h 169"/>
                  <a:gd name="T34" fmla="*/ 158 w 168"/>
                  <a:gd name="T35" fmla="*/ 130 h 169"/>
                  <a:gd name="T36" fmla="*/ 163 w 168"/>
                  <a:gd name="T37" fmla="*/ 121 h 169"/>
                  <a:gd name="T38" fmla="*/ 166 w 168"/>
                  <a:gd name="T39" fmla="*/ 112 h 169"/>
                  <a:gd name="T40" fmla="*/ 102 w 168"/>
                  <a:gd name="T41" fmla="*/ 133 h 169"/>
                  <a:gd name="T42" fmla="*/ 96 w 168"/>
                  <a:gd name="T43" fmla="*/ 146 h 169"/>
                  <a:gd name="T44" fmla="*/ 104 w 168"/>
                  <a:gd name="T45" fmla="*/ 169 h 169"/>
                  <a:gd name="T46" fmla="*/ 123 w 168"/>
                  <a:gd name="T47" fmla="*/ 162 h 169"/>
                  <a:gd name="T48" fmla="*/ 115 w 168"/>
                  <a:gd name="T49" fmla="*/ 139 h 169"/>
                  <a:gd name="T50" fmla="*/ 102 w 168"/>
                  <a:gd name="T51" fmla="*/ 133 h 169"/>
                  <a:gd name="T52" fmla="*/ 101 w 168"/>
                  <a:gd name="T53" fmla="*/ 47 h 169"/>
                  <a:gd name="T54" fmla="*/ 46 w 168"/>
                  <a:gd name="T55" fmla="*/ 67 h 169"/>
                  <a:gd name="T56" fmla="*/ 66 w 168"/>
                  <a:gd name="T57" fmla="*/ 123 h 169"/>
                  <a:gd name="T58" fmla="*/ 122 w 168"/>
                  <a:gd name="T59" fmla="*/ 102 h 169"/>
                  <a:gd name="T60" fmla="*/ 101 w 168"/>
                  <a:gd name="T61" fmla="*/ 47 h 169"/>
                  <a:gd name="T62" fmla="*/ 106 w 168"/>
                  <a:gd name="T63" fmla="*/ 38 h 169"/>
                  <a:gd name="T64" fmla="*/ 119 w 168"/>
                  <a:gd name="T65" fmla="*/ 33 h 169"/>
                  <a:gd name="T66" fmla="*/ 129 w 168"/>
                  <a:gd name="T67" fmla="*/ 11 h 169"/>
                  <a:gd name="T68" fmla="*/ 120 w 168"/>
                  <a:gd name="T69" fmla="*/ 6 h 169"/>
                  <a:gd name="T70" fmla="*/ 111 w 168"/>
                  <a:gd name="T71" fmla="*/ 2 h 169"/>
                  <a:gd name="T72" fmla="*/ 101 w 168"/>
                  <a:gd name="T73" fmla="*/ 24 h 169"/>
                  <a:gd name="T74" fmla="*/ 106 w 168"/>
                  <a:gd name="T75" fmla="*/ 38 h 169"/>
                  <a:gd name="T76" fmla="*/ 58 w 168"/>
                  <a:gd name="T77" fmla="*/ 36 h 169"/>
                  <a:gd name="T78" fmla="*/ 66 w 168"/>
                  <a:gd name="T79" fmla="*/ 36 h 169"/>
                  <a:gd name="T80" fmla="*/ 72 w 168"/>
                  <a:gd name="T81" fmla="*/ 23 h 169"/>
                  <a:gd name="T82" fmla="*/ 64 w 168"/>
                  <a:gd name="T83" fmla="*/ 0 h 169"/>
                  <a:gd name="T84" fmla="*/ 45 w 168"/>
                  <a:gd name="T85" fmla="*/ 8 h 169"/>
                  <a:gd name="T86" fmla="*/ 53 w 168"/>
                  <a:gd name="T87" fmla="*/ 30 h 169"/>
                  <a:gd name="T88" fmla="*/ 58 w 168"/>
                  <a:gd name="T89" fmla="*/ 36 h 169"/>
                  <a:gd name="T90" fmla="*/ 62 w 168"/>
                  <a:gd name="T91" fmla="*/ 132 h 169"/>
                  <a:gd name="T92" fmla="*/ 49 w 168"/>
                  <a:gd name="T93" fmla="*/ 137 h 169"/>
                  <a:gd name="T94" fmla="*/ 39 w 168"/>
                  <a:gd name="T95" fmla="*/ 159 h 169"/>
                  <a:gd name="T96" fmla="*/ 48 w 168"/>
                  <a:gd name="T97" fmla="*/ 163 h 169"/>
                  <a:gd name="T98" fmla="*/ 57 w 168"/>
                  <a:gd name="T99" fmla="*/ 167 h 169"/>
                  <a:gd name="T100" fmla="*/ 67 w 168"/>
                  <a:gd name="T101" fmla="*/ 145 h 169"/>
                  <a:gd name="T102" fmla="*/ 62 w 168"/>
                  <a:gd name="T103" fmla="*/ 132 h 169"/>
                  <a:gd name="T104" fmla="*/ 138 w 168"/>
                  <a:gd name="T105" fmla="*/ 73 h 169"/>
                  <a:gd name="T106" fmla="*/ 145 w 168"/>
                  <a:gd name="T107" fmla="*/ 73 h 169"/>
                  <a:gd name="T108" fmla="*/ 168 w 168"/>
                  <a:gd name="T109" fmla="*/ 64 h 169"/>
                  <a:gd name="T110" fmla="*/ 161 w 168"/>
                  <a:gd name="T111" fmla="*/ 45 h 169"/>
                  <a:gd name="T112" fmla="*/ 138 w 168"/>
                  <a:gd name="T113" fmla="*/ 54 h 169"/>
                  <a:gd name="T114" fmla="*/ 132 w 168"/>
                  <a:gd name="T115" fmla="*/ 67 h 169"/>
                  <a:gd name="T116" fmla="*/ 138 w 168"/>
                  <a:gd name="T117" fmla="*/ 73 h 1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8"/>
                  <a:gd name="T178" fmla="*/ 0 h 169"/>
                  <a:gd name="T179" fmla="*/ 168 w 168"/>
                  <a:gd name="T180" fmla="*/ 169 h 1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8" h="169">
                    <a:moveTo>
                      <a:pt x="22" y="97"/>
                    </a:moveTo>
                    <a:cubicBezTo>
                      <a:pt x="0" y="105"/>
                      <a:pt x="0" y="105"/>
                      <a:pt x="0" y="105"/>
                    </a:cubicBezTo>
                    <a:cubicBezTo>
                      <a:pt x="1" y="112"/>
                      <a:pt x="4" y="118"/>
                      <a:pt x="7" y="124"/>
                    </a:cubicBezTo>
                    <a:cubicBezTo>
                      <a:pt x="29" y="116"/>
                      <a:pt x="29" y="116"/>
                      <a:pt x="29" y="116"/>
                    </a:cubicBezTo>
                    <a:cubicBezTo>
                      <a:pt x="35" y="114"/>
                      <a:pt x="37" y="108"/>
                      <a:pt x="35" y="103"/>
                    </a:cubicBezTo>
                    <a:cubicBezTo>
                      <a:pt x="34" y="97"/>
                      <a:pt x="28" y="95"/>
                      <a:pt x="22" y="97"/>
                    </a:cubicBezTo>
                    <a:close/>
                    <a:moveTo>
                      <a:pt x="37" y="63"/>
                    </a:moveTo>
                    <a:cubicBezTo>
                      <a:pt x="39" y="58"/>
                      <a:pt x="37" y="52"/>
                      <a:pt x="32" y="50"/>
                    </a:cubicBezTo>
                    <a:cubicBezTo>
                      <a:pt x="10" y="40"/>
                      <a:pt x="10" y="40"/>
                      <a:pt x="10" y="40"/>
                    </a:cubicBezTo>
                    <a:cubicBezTo>
                      <a:pt x="8" y="42"/>
                      <a:pt x="7" y="45"/>
                      <a:pt x="5" y="48"/>
                    </a:cubicBezTo>
                    <a:cubicBezTo>
                      <a:pt x="4" y="52"/>
                      <a:pt x="3" y="55"/>
                      <a:pt x="2" y="58"/>
                    </a:cubicBezTo>
                    <a:cubicBezTo>
                      <a:pt x="24" y="68"/>
                      <a:pt x="24" y="68"/>
                      <a:pt x="24" y="68"/>
                    </a:cubicBezTo>
                    <a:cubicBezTo>
                      <a:pt x="29" y="70"/>
                      <a:pt x="35" y="68"/>
                      <a:pt x="37" y="63"/>
                    </a:cubicBezTo>
                    <a:close/>
                    <a:moveTo>
                      <a:pt x="166" y="112"/>
                    </a:moveTo>
                    <a:cubicBezTo>
                      <a:pt x="144" y="101"/>
                      <a:pt x="144" y="101"/>
                      <a:pt x="144" y="101"/>
                    </a:cubicBezTo>
                    <a:cubicBezTo>
                      <a:pt x="139" y="99"/>
                      <a:pt x="133" y="101"/>
                      <a:pt x="131" y="106"/>
                    </a:cubicBezTo>
                    <a:cubicBezTo>
                      <a:pt x="129" y="111"/>
                      <a:pt x="131" y="117"/>
                      <a:pt x="136" y="120"/>
                    </a:cubicBezTo>
                    <a:cubicBezTo>
                      <a:pt x="158" y="130"/>
                      <a:pt x="158" y="130"/>
                      <a:pt x="158" y="130"/>
                    </a:cubicBezTo>
                    <a:cubicBezTo>
                      <a:pt x="160" y="127"/>
                      <a:pt x="161" y="124"/>
                      <a:pt x="163" y="121"/>
                    </a:cubicBezTo>
                    <a:cubicBezTo>
                      <a:pt x="164" y="118"/>
                      <a:pt x="165" y="115"/>
                      <a:pt x="166" y="112"/>
                    </a:cubicBezTo>
                    <a:close/>
                    <a:moveTo>
                      <a:pt x="102" y="133"/>
                    </a:moveTo>
                    <a:cubicBezTo>
                      <a:pt x="97" y="135"/>
                      <a:pt x="94" y="141"/>
                      <a:pt x="96" y="146"/>
                    </a:cubicBezTo>
                    <a:cubicBezTo>
                      <a:pt x="104" y="169"/>
                      <a:pt x="104" y="169"/>
                      <a:pt x="104" y="169"/>
                    </a:cubicBezTo>
                    <a:cubicBezTo>
                      <a:pt x="111" y="167"/>
                      <a:pt x="117" y="165"/>
                      <a:pt x="123" y="162"/>
                    </a:cubicBezTo>
                    <a:cubicBezTo>
                      <a:pt x="115" y="139"/>
                      <a:pt x="115" y="139"/>
                      <a:pt x="115" y="139"/>
                    </a:cubicBezTo>
                    <a:cubicBezTo>
                      <a:pt x="113" y="134"/>
                      <a:pt x="107" y="131"/>
                      <a:pt x="102" y="133"/>
                    </a:cubicBezTo>
                    <a:close/>
                    <a:moveTo>
                      <a:pt x="101" y="47"/>
                    </a:moveTo>
                    <a:cubicBezTo>
                      <a:pt x="80" y="37"/>
                      <a:pt x="56" y="46"/>
                      <a:pt x="46" y="67"/>
                    </a:cubicBezTo>
                    <a:cubicBezTo>
                      <a:pt x="36" y="88"/>
                      <a:pt x="45" y="113"/>
                      <a:pt x="66" y="123"/>
                    </a:cubicBezTo>
                    <a:cubicBezTo>
                      <a:pt x="87" y="132"/>
                      <a:pt x="112" y="123"/>
                      <a:pt x="122" y="102"/>
                    </a:cubicBezTo>
                    <a:cubicBezTo>
                      <a:pt x="132" y="81"/>
                      <a:pt x="123" y="56"/>
                      <a:pt x="101" y="47"/>
                    </a:cubicBezTo>
                    <a:close/>
                    <a:moveTo>
                      <a:pt x="106" y="38"/>
                    </a:moveTo>
                    <a:cubicBezTo>
                      <a:pt x="111" y="40"/>
                      <a:pt x="117" y="38"/>
                      <a:pt x="119" y="33"/>
                    </a:cubicBezTo>
                    <a:cubicBezTo>
                      <a:pt x="129" y="11"/>
                      <a:pt x="129" y="11"/>
                      <a:pt x="129" y="11"/>
                    </a:cubicBezTo>
                    <a:cubicBezTo>
                      <a:pt x="126" y="9"/>
                      <a:pt x="123" y="7"/>
                      <a:pt x="120" y="6"/>
                    </a:cubicBezTo>
                    <a:cubicBezTo>
                      <a:pt x="117" y="5"/>
                      <a:pt x="114" y="3"/>
                      <a:pt x="111" y="2"/>
                    </a:cubicBezTo>
                    <a:cubicBezTo>
                      <a:pt x="101" y="24"/>
                      <a:pt x="101" y="24"/>
                      <a:pt x="101" y="24"/>
                    </a:cubicBezTo>
                    <a:cubicBezTo>
                      <a:pt x="98" y="29"/>
                      <a:pt x="100" y="35"/>
                      <a:pt x="106" y="38"/>
                    </a:cubicBezTo>
                    <a:close/>
                    <a:moveTo>
                      <a:pt x="58" y="36"/>
                    </a:moveTo>
                    <a:cubicBezTo>
                      <a:pt x="61" y="37"/>
                      <a:pt x="63" y="37"/>
                      <a:pt x="66" y="36"/>
                    </a:cubicBezTo>
                    <a:cubicBezTo>
                      <a:pt x="71" y="34"/>
                      <a:pt x="74" y="28"/>
                      <a:pt x="72" y="23"/>
                    </a:cubicBezTo>
                    <a:cubicBezTo>
                      <a:pt x="64" y="0"/>
                      <a:pt x="64" y="0"/>
                      <a:pt x="64" y="0"/>
                    </a:cubicBezTo>
                    <a:cubicBezTo>
                      <a:pt x="57" y="2"/>
                      <a:pt x="51" y="4"/>
                      <a:pt x="45" y="8"/>
                    </a:cubicBezTo>
                    <a:cubicBezTo>
                      <a:pt x="53" y="30"/>
                      <a:pt x="53" y="30"/>
                      <a:pt x="53" y="30"/>
                    </a:cubicBezTo>
                    <a:cubicBezTo>
                      <a:pt x="54" y="33"/>
                      <a:pt x="56" y="35"/>
                      <a:pt x="58" y="36"/>
                    </a:cubicBezTo>
                    <a:close/>
                    <a:moveTo>
                      <a:pt x="62" y="132"/>
                    </a:moveTo>
                    <a:cubicBezTo>
                      <a:pt x="57" y="129"/>
                      <a:pt x="51" y="131"/>
                      <a:pt x="49" y="137"/>
                    </a:cubicBezTo>
                    <a:cubicBezTo>
                      <a:pt x="39" y="159"/>
                      <a:pt x="39" y="159"/>
                      <a:pt x="39" y="159"/>
                    </a:cubicBezTo>
                    <a:cubicBezTo>
                      <a:pt x="42" y="160"/>
                      <a:pt x="45" y="162"/>
                      <a:pt x="48" y="163"/>
                    </a:cubicBezTo>
                    <a:cubicBezTo>
                      <a:pt x="51" y="165"/>
                      <a:pt x="54" y="166"/>
                      <a:pt x="57" y="167"/>
                    </a:cubicBezTo>
                    <a:cubicBezTo>
                      <a:pt x="67" y="145"/>
                      <a:pt x="67" y="145"/>
                      <a:pt x="67" y="145"/>
                    </a:cubicBezTo>
                    <a:cubicBezTo>
                      <a:pt x="70" y="140"/>
                      <a:pt x="67" y="134"/>
                      <a:pt x="62" y="132"/>
                    </a:cubicBezTo>
                    <a:close/>
                    <a:moveTo>
                      <a:pt x="138" y="73"/>
                    </a:moveTo>
                    <a:cubicBezTo>
                      <a:pt x="140" y="74"/>
                      <a:pt x="143" y="74"/>
                      <a:pt x="145" y="73"/>
                    </a:cubicBezTo>
                    <a:cubicBezTo>
                      <a:pt x="168" y="64"/>
                      <a:pt x="168" y="64"/>
                      <a:pt x="168" y="64"/>
                    </a:cubicBezTo>
                    <a:cubicBezTo>
                      <a:pt x="167" y="58"/>
                      <a:pt x="164" y="51"/>
                      <a:pt x="161" y="45"/>
                    </a:cubicBezTo>
                    <a:cubicBezTo>
                      <a:pt x="138" y="54"/>
                      <a:pt x="138" y="54"/>
                      <a:pt x="138" y="54"/>
                    </a:cubicBezTo>
                    <a:cubicBezTo>
                      <a:pt x="133" y="56"/>
                      <a:pt x="130" y="62"/>
                      <a:pt x="132" y="67"/>
                    </a:cubicBezTo>
                    <a:cubicBezTo>
                      <a:pt x="133" y="69"/>
                      <a:pt x="135" y="71"/>
                      <a:pt x="138" y="73"/>
                    </a:cubicBezTo>
                    <a:close/>
                  </a:path>
                </a:pathLst>
              </a:custGeom>
              <a:solidFill>
                <a:schemeClr val="accent6">
                  <a:lumMod val="75000"/>
                </a:schemeClr>
              </a:solidFill>
              <a:ln w="9525" cmpd="sng">
                <a:noFill/>
                <a:beve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 name="Freeform 10"/>
              <p:cNvSpPr>
                <a:spLocks noChangeArrowheads="1"/>
              </p:cNvSpPr>
              <p:nvPr/>
            </p:nvSpPr>
            <p:spPr bwMode="auto">
              <a:xfrm>
                <a:off x="2724791" y="2296139"/>
                <a:ext cx="1293813" cy="658813"/>
              </a:xfrm>
              <a:custGeom>
                <a:avLst/>
                <a:gdLst>
                  <a:gd name="T0" fmla="*/ 0 w 218"/>
                  <a:gd name="T1" fmla="*/ 85 h 111"/>
                  <a:gd name="T2" fmla="*/ 25 w 218"/>
                  <a:gd name="T3" fmla="*/ 59 h 111"/>
                  <a:gd name="T4" fmla="*/ 33 w 218"/>
                  <a:gd name="T5" fmla="*/ 61 h 111"/>
                  <a:gd name="T6" fmla="*/ 31 w 218"/>
                  <a:gd name="T7" fmla="*/ 52 h 111"/>
                  <a:gd name="T8" fmla="*/ 53 w 218"/>
                  <a:gd name="T9" fmla="*/ 31 h 111"/>
                  <a:gd name="T10" fmla="*/ 70 w 218"/>
                  <a:gd name="T11" fmla="*/ 40 h 111"/>
                  <a:gd name="T12" fmla="*/ 70 w 218"/>
                  <a:gd name="T13" fmla="*/ 35 h 111"/>
                  <a:gd name="T14" fmla="*/ 105 w 218"/>
                  <a:gd name="T15" fmla="*/ 0 h 111"/>
                  <a:gd name="T16" fmla="*/ 138 w 218"/>
                  <a:gd name="T17" fmla="*/ 25 h 111"/>
                  <a:gd name="T18" fmla="*/ 151 w 218"/>
                  <a:gd name="T19" fmla="*/ 20 h 111"/>
                  <a:gd name="T20" fmla="*/ 170 w 218"/>
                  <a:gd name="T21" fmla="*/ 39 h 111"/>
                  <a:gd name="T22" fmla="*/ 169 w 218"/>
                  <a:gd name="T23" fmla="*/ 43 h 111"/>
                  <a:gd name="T24" fmla="*/ 183 w 218"/>
                  <a:gd name="T25" fmla="*/ 40 h 111"/>
                  <a:gd name="T26" fmla="*/ 218 w 218"/>
                  <a:gd name="T27" fmla="*/ 75 h 111"/>
                  <a:gd name="T28" fmla="*/ 183 w 218"/>
                  <a:gd name="T29" fmla="*/ 110 h 111"/>
                  <a:gd name="T30" fmla="*/ 183 w 218"/>
                  <a:gd name="T31" fmla="*/ 110 h 111"/>
                  <a:gd name="T32" fmla="*/ 29 w 218"/>
                  <a:gd name="T33" fmla="*/ 110 h 111"/>
                  <a:gd name="T34" fmla="*/ 25 w 218"/>
                  <a:gd name="T35" fmla="*/ 111 h 111"/>
                  <a:gd name="T36" fmla="*/ 22 w 218"/>
                  <a:gd name="T37" fmla="*/ 110 h 111"/>
                  <a:gd name="T38" fmla="*/ 21 w 218"/>
                  <a:gd name="T39" fmla="*/ 110 h 111"/>
                  <a:gd name="T40" fmla="*/ 21 w 218"/>
                  <a:gd name="T41" fmla="*/ 110 h 111"/>
                  <a:gd name="T42" fmla="*/ 0 w 218"/>
                  <a:gd name="T43" fmla="*/ 85 h 1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8"/>
                  <a:gd name="T67" fmla="*/ 0 h 111"/>
                  <a:gd name="T68" fmla="*/ 218 w 218"/>
                  <a:gd name="T69" fmla="*/ 111 h 1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8" h="111">
                    <a:moveTo>
                      <a:pt x="0" y="85"/>
                    </a:moveTo>
                    <a:cubicBezTo>
                      <a:pt x="0" y="71"/>
                      <a:pt x="11" y="59"/>
                      <a:pt x="25" y="59"/>
                    </a:cubicBezTo>
                    <a:cubicBezTo>
                      <a:pt x="28" y="59"/>
                      <a:pt x="31" y="60"/>
                      <a:pt x="33" y="61"/>
                    </a:cubicBezTo>
                    <a:cubicBezTo>
                      <a:pt x="32" y="58"/>
                      <a:pt x="31" y="55"/>
                      <a:pt x="31" y="52"/>
                    </a:cubicBezTo>
                    <a:cubicBezTo>
                      <a:pt x="31" y="40"/>
                      <a:pt x="41" y="31"/>
                      <a:pt x="53" y="31"/>
                    </a:cubicBezTo>
                    <a:cubicBezTo>
                      <a:pt x="60" y="31"/>
                      <a:pt x="66" y="34"/>
                      <a:pt x="70" y="40"/>
                    </a:cubicBezTo>
                    <a:cubicBezTo>
                      <a:pt x="70" y="38"/>
                      <a:pt x="70" y="36"/>
                      <a:pt x="70" y="35"/>
                    </a:cubicBezTo>
                    <a:cubicBezTo>
                      <a:pt x="70" y="15"/>
                      <a:pt x="86" y="0"/>
                      <a:pt x="105" y="0"/>
                    </a:cubicBezTo>
                    <a:cubicBezTo>
                      <a:pt x="121" y="0"/>
                      <a:pt x="134" y="10"/>
                      <a:pt x="138" y="25"/>
                    </a:cubicBezTo>
                    <a:cubicBezTo>
                      <a:pt x="142" y="22"/>
                      <a:pt x="146" y="20"/>
                      <a:pt x="151" y="20"/>
                    </a:cubicBezTo>
                    <a:cubicBezTo>
                      <a:pt x="161" y="20"/>
                      <a:pt x="170" y="29"/>
                      <a:pt x="170" y="39"/>
                    </a:cubicBezTo>
                    <a:cubicBezTo>
                      <a:pt x="170" y="40"/>
                      <a:pt x="169" y="42"/>
                      <a:pt x="169" y="43"/>
                    </a:cubicBezTo>
                    <a:cubicBezTo>
                      <a:pt x="173" y="41"/>
                      <a:pt x="178" y="40"/>
                      <a:pt x="183" y="40"/>
                    </a:cubicBezTo>
                    <a:cubicBezTo>
                      <a:pt x="203" y="40"/>
                      <a:pt x="218" y="56"/>
                      <a:pt x="218" y="75"/>
                    </a:cubicBezTo>
                    <a:cubicBezTo>
                      <a:pt x="218" y="94"/>
                      <a:pt x="203" y="110"/>
                      <a:pt x="183" y="110"/>
                    </a:cubicBezTo>
                    <a:cubicBezTo>
                      <a:pt x="183" y="110"/>
                      <a:pt x="183" y="110"/>
                      <a:pt x="183" y="110"/>
                    </a:cubicBezTo>
                    <a:cubicBezTo>
                      <a:pt x="29" y="110"/>
                      <a:pt x="29" y="110"/>
                      <a:pt x="29" y="110"/>
                    </a:cubicBezTo>
                    <a:cubicBezTo>
                      <a:pt x="28" y="110"/>
                      <a:pt x="26" y="111"/>
                      <a:pt x="25" y="111"/>
                    </a:cubicBezTo>
                    <a:cubicBezTo>
                      <a:pt x="24" y="111"/>
                      <a:pt x="23" y="110"/>
                      <a:pt x="22" y="110"/>
                    </a:cubicBezTo>
                    <a:cubicBezTo>
                      <a:pt x="21" y="110"/>
                      <a:pt x="21" y="110"/>
                      <a:pt x="21" y="110"/>
                    </a:cubicBezTo>
                    <a:cubicBezTo>
                      <a:pt x="21" y="110"/>
                      <a:pt x="21" y="110"/>
                      <a:pt x="21" y="110"/>
                    </a:cubicBezTo>
                    <a:cubicBezTo>
                      <a:pt x="9" y="108"/>
                      <a:pt x="0" y="98"/>
                      <a:pt x="0" y="85"/>
                    </a:cubicBezTo>
                    <a:close/>
                  </a:path>
                </a:pathLst>
              </a:custGeom>
              <a:solidFill>
                <a:schemeClr val="bg1"/>
              </a:solidFill>
              <a:ln w="9525" cmpd="sng">
                <a:noFill/>
                <a:bevel/>
              </a:ln>
            </p:spPr>
            <p:txBody>
              <a:bodyPr/>
              <a:lstStyle/>
              <a:p>
                <a:endParaRPr lang="zh-CN" altLang="zh-CN">
                  <a:solidFill>
                    <a:srgbClr val="000000"/>
                  </a:solidFill>
                  <a:latin typeface="Calibri" panose="020F0502020204030204" charset="0"/>
                  <a:sym typeface="宋体" panose="02010600030101010101" pitchFamily="2" charset="-122"/>
                </a:endParaRPr>
              </a:p>
            </p:txBody>
          </p:sp>
        </p:grpSp>
      </p:grpSp>
      <p:grpSp>
        <p:nvGrpSpPr>
          <p:cNvPr id="12" name="组合 11"/>
          <p:cNvGrpSpPr/>
          <p:nvPr/>
        </p:nvGrpSpPr>
        <p:grpSpPr>
          <a:xfrm>
            <a:off x="2396490" y="3215640"/>
            <a:ext cx="1080000" cy="1080000"/>
            <a:chOff x="1710690" y="2202180"/>
            <a:chExt cx="1080000" cy="1080000"/>
          </a:xfrm>
        </p:grpSpPr>
        <p:sp>
          <p:nvSpPr>
            <p:cNvPr id="10" name="椭圆 9"/>
            <p:cNvSpPr/>
            <p:nvPr/>
          </p:nvSpPr>
          <p:spPr>
            <a:xfrm>
              <a:off x="1710690" y="2202180"/>
              <a:ext cx="1080000" cy="1080000"/>
            </a:xfrm>
            <a:prstGeom prst="ellipse">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154"/>
            <p:cNvSpPr>
              <a:spLocks noChangeAspect="1" noEditPoints="1" noChangeArrowheads="1"/>
            </p:cNvSpPr>
            <p:nvPr/>
          </p:nvSpPr>
          <p:spPr bwMode="auto">
            <a:xfrm>
              <a:off x="2032604" y="2484119"/>
              <a:ext cx="466755" cy="490501"/>
            </a:xfrm>
            <a:custGeom>
              <a:avLst/>
              <a:gdLst>
                <a:gd name="T0" fmla="*/ 75 w 148"/>
                <a:gd name="T1" fmla="*/ 84 h 197"/>
                <a:gd name="T2" fmla="*/ 148 w 148"/>
                <a:gd name="T3" fmla="*/ 10 h 197"/>
                <a:gd name="T4" fmla="*/ 148 w 148"/>
                <a:gd name="T5" fmla="*/ 7 h 197"/>
                <a:gd name="T6" fmla="*/ 142 w 148"/>
                <a:gd name="T7" fmla="*/ 0 h 197"/>
                <a:gd name="T8" fmla="*/ 139 w 148"/>
                <a:gd name="T9" fmla="*/ 0 h 197"/>
                <a:gd name="T10" fmla="*/ 67 w 148"/>
                <a:gd name="T11" fmla="*/ 54 h 197"/>
                <a:gd name="T12" fmla="*/ 9 w 148"/>
                <a:gd name="T13" fmla="*/ 14 h 197"/>
                <a:gd name="T14" fmla="*/ 7 w 148"/>
                <a:gd name="T15" fmla="*/ 14 h 197"/>
                <a:gd name="T16" fmla="*/ 1 w 148"/>
                <a:gd name="T17" fmla="*/ 20 h 197"/>
                <a:gd name="T18" fmla="*/ 0 w 148"/>
                <a:gd name="T19" fmla="*/ 22 h 197"/>
                <a:gd name="T20" fmla="*/ 61 w 148"/>
                <a:gd name="T21" fmla="*/ 84 h 197"/>
                <a:gd name="T22" fmla="*/ 61 w 148"/>
                <a:gd name="T23" fmla="*/ 119 h 197"/>
                <a:gd name="T24" fmla="*/ 61 w 148"/>
                <a:gd name="T25" fmla="*/ 120 h 197"/>
                <a:gd name="T26" fmla="*/ 39 w 148"/>
                <a:gd name="T27" fmla="*/ 120 h 197"/>
                <a:gd name="T28" fmla="*/ 36 w 148"/>
                <a:gd name="T29" fmla="*/ 121 h 197"/>
                <a:gd name="T30" fmla="*/ 35 w 148"/>
                <a:gd name="T31" fmla="*/ 125 h 197"/>
                <a:gd name="T32" fmla="*/ 45 w 148"/>
                <a:gd name="T33" fmla="*/ 194 h 197"/>
                <a:gd name="T34" fmla="*/ 49 w 148"/>
                <a:gd name="T35" fmla="*/ 197 h 197"/>
                <a:gd name="T36" fmla="*/ 62 w 148"/>
                <a:gd name="T37" fmla="*/ 197 h 197"/>
                <a:gd name="T38" fmla="*/ 66 w 148"/>
                <a:gd name="T39" fmla="*/ 194 h 197"/>
                <a:gd name="T40" fmla="*/ 68 w 148"/>
                <a:gd name="T41" fmla="*/ 192 h 197"/>
                <a:gd name="T42" fmla="*/ 70 w 148"/>
                <a:gd name="T43" fmla="*/ 194 h 197"/>
                <a:gd name="T44" fmla="*/ 74 w 148"/>
                <a:gd name="T45" fmla="*/ 197 h 197"/>
                <a:gd name="T46" fmla="*/ 87 w 148"/>
                <a:gd name="T47" fmla="*/ 197 h 197"/>
                <a:gd name="T48" fmla="*/ 91 w 148"/>
                <a:gd name="T49" fmla="*/ 194 h 197"/>
                <a:gd name="T50" fmla="*/ 101 w 148"/>
                <a:gd name="T51" fmla="*/ 125 h 197"/>
                <a:gd name="T52" fmla="*/ 100 w 148"/>
                <a:gd name="T53" fmla="*/ 121 h 197"/>
                <a:gd name="T54" fmla="*/ 97 w 148"/>
                <a:gd name="T55" fmla="*/ 120 h 197"/>
                <a:gd name="T56" fmla="*/ 75 w 148"/>
                <a:gd name="T57" fmla="*/ 120 h 197"/>
                <a:gd name="T58" fmla="*/ 75 w 148"/>
                <a:gd name="T59" fmla="*/ 119 h 197"/>
                <a:gd name="T60" fmla="*/ 75 w 148"/>
                <a:gd name="T61" fmla="*/ 84 h 197"/>
                <a:gd name="T62" fmla="*/ 83 w 148"/>
                <a:gd name="T63" fmla="*/ 189 h 197"/>
                <a:gd name="T64" fmla="*/ 77 w 148"/>
                <a:gd name="T65" fmla="*/ 189 h 197"/>
                <a:gd name="T66" fmla="*/ 68 w 148"/>
                <a:gd name="T67" fmla="*/ 184 h 197"/>
                <a:gd name="T68" fmla="*/ 59 w 148"/>
                <a:gd name="T69" fmla="*/ 189 h 197"/>
                <a:gd name="T70" fmla="*/ 53 w 148"/>
                <a:gd name="T71" fmla="*/ 189 h 197"/>
                <a:gd name="T72" fmla="*/ 44 w 148"/>
                <a:gd name="T73" fmla="*/ 128 h 197"/>
                <a:gd name="T74" fmla="*/ 92 w 148"/>
                <a:gd name="T75" fmla="*/ 128 h 197"/>
                <a:gd name="T76" fmla="*/ 83 w 148"/>
                <a:gd name="T77" fmla="*/ 189 h 197"/>
                <a:gd name="T78" fmla="*/ 134 w 148"/>
                <a:gd name="T79" fmla="*/ 14 h 197"/>
                <a:gd name="T80" fmla="*/ 78 w 148"/>
                <a:gd name="T81" fmla="*/ 70 h 197"/>
                <a:gd name="T82" fmla="*/ 134 w 148"/>
                <a:gd name="T83" fmla="*/ 14 h 197"/>
                <a:gd name="T84" fmla="*/ 14 w 148"/>
                <a:gd name="T85" fmla="*/ 27 h 197"/>
                <a:gd name="T86" fmla="*/ 57 w 148"/>
                <a:gd name="T87" fmla="*/ 70 h 197"/>
                <a:gd name="T88" fmla="*/ 14 w 148"/>
                <a:gd name="T89" fmla="*/ 27 h 19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8"/>
                <a:gd name="T136" fmla="*/ 0 h 197"/>
                <a:gd name="T137" fmla="*/ 148 w 148"/>
                <a:gd name="T138" fmla="*/ 197 h 19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8" h="197">
                  <a:moveTo>
                    <a:pt x="75" y="84"/>
                  </a:moveTo>
                  <a:cubicBezTo>
                    <a:pt x="115" y="83"/>
                    <a:pt x="148" y="50"/>
                    <a:pt x="148" y="10"/>
                  </a:cubicBezTo>
                  <a:cubicBezTo>
                    <a:pt x="148" y="9"/>
                    <a:pt x="148" y="8"/>
                    <a:pt x="148" y="7"/>
                  </a:cubicBezTo>
                  <a:cubicBezTo>
                    <a:pt x="148" y="3"/>
                    <a:pt x="145" y="0"/>
                    <a:pt x="142" y="0"/>
                  </a:cubicBezTo>
                  <a:cubicBezTo>
                    <a:pt x="141" y="0"/>
                    <a:pt x="140" y="0"/>
                    <a:pt x="139" y="0"/>
                  </a:cubicBezTo>
                  <a:cubicBezTo>
                    <a:pt x="105" y="0"/>
                    <a:pt x="76" y="23"/>
                    <a:pt x="67" y="54"/>
                  </a:cubicBezTo>
                  <a:cubicBezTo>
                    <a:pt x="59" y="30"/>
                    <a:pt x="36" y="14"/>
                    <a:pt x="9" y="14"/>
                  </a:cubicBezTo>
                  <a:cubicBezTo>
                    <a:pt x="9" y="14"/>
                    <a:pt x="8" y="14"/>
                    <a:pt x="7" y="14"/>
                  </a:cubicBezTo>
                  <a:cubicBezTo>
                    <a:pt x="4" y="14"/>
                    <a:pt x="1" y="17"/>
                    <a:pt x="1" y="20"/>
                  </a:cubicBezTo>
                  <a:cubicBezTo>
                    <a:pt x="1" y="21"/>
                    <a:pt x="0" y="22"/>
                    <a:pt x="0" y="22"/>
                  </a:cubicBezTo>
                  <a:cubicBezTo>
                    <a:pt x="0" y="56"/>
                    <a:pt x="28" y="84"/>
                    <a:pt x="61" y="84"/>
                  </a:cubicBezTo>
                  <a:cubicBezTo>
                    <a:pt x="61" y="119"/>
                    <a:pt x="61" y="119"/>
                    <a:pt x="61" y="119"/>
                  </a:cubicBezTo>
                  <a:cubicBezTo>
                    <a:pt x="61" y="119"/>
                    <a:pt x="61" y="120"/>
                    <a:pt x="61" y="120"/>
                  </a:cubicBezTo>
                  <a:cubicBezTo>
                    <a:pt x="39" y="120"/>
                    <a:pt x="39" y="120"/>
                    <a:pt x="39" y="120"/>
                  </a:cubicBezTo>
                  <a:cubicBezTo>
                    <a:pt x="38" y="120"/>
                    <a:pt x="37" y="120"/>
                    <a:pt x="36" y="121"/>
                  </a:cubicBezTo>
                  <a:cubicBezTo>
                    <a:pt x="35" y="122"/>
                    <a:pt x="35" y="123"/>
                    <a:pt x="35" y="125"/>
                  </a:cubicBezTo>
                  <a:cubicBezTo>
                    <a:pt x="45" y="194"/>
                    <a:pt x="45" y="194"/>
                    <a:pt x="45" y="194"/>
                  </a:cubicBezTo>
                  <a:cubicBezTo>
                    <a:pt x="46" y="196"/>
                    <a:pt x="47" y="197"/>
                    <a:pt x="49" y="197"/>
                  </a:cubicBezTo>
                  <a:cubicBezTo>
                    <a:pt x="62" y="197"/>
                    <a:pt x="62" y="197"/>
                    <a:pt x="62" y="197"/>
                  </a:cubicBezTo>
                  <a:cubicBezTo>
                    <a:pt x="63" y="197"/>
                    <a:pt x="65" y="196"/>
                    <a:pt x="66" y="194"/>
                  </a:cubicBezTo>
                  <a:cubicBezTo>
                    <a:pt x="66" y="193"/>
                    <a:pt x="67" y="192"/>
                    <a:pt x="68" y="192"/>
                  </a:cubicBezTo>
                  <a:cubicBezTo>
                    <a:pt x="69" y="192"/>
                    <a:pt x="70" y="193"/>
                    <a:pt x="70" y="194"/>
                  </a:cubicBezTo>
                  <a:cubicBezTo>
                    <a:pt x="71" y="196"/>
                    <a:pt x="72" y="197"/>
                    <a:pt x="74" y="197"/>
                  </a:cubicBezTo>
                  <a:cubicBezTo>
                    <a:pt x="87" y="197"/>
                    <a:pt x="87" y="197"/>
                    <a:pt x="87" y="197"/>
                  </a:cubicBezTo>
                  <a:cubicBezTo>
                    <a:pt x="89" y="197"/>
                    <a:pt x="90" y="196"/>
                    <a:pt x="91" y="194"/>
                  </a:cubicBezTo>
                  <a:cubicBezTo>
                    <a:pt x="101" y="125"/>
                    <a:pt x="101" y="125"/>
                    <a:pt x="101" y="125"/>
                  </a:cubicBezTo>
                  <a:cubicBezTo>
                    <a:pt x="101" y="123"/>
                    <a:pt x="101" y="122"/>
                    <a:pt x="100" y="121"/>
                  </a:cubicBezTo>
                  <a:cubicBezTo>
                    <a:pt x="99" y="120"/>
                    <a:pt x="98" y="120"/>
                    <a:pt x="97" y="120"/>
                  </a:cubicBezTo>
                  <a:cubicBezTo>
                    <a:pt x="75" y="120"/>
                    <a:pt x="75" y="120"/>
                    <a:pt x="75" y="120"/>
                  </a:cubicBezTo>
                  <a:cubicBezTo>
                    <a:pt x="75" y="120"/>
                    <a:pt x="75" y="119"/>
                    <a:pt x="75" y="119"/>
                  </a:cubicBezTo>
                  <a:lnTo>
                    <a:pt x="75" y="84"/>
                  </a:lnTo>
                  <a:close/>
                  <a:moveTo>
                    <a:pt x="83" y="189"/>
                  </a:moveTo>
                  <a:cubicBezTo>
                    <a:pt x="77" y="189"/>
                    <a:pt x="77" y="189"/>
                    <a:pt x="77" y="189"/>
                  </a:cubicBezTo>
                  <a:cubicBezTo>
                    <a:pt x="76" y="186"/>
                    <a:pt x="72" y="184"/>
                    <a:pt x="68" y="184"/>
                  </a:cubicBezTo>
                  <a:cubicBezTo>
                    <a:pt x="64" y="184"/>
                    <a:pt x="60" y="186"/>
                    <a:pt x="59" y="189"/>
                  </a:cubicBezTo>
                  <a:cubicBezTo>
                    <a:pt x="53" y="189"/>
                    <a:pt x="53" y="189"/>
                    <a:pt x="53" y="189"/>
                  </a:cubicBezTo>
                  <a:cubicBezTo>
                    <a:pt x="44" y="128"/>
                    <a:pt x="44" y="128"/>
                    <a:pt x="44" y="128"/>
                  </a:cubicBezTo>
                  <a:cubicBezTo>
                    <a:pt x="92" y="128"/>
                    <a:pt x="92" y="128"/>
                    <a:pt x="92" y="128"/>
                  </a:cubicBezTo>
                  <a:lnTo>
                    <a:pt x="83" y="189"/>
                  </a:lnTo>
                  <a:close/>
                  <a:moveTo>
                    <a:pt x="134" y="14"/>
                  </a:moveTo>
                  <a:cubicBezTo>
                    <a:pt x="132" y="44"/>
                    <a:pt x="108" y="68"/>
                    <a:pt x="78" y="70"/>
                  </a:cubicBezTo>
                  <a:cubicBezTo>
                    <a:pt x="80" y="40"/>
                    <a:pt x="104" y="16"/>
                    <a:pt x="134" y="14"/>
                  </a:cubicBezTo>
                  <a:close/>
                  <a:moveTo>
                    <a:pt x="14" y="27"/>
                  </a:moveTo>
                  <a:cubicBezTo>
                    <a:pt x="37" y="30"/>
                    <a:pt x="55" y="48"/>
                    <a:pt x="57" y="70"/>
                  </a:cubicBezTo>
                  <a:cubicBezTo>
                    <a:pt x="35" y="68"/>
                    <a:pt x="16" y="50"/>
                    <a:pt x="14" y="27"/>
                  </a:cubicBezTo>
                  <a:close/>
                </a:path>
              </a:pathLst>
            </a:custGeom>
            <a:solidFill>
              <a:srgbClr val="92D050"/>
            </a:solidFill>
            <a:ln w="9525" cmpd="sng">
              <a:noFill/>
              <a:bevel/>
            </a:ln>
          </p:spPr>
          <p:txBody>
            <a:bodyPr/>
            <a:lstStyle/>
            <a:p>
              <a:endParaRPr lang="zh-CN" altLang="zh-CN">
                <a:solidFill>
                  <a:srgbClr val="000000"/>
                </a:solidFill>
                <a:latin typeface="Calibri" panose="020F0502020204030204" charset="0"/>
                <a:sym typeface="宋体" panose="02010600030101010101" pitchFamily="2" charset="-122"/>
              </a:endParaRPr>
            </a:p>
          </p:txBody>
        </p:sp>
      </p:grpSp>
      <p:grpSp>
        <p:nvGrpSpPr>
          <p:cNvPr id="13" name="组合 13"/>
          <p:cNvGrpSpPr/>
          <p:nvPr/>
        </p:nvGrpSpPr>
        <p:grpSpPr>
          <a:xfrm>
            <a:off x="4587240" y="3208020"/>
            <a:ext cx="1080000" cy="1080000"/>
            <a:chOff x="2590800" y="2651760"/>
            <a:chExt cx="1080000" cy="1080000"/>
          </a:xfrm>
        </p:grpSpPr>
        <p:sp>
          <p:nvSpPr>
            <p:cNvPr id="11" name="椭圆 10"/>
            <p:cNvSpPr/>
            <p:nvPr/>
          </p:nvSpPr>
          <p:spPr>
            <a:xfrm>
              <a:off x="2590800" y="2651760"/>
              <a:ext cx="1080000" cy="108000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26"/>
            <p:cNvPicPr>
              <a:picLocks noChangeAspect="1"/>
            </p:cNvPicPr>
            <p:nvPr/>
          </p:nvPicPr>
          <p:blipFill>
            <a:blip r:embed="rId1" cstate="print">
              <a:duotone>
                <a:prstClr val="black"/>
                <a:schemeClr val="accent2">
                  <a:tint val="45000"/>
                  <a:satMod val="400000"/>
                </a:schemeClr>
              </a:duotone>
            </a:blip>
            <a:srcRect/>
            <a:stretch>
              <a:fillRect/>
            </a:stretch>
          </p:blipFill>
          <p:spPr bwMode="auto">
            <a:xfrm>
              <a:off x="2845126" y="2904162"/>
              <a:ext cx="568634" cy="568735"/>
            </a:xfrm>
            <a:prstGeom prst="rect">
              <a:avLst/>
            </a:prstGeom>
            <a:noFill/>
            <a:ln w="9525">
              <a:noFill/>
              <a:miter lim="800000"/>
              <a:headEnd/>
              <a:tailEnd/>
            </a:ln>
          </p:spPr>
        </p:pic>
      </p:grpSp>
      <p:sp>
        <p:nvSpPr>
          <p:cNvPr id="15" name="TextBox 14"/>
          <p:cNvSpPr txBox="1"/>
          <p:nvPr/>
        </p:nvSpPr>
        <p:spPr>
          <a:xfrm>
            <a:off x="3703320" y="1089660"/>
            <a:ext cx="647700" cy="338554"/>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投入</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457200" y="3124200"/>
            <a:ext cx="1866900" cy="1049518"/>
          </a:xfrm>
          <a:prstGeom prst="rect">
            <a:avLst/>
          </a:prstGeom>
          <a:noFill/>
        </p:spPr>
        <p:txBody>
          <a:bodyPr wrap="square" rtlCol="0">
            <a:spAutoFit/>
          </a:bodyPr>
          <a:lstStyle/>
          <a:p>
            <a:pPr algn="r">
              <a:lnSpc>
                <a:spcPct val="130000"/>
              </a:lnSpc>
              <a:spcAft>
                <a:spcPts val="600"/>
              </a:spcAft>
            </a:pPr>
            <a:r>
              <a:rPr lang="zh-CN" altLang="en-US" sz="1600" b="1" dirty="0" smtClean="0">
                <a:solidFill>
                  <a:schemeClr val="bg1"/>
                </a:solidFill>
                <a:latin typeface="微软雅黑" panose="020B0503020204020204" pitchFamily="34" charset="-122"/>
                <a:ea typeface="微软雅黑" panose="020B0503020204020204" pitchFamily="34" charset="-122"/>
              </a:rPr>
              <a:t>过程</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400" dirty="0" smtClean="0">
                <a:solidFill>
                  <a:schemeClr val="bg1"/>
                </a:solidFill>
                <a:latin typeface="微软雅黑" panose="020B0503020204020204" pitchFamily="34" charset="-122"/>
                <a:ea typeface="微软雅黑" panose="020B0503020204020204" pitchFamily="34" charset="-122"/>
              </a:rPr>
              <a:t>课程评价</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30000"/>
              </a:lnSpc>
            </a:pPr>
            <a:r>
              <a:rPr lang="en-US" altLang="zh-CN"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5737860" y="3124800"/>
            <a:ext cx="2240280" cy="1255728"/>
          </a:xfrm>
          <a:prstGeom prst="rect">
            <a:avLst/>
          </a:prstGeom>
          <a:noFill/>
        </p:spPr>
        <p:txBody>
          <a:bodyPr wrap="square" rtlCol="0">
            <a:spAutoFit/>
          </a:bodyPr>
          <a:lstStyle/>
          <a:p>
            <a:pPr>
              <a:spcAft>
                <a:spcPts val="600"/>
              </a:spcAft>
            </a:pPr>
            <a:r>
              <a:rPr lang="zh-CN" altLang="en-US" sz="1600" b="1" dirty="0" smtClean="0">
                <a:solidFill>
                  <a:schemeClr val="bg1"/>
                </a:solidFill>
                <a:latin typeface="微软雅黑" panose="020B0503020204020204" pitchFamily="34" charset="-122"/>
                <a:ea typeface="微软雅黑" panose="020B0503020204020204" pitchFamily="34" charset="-122"/>
              </a:rPr>
              <a:t>产出</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marL="182880" indent="-182880">
              <a:lnSpc>
                <a:spcPct val="130000"/>
              </a:lnSpc>
              <a:buSzPct val="6000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学生能力评估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182880" indent="-182880">
              <a:lnSpc>
                <a:spcPct val="130000"/>
              </a:lnSpc>
              <a:buSzPct val="6000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高等教育学习成果评估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182880" indent="-182880">
              <a:lnSpc>
                <a:spcPct val="130000"/>
              </a:lnSpc>
              <a:buSzPct val="6000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学生就业</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26" name="下箭头 25"/>
          <p:cNvSpPr/>
          <p:nvPr/>
        </p:nvSpPr>
        <p:spPr>
          <a:xfrm rot="2124812">
            <a:off x="3349480" y="2720392"/>
            <a:ext cx="247650" cy="39798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下箭头 26"/>
          <p:cNvSpPr/>
          <p:nvPr/>
        </p:nvSpPr>
        <p:spPr>
          <a:xfrm rot="16200000">
            <a:off x="3940028" y="3520492"/>
            <a:ext cx="247650" cy="39798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right)">
                                      <p:cBhvr>
                                        <p:cTn id="19" dur="500"/>
                                        <p:tgtEl>
                                          <p:spTgt spid="26"/>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16" grpId="0"/>
      <p:bldP spid="17" grpId="0"/>
      <p:bldP spid="26" grpId="0" animBg="1"/>
      <p:bldP spid="2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9200" y="381600"/>
            <a:ext cx="6458580" cy="461665"/>
          </a:xfrm>
          <a:prstGeom prst="rect">
            <a:avLst/>
          </a:prstGeom>
        </p:spPr>
        <p:txBody>
          <a:bodyPr wrap="squar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过程评估：课程有效性评估</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rot="16200000" flipH="1">
            <a:off x="4307468" y="2726634"/>
            <a:ext cx="1342429" cy="80678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0800000">
            <a:off x="2295224" y="3804642"/>
            <a:ext cx="3093486" cy="11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flipH="1" flipV="1">
            <a:off x="3482234" y="2520172"/>
            <a:ext cx="1374353" cy="8270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200000" flipH="1">
            <a:off x="4063316" y="2761007"/>
            <a:ext cx="2590770" cy="15634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0800000" flipV="1">
            <a:off x="3578627" y="3707955"/>
            <a:ext cx="1649221" cy="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flipH="1" flipV="1">
            <a:off x="3030170" y="1593190"/>
            <a:ext cx="2669454" cy="1560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弧形 16"/>
          <p:cNvSpPr>
            <a:spLocks noChangeAspect="1"/>
          </p:cNvSpPr>
          <p:nvPr/>
        </p:nvSpPr>
        <p:spPr>
          <a:xfrm>
            <a:off x="2767428" y="2868836"/>
            <a:ext cx="1058391" cy="1058391"/>
          </a:xfrm>
          <a:prstGeom prst="arc">
            <a:avLst>
              <a:gd name="adj1" fmla="val 7871287"/>
              <a:gd name="adj2" fmla="val 20883483"/>
            </a:avLst>
          </a:prstGeom>
          <a:noFill/>
          <a:ln w="12700">
            <a:solidFill>
              <a:srgbClr val="3AC4C4"/>
            </a:solidFill>
            <a:prstDash val="sysDot"/>
            <a:head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弧形 19"/>
          <p:cNvSpPr>
            <a:spLocks noChangeAspect="1"/>
          </p:cNvSpPr>
          <p:nvPr/>
        </p:nvSpPr>
        <p:spPr>
          <a:xfrm>
            <a:off x="4448124" y="1592468"/>
            <a:ext cx="1059370" cy="1056136"/>
          </a:xfrm>
          <a:prstGeom prst="arc">
            <a:avLst>
              <a:gd name="adj1" fmla="val 15067679"/>
              <a:gd name="adj2" fmla="val 6540826"/>
            </a:avLst>
          </a:prstGeom>
          <a:noFill/>
          <a:ln w="12700">
            <a:solidFill>
              <a:srgbClr val="3AC4C4"/>
            </a:solidFill>
            <a:prstDash val="sysDot"/>
            <a:headEnd type="triangle" w="sm" len="med"/>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弧形 22"/>
          <p:cNvSpPr>
            <a:spLocks noChangeAspect="1"/>
          </p:cNvSpPr>
          <p:nvPr/>
        </p:nvSpPr>
        <p:spPr>
          <a:xfrm>
            <a:off x="4763183" y="3673401"/>
            <a:ext cx="1058391" cy="1058391"/>
          </a:xfrm>
          <a:prstGeom prst="arc">
            <a:avLst>
              <a:gd name="adj1" fmla="val 711118"/>
              <a:gd name="adj2" fmla="val 13666544"/>
            </a:avLst>
          </a:prstGeom>
          <a:noFill/>
          <a:ln w="12700">
            <a:solidFill>
              <a:srgbClr val="3AC4C4"/>
            </a:solidFill>
            <a:prstDash val="sysDot"/>
            <a:headEnd type="non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27"/>
          <p:cNvGrpSpPr/>
          <p:nvPr/>
        </p:nvGrpSpPr>
        <p:grpSpPr>
          <a:xfrm>
            <a:off x="4581784" y="1729220"/>
            <a:ext cx="794528" cy="792102"/>
            <a:chOff x="4581784" y="1729220"/>
            <a:chExt cx="794528" cy="792102"/>
          </a:xfrm>
        </p:grpSpPr>
        <p:sp>
          <p:nvSpPr>
            <p:cNvPr id="19" name="椭圆 18"/>
            <p:cNvSpPr>
              <a:spLocks noChangeAspect="1"/>
            </p:cNvSpPr>
            <p:nvPr/>
          </p:nvSpPr>
          <p:spPr>
            <a:xfrm>
              <a:off x="4581784" y="1729220"/>
              <a:ext cx="794528" cy="79210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4613001" y="1956754"/>
              <a:ext cx="737128" cy="337633"/>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教师</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25"/>
          <p:cNvGrpSpPr/>
          <p:nvPr/>
        </p:nvGrpSpPr>
        <p:grpSpPr>
          <a:xfrm>
            <a:off x="2900964" y="3005881"/>
            <a:ext cx="793793" cy="793793"/>
            <a:chOff x="2900964" y="3005881"/>
            <a:chExt cx="793793" cy="793793"/>
          </a:xfrm>
        </p:grpSpPr>
        <p:sp>
          <p:nvSpPr>
            <p:cNvPr id="27" name="椭圆 26"/>
            <p:cNvSpPr>
              <a:spLocks noChangeAspect="1"/>
            </p:cNvSpPr>
            <p:nvPr/>
          </p:nvSpPr>
          <p:spPr>
            <a:xfrm>
              <a:off x="2900964" y="3005881"/>
              <a:ext cx="793793" cy="793793"/>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2920266" y="3231530"/>
              <a:ext cx="737128" cy="337633"/>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学生</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28"/>
          <p:cNvGrpSpPr/>
          <p:nvPr/>
        </p:nvGrpSpPr>
        <p:grpSpPr>
          <a:xfrm>
            <a:off x="4896719" y="3810446"/>
            <a:ext cx="793793" cy="793793"/>
            <a:chOff x="4896719" y="3810446"/>
            <a:chExt cx="793793" cy="793793"/>
          </a:xfrm>
        </p:grpSpPr>
        <p:sp>
          <p:nvSpPr>
            <p:cNvPr id="22" name="椭圆 21"/>
            <p:cNvSpPr>
              <a:spLocks noChangeAspect="1"/>
            </p:cNvSpPr>
            <p:nvPr/>
          </p:nvSpPr>
          <p:spPr>
            <a:xfrm>
              <a:off x="4896719" y="3810446"/>
              <a:ext cx="793793" cy="793793"/>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4926470" y="4053516"/>
              <a:ext cx="737128" cy="337633"/>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同行</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24"/>
          <p:cNvGrpSpPr/>
          <p:nvPr/>
        </p:nvGrpSpPr>
        <p:grpSpPr>
          <a:xfrm>
            <a:off x="3874640" y="2532609"/>
            <a:ext cx="1298790" cy="1084557"/>
            <a:chOff x="3874640" y="2532609"/>
            <a:chExt cx="1298790" cy="1084557"/>
          </a:xfrm>
        </p:grpSpPr>
        <p:sp>
          <p:nvSpPr>
            <p:cNvPr id="3" name="等腰三角形 2"/>
            <p:cNvSpPr>
              <a:spLocks noChangeAspect="1"/>
            </p:cNvSpPr>
            <p:nvPr/>
          </p:nvSpPr>
          <p:spPr>
            <a:xfrm>
              <a:off x="3874640" y="2532609"/>
              <a:ext cx="1298790" cy="1084557"/>
            </a:xfrm>
            <a:prstGeom prst="triangle">
              <a:avLst/>
            </a:prstGeom>
            <a:solidFill>
              <a:srgbClr val="3AC4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4181110" y="3043448"/>
              <a:ext cx="737128" cy="400110"/>
            </a:xfrm>
            <a:prstGeom prst="rect">
              <a:avLst/>
            </a:prstGeom>
            <a:noFill/>
          </p:spPr>
          <p:txBody>
            <a:bodyPr wrap="square" rtlCol="0">
              <a:spAutoFit/>
            </a:bodyPr>
            <a:lstStyle/>
            <a:p>
              <a:pPr algn="ctr"/>
              <a:r>
                <a:rPr lang="zh-CN" altLang="en-US" sz="2000" b="1" dirty="0" smtClean="0">
                  <a:solidFill>
                    <a:schemeClr val="accent4">
                      <a:lumMod val="25000"/>
                    </a:schemeClr>
                  </a:solidFill>
                  <a:latin typeface="微软雅黑" panose="020B0503020204020204" pitchFamily="34" charset="-122"/>
                  <a:ea typeface="微软雅黑" panose="020B0503020204020204" pitchFamily="34" charset="-122"/>
                </a:rPr>
                <a:t>课程</a:t>
              </a:r>
              <a:endParaRPr lang="zh-CN" altLang="en-US" sz="2000" b="1" dirty="0">
                <a:solidFill>
                  <a:schemeClr val="accent4">
                    <a:lumMod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500"/>
                                        <p:tgtEl>
                                          <p:spTgt spid="17"/>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down)">
                                      <p:cBhvr>
                                        <p:cTn id="51" dur="500"/>
                                        <p:tgtEl>
                                          <p:spTgt spid="20"/>
                                        </p:tgtEl>
                                      </p:cBhvr>
                                    </p:animEffect>
                                  </p:childTnLst>
                                </p:cTn>
                              </p:par>
                            </p:childTnLst>
                          </p:cTn>
                        </p:par>
                        <p:par>
                          <p:cTn id="52" fill="hold">
                            <p:stCondLst>
                              <p:cond delay="6000"/>
                            </p:stCondLst>
                            <p:childTnLst>
                              <p:par>
                                <p:cTn id="53" presetID="22" presetClass="entr" presetSubtype="2"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right)">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animBg="1"/>
      <p:bldP spid="2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5150974" y="3185160"/>
            <a:ext cx="205740" cy="1211580"/>
          </a:xfrm>
          <a:prstGeom prst="rect">
            <a:avLst/>
          </a:prstGeom>
          <a:solidFill>
            <a:srgbClr val="3AC4C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4759521" y="1592580"/>
            <a:ext cx="205740" cy="906780"/>
          </a:xfrm>
          <a:prstGeom prst="rect">
            <a:avLst/>
          </a:prstGeom>
          <a:solidFill>
            <a:srgbClr val="3AC4C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p:nvCxnSpPr>
        <p:spPr>
          <a:xfrm>
            <a:off x="3779520" y="3520440"/>
            <a:ext cx="1455420" cy="0"/>
          </a:xfrm>
          <a:prstGeom prst="line">
            <a:avLst/>
          </a:prstGeom>
          <a:ln w="25400">
            <a:gradFill flip="none" rotWithShape="1">
              <a:gsLst>
                <a:gs pos="15000">
                  <a:schemeClr val="accent1">
                    <a:tint val="66000"/>
                    <a:satMod val="160000"/>
                    <a:alpha val="0"/>
                  </a:schemeClr>
                </a:gs>
                <a:gs pos="100000">
                  <a:schemeClr val="accent1">
                    <a:tint val="44500"/>
                    <a:satMod val="160000"/>
                    <a:alpha val="60000"/>
                  </a:schemeClr>
                </a:gs>
                <a:gs pos="95000">
                  <a:schemeClr val="accent1">
                    <a:tint val="23500"/>
                    <a:satMod val="160000"/>
                  </a:schemeClr>
                </a:gs>
              </a:gsLst>
              <a:lin ang="2700000" scaled="1"/>
              <a:tileRect/>
            </a:gradFill>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3642360" y="1927860"/>
            <a:ext cx="1196340" cy="960120"/>
          </a:xfrm>
          <a:prstGeom prst="line">
            <a:avLst/>
          </a:prstGeom>
          <a:ln w="25400">
            <a:gradFill flip="none" rotWithShape="1">
              <a:gsLst>
                <a:gs pos="15000">
                  <a:schemeClr val="accent1">
                    <a:tint val="66000"/>
                    <a:satMod val="160000"/>
                    <a:alpha val="0"/>
                  </a:schemeClr>
                </a:gs>
                <a:gs pos="100000">
                  <a:schemeClr val="accent1">
                    <a:tint val="44500"/>
                    <a:satMod val="160000"/>
                    <a:alpha val="60000"/>
                  </a:schemeClr>
                </a:gs>
                <a:gs pos="95000">
                  <a:schemeClr val="accent1">
                    <a:tint val="23500"/>
                    <a:satMod val="160000"/>
                  </a:schemeClr>
                </a:gs>
              </a:gsLst>
              <a:lin ang="2700000" scaled="1"/>
              <a:tileRect/>
            </a:gradFill>
            <a:prstDash val="solid"/>
            <a:headEnd type="none"/>
            <a:tailEnd type="oval" w="lg" len="lg"/>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49200" y="381600"/>
            <a:ext cx="6458580" cy="461665"/>
          </a:xfrm>
          <a:prstGeom prst="rect">
            <a:avLst/>
          </a:prstGeom>
        </p:spPr>
        <p:txBody>
          <a:bodyPr wrap="squar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结果评估：学习能力评估</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 name="组合 35"/>
          <p:cNvGrpSpPr>
            <a:grpSpLocks noChangeAspect="1"/>
          </p:cNvGrpSpPr>
          <p:nvPr/>
        </p:nvGrpSpPr>
        <p:grpSpPr>
          <a:xfrm>
            <a:off x="1657351" y="2164079"/>
            <a:ext cx="2164082" cy="2164082"/>
            <a:chOff x="1154430" y="1851658"/>
            <a:chExt cx="2600327" cy="2600327"/>
          </a:xfrm>
        </p:grpSpPr>
        <p:sp>
          <p:nvSpPr>
            <p:cNvPr id="21" name="椭圆 20"/>
            <p:cNvSpPr>
              <a:spLocks noChangeAspect="1"/>
            </p:cNvSpPr>
            <p:nvPr/>
          </p:nvSpPr>
          <p:spPr>
            <a:xfrm>
              <a:off x="1154430" y="1851658"/>
              <a:ext cx="2600327" cy="2600327"/>
            </a:xfrm>
            <a:prstGeom prst="ellipse">
              <a:avLst/>
            </a:prstGeom>
            <a:gradFill flip="none" rotWithShape="1">
              <a:gsLst>
                <a:gs pos="3000">
                  <a:schemeClr val="accent4">
                    <a:lumMod val="25000"/>
                    <a:alpha val="57000"/>
                  </a:schemeClr>
                </a:gs>
                <a:gs pos="46000">
                  <a:schemeClr val="accent4">
                    <a:lumMod val="25000"/>
                    <a:alpha val="41000"/>
                  </a:schemeClr>
                </a:gs>
                <a:gs pos="100000">
                  <a:schemeClr val="bg1">
                    <a:alpha val="62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1373505" y="2080260"/>
              <a:ext cx="2160000" cy="2160000"/>
            </a:xfrm>
            <a:prstGeom prst="ellipse">
              <a:avLst/>
            </a:prstGeom>
            <a:solidFill>
              <a:schemeClr val="bg1">
                <a:alpha val="7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2089786" y="2988945"/>
            <a:ext cx="1323974" cy="523220"/>
          </a:xfrm>
          <a:prstGeom prst="rect">
            <a:avLst/>
          </a:prstGeom>
          <a:noFill/>
        </p:spPr>
        <p:txBody>
          <a:bodyPr wrap="square" rtlCol="0">
            <a:spAutoFit/>
          </a:bodyPr>
          <a:lstStyle/>
          <a:p>
            <a:pPr algn="ctr"/>
            <a:r>
              <a:rPr lang="zh-CN" altLang="en-US" sz="2800" b="1" dirty="0" smtClean="0">
                <a:solidFill>
                  <a:schemeClr val="accent4">
                    <a:lumMod val="25000"/>
                  </a:schemeClr>
                </a:solidFill>
                <a:latin typeface="微软雅黑" panose="020B0503020204020204" pitchFamily="34" charset="-122"/>
                <a:ea typeface="微软雅黑" panose="020B0503020204020204" pitchFamily="34" charset="-122"/>
              </a:rPr>
              <a:t>能 力</a:t>
            </a:r>
            <a:endParaRPr lang="zh-CN" altLang="en-US" sz="2800" b="1" dirty="0">
              <a:solidFill>
                <a:schemeClr val="accent4">
                  <a:lumMod val="2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463394" y="3154680"/>
            <a:ext cx="1935480" cy="1363450"/>
          </a:xfrm>
          <a:prstGeom prst="rect">
            <a:avLst/>
          </a:prstGeom>
          <a:noFill/>
        </p:spPr>
        <p:txBody>
          <a:bodyPr wrap="square" rtlCol="0">
            <a:spAutoFit/>
          </a:bodyPr>
          <a:lstStyle/>
          <a:p>
            <a:pPr>
              <a:spcAft>
                <a:spcPts val="1200"/>
              </a:spcAft>
            </a:pPr>
            <a:r>
              <a:rPr lang="zh-CN" altLang="en-US" sz="1600" b="1" dirty="0" smtClean="0">
                <a:solidFill>
                  <a:schemeClr val="bg1"/>
                </a:solidFill>
                <a:latin typeface="微软雅黑" panose="020B0503020204020204" pitchFamily="34" charset="-122"/>
                <a:ea typeface="微软雅黑" panose="020B0503020204020204" pitchFamily="34" charset="-122"/>
              </a:rPr>
              <a:t>关键迁移能力</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marL="182880" indent="-182880">
              <a:lnSpc>
                <a:spcPct val="130000"/>
              </a:lnSpc>
              <a:buSzPct val="5000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解决问题能力</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182880" indent="-182880">
              <a:lnSpc>
                <a:spcPct val="130000"/>
              </a:lnSpc>
              <a:buSzPct val="5000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创业能力</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182880" indent="-182880">
              <a:lnSpc>
                <a:spcPct val="130000"/>
              </a:lnSpc>
              <a:buSzPct val="5000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外语能力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5071941" y="1531620"/>
            <a:ext cx="1645920" cy="1083374"/>
          </a:xfrm>
          <a:prstGeom prst="rect">
            <a:avLst/>
          </a:prstGeom>
          <a:noFill/>
        </p:spPr>
        <p:txBody>
          <a:bodyPr wrap="square" rtlCol="0">
            <a:spAutoFit/>
          </a:bodyPr>
          <a:lstStyle/>
          <a:p>
            <a:pPr>
              <a:spcAft>
                <a:spcPts val="1200"/>
              </a:spcAft>
            </a:pPr>
            <a:r>
              <a:rPr lang="zh-CN" altLang="en-US" sz="1600" b="1" dirty="0" smtClean="0">
                <a:solidFill>
                  <a:schemeClr val="bg1"/>
                </a:solidFill>
                <a:latin typeface="微软雅黑" panose="020B0503020204020204" pitchFamily="34" charset="-122"/>
                <a:ea typeface="微软雅黑" panose="020B0503020204020204" pitchFamily="34" charset="-122"/>
              </a:rPr>
              <a:t>关键基础能力</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marL="182880" indent="-182880">
              <a:lnSpc>
                <a:spcPct val="130000"/>
              </a:lnSpc>
              <a:buSzPct val="5000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读写能力</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182880" indent="-182880">
              <a:lnSpc>
                <a:spcPct val="130000"/>
              </a:lnSpc>
              <a:buSzPct val="5000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计算能力</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par>
                          <p:cTn id="23" fill="hold">
                            <p:stCondLst>
                              <p:cond delay="1500"/>
                            </p:stCondLst>
                            <p:childTnLst>
                              <p:par>
                                <p:cTn id="24" presetID="12" presetClass="entr" presetSubtype="8"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slide(fromLeft)">
                                      <p:cBhvr>
                                        <p:cTn id="26" dur="500"/>
                                        <p:tgtEl>
                                          <p:spTgt spid="34"/>
                                        </p:tgtEl>
                                      </p:cBhvr>
                                    </p:animEffect>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childTnLst>
                          </p:cTn>
                        </p:par>
                        <p:par>
                          <p:cTn id="35" fill="hold">
                            <p:stCondLst>
                              <p:cond delay="3000"/>
                            </p:stCondLst>
                            <p:childTnLst>
                              <p:par>
                                <p:cTn id="36" presetID="12" presetClass="entr" presetSubtype="8"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lide(fromLeft)">
                                      <p:cBhvr>
                                        <p:cTn id="3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 grpId="0" animBg="1"/>
      <p:bldP spid="23" grpId="0"/>
      <p:bldP spid="34" grpId="0"/>
      <p:bldP spid="3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200" y="381600"/>
            <a:ext cx="6458580" cy="461665"/>
          </a:xfrm>
          <a:prstGeom prst="rect">
            <a:avLst/>
          </a:prstGeom>
        </p:spPr>
        <p:txBody>
          <a:bodyPr wrap="squar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结果导向：学生就业</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 name="Picture 2" descr="http://pic25.nipic.com/20121127/2531170_130732567000_2.jpg"/>
          <p:cNvPicPr>
            <a:picLocks noChangeAspect="1" noChangeArrowheads="1"/>
          </p:cNvPicPr>
          <p:nvPr/>
        </p:nvPicPr>
        <p:blipFill>
          <a:blip r:embed="rId1" cstate="print"/>
          <a:srcRect b="33671"/>
          <a:stretch>
            <a:fillRect/>
          </a:stretch>
        </p:blipFill>
        <p:spPr bwMode="auto">
          <a:xfrm>
            <a:off x="413254" y="1236167"/>
            <a:ext cx="4004078" cy="1877659"/>
          </a:xfrm>
          <a:prstGeom prst="rect">
            <a:avLst/>
          </a:prstGeom>
          <a:solidFill>
            <a:srgbClr val="EDEDED"/>
          </a:solidFill>
          <a:ln w="41275" cap="sq" cmpd="sng">
            <a:solidFill>
              <a:srgbClr val="FFFFFF"/>
            </a:solidFill>
            <a:miter lim="800000"/>
            <a:headEnd/>
            <a:tailEnd/>
          </a:ln>
        </p:spPr>
      </p:pic>
      <p:sp>
        <p:nvSpPr>
          <p:cNvPr id="5" name="TextBox 4"/>
          <p:cNvSpPr txBox="1"/>
          <p:nvPr/>
        </p:nvSpPr>
        <p:spPr>
          <a:xfrm>
            <a:off x="266702" y="3282315"/>
            <a:ext cx="4229098" cy="1298817"/>
          </a:xfrm>
          <a:prstGeom prst="rect">
            <a:avLst/>
          </a:prstGeom>
          <a:noFill/>
        </p:spPr>
        <p:txBody>
          <a:bodyPr wrap="square" rtlCol="0">
            <a:spAutoFit/>
          </a:bodyPr>
          <a:lstStyle/>
          <a:p>
            <a:pPr algn="just">
              <a:lnSpc>
                <a:spcPct val="140000"/>
              </a:lnSpc>
              <a:buClr>
                <a:srgbClr val="3AC4C4"/>
              </a:buClr>
            </a:pPr>
            <a:r>
              <a:rPr lang="zh-CN" altLang="en-US" sz="1400" dirty="0" smtClean="0">
                <a:solidFill>
                  <a:schemeClr val="bg1"/>
                </a:solidFill>
                <a:latin typeface="微软雅黑" panose="020B0503020204020204" pitchFamily="34" charset="-122"/>
                <a:ea typeface="微软雅黑" panose="020B0503020204020204" pitchFamily="34" charset="-122"/>
              </a:rPr>
              <a:t>研究发现，有良好的职业教育与培训传统，基于工作的学习模式的国家中，学习者的就业力与技能更强。因此，欧洲多个国家的高等教育与职业教育都通过加强校企合作，提高学生的就业力。</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6" name="Picture 6" descr="图片5"/>
          <p:cNvPicPr>
            <a:picLocks noChangeAspect="1" noChangeArrowheads="1"/>
          </p:cNvPicPr>
          <p:nvPr/>
        </p:nvPicPr>
        <p:blipFill>
          <a:blip r:embed="rId2" cstate="print">
            <a:duotone>
              <a:schemeClr val="accent1">
                <a:shade val="45000"/>
                <a:satMod val="135000"/>
              </a:schemeClr>
              <a:prstClr val="white"/>
            </a:duotone>
          </a:blip>
          <a:stretch>
            <a:fillRect/>
          </a:stretch>
        </p:blipFill>
        <p:spPr bwMode="auto">
          <a:xfrm>
            <a:off x="5175886" y="1196700"/>
            <a:ext cx="3603890" cy="1956076"/>
          </a:xfrm>
          <a:prstGeom prst="rect">
            <a:avLst/>
          </a:prstGeom>
          <a:noFill/>
          <a:ln w="9525">
            <a:noFill/>
            <a:miter lim="800000"/>
            <a:headEnd/>
            <a:tailEnd/>
          </a:ln>
        </p:spPr>
      </p:pic>
      <p:sp>
        <p:nvSpPr>
          <p:cNvPr id="8" name="Text Box 10"/>
          <p:cNvSpPr>
            <a:spLocks noChangeArrowheads="1"/>
          </p:cNvSpPr>
          <p:nvPr/>
        </p:nvSpPr>
        <p:spPr bwMode="auto">
          <a:xfrm>
            <a:off x="5113020" y="3283200"/>
            <a:ext cx="3695700" cy="662874"/>
          </a:xfrm>
          <a:prstGeom prst="rect">
            <a:avLst/>
          </a:prstGeom>
          <a:noFill/>
          <a:ln w="9525">
            <a:noFill/>
            <a:miter lim="800000"/>
          </a:ln>
        </p:spPr>
        <p:txBody>
          <a:bodyPr wrap="square">
            <a:spAutoFit/>
          </a:bodyPr>
          <a:lstStyle/>
          <a:p>
            <a:pPr>
              <a:lnSpc>
                <a:spcPct val="140000"/>
              </a:lnSpc>
            </a:pPr>
            <a:r>
              <a:rPr lang="zh-CN" altLang="en-US" sz="14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OECD 28</a:t>
            </a:r>
            <a:r>
              <a:rPr lang="zh-CN" altLang="en-US" sz="14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国</a:t>
            </a:r>
            <a:r>
              <a:rPr lang="zh-CN" altLang="en-US" sz="14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中2011年以来</a:t>
            </a:r>
            <a:r>
              <a:rPr lang="zh-CN" altLang="en-US" sz="14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支持提供工作经验机会的国家</a:t>
            </a:r>
            <a:endParaRPr lang="zh-CN" altLang="en-US" sz="14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2" name="Group 10"/>
          <p:cNvGrpSpPr>
            <a:grpSpLocks noChangeAspect="1"/>
          </p:cNvGrpSpPr>
          <p:nvPr/>
        </p:nvGrpSpPr>
        <p:grpSpPr bwMode="auto">
          <a:xfrm>
            <a:off x="4526280" y="1837277"/>
            <a:ext cx="600347" cy="563023"/>
            <a:chOff x="0" y="0"/>
            <a:chExt cx="1130424" cy="1060704"/>
          </a:xfrm>
        </p:grpSpPr>
        <p:sp>
          <p:nvSpPr>
            <p:cNvPr id="10" name="等腰三角形 46"/>
            <p:cNvSpPr>
              <a:spLocks noChangeArrowheads="1"/>
            </p:cNvSpPr>
            <p:nvPr/>
          </p:nvSpPr>
          <p:spPr bwMode="auto">
            <a:xfrm rot="5400000">
              <a:off x="142872" y="73152"/>
              <a:ext cx="1060704" cy="914400"/>
            </a:xfrm>
            <a:prstGeom prst="triangle">
              <a:avLst>
                <a:gd name="adj" fmla="val 50000"/>
              </a:avLst>
            </a:prstGeom>
            <a:solidFill>
              <a:schemeClr val="bg1">
                <a:alpha val="50980"/>
              </a:schemeClr>
            </a:solidFill>
            <a:ln w="9525">
              <a:noFill/>
              <a:miter lim="800000"/>
            </a:ln>
          </p:spPr>
          <p:txBody>
            <a:bodyPr anchor="ctr"/>
            <a:lstStyle/>
            <a:p>
              <a:pPr algn="ctr" eaLnBrk="1" hangingPunct="1"/>
              <a:endParaRPr lang="zh-CN" altLang="en-US" sz="3200">
                <a:solidFill>
                  <a:srgbClr val="FFFFFF"/>
                </a:solidFill>
              </a:endParaRPr>
            </a:p>
          </p:txBody>
        </p:sp>
        <p:sp>
          <p:nvSpPr>
            <p:cNvPr id="11" name="等腰三角形 47"/>
            <p:cNvSpPr>
              <a:spLocks noChangeArrowheads="1"/>
            </p:cNvSpPr>
            <p:nvPr/>
          </p:nvSpPr>
          <p:spPr bwMode="auto">
            <a:xfrm rot="5400000">
              <a:off x="-73152" y="73152"/>
              <a:ext cx="1060704" cy="914400"/>
            </a:xfrm>
            <a:prstGeom prst="triangle">
              <a:avLst>
                <a:gd name="adj" fmla="val 50000"/>
              </a:avLst>
            </a:prstGeom>
            <a:solidFill>
              <a:schemeClr val="bg1"/>
            </a:solidFill>
            <a:ln w="9525">
              <a:noFill/>
              <a:miter lim="800000"/>
            </a:ln>
          </p:spPr>
          <p:txBody>
            <a:bodyPr anchor="ctr"/>
            <a:lstStyle/>
            <a:p>
              <a:pPr algn="ctr" eaLnBrk="1" hangingPunct="1"/>
              <a:endParaRPr lang="zh-CN" altLang="en-US" sz="3200">
                <a:solidFill>
                  <a:srgbClr val="FFFFFF"/>
                </a:solidFill>
              </a:endParaRPr>
            </a:p>
          </p:txBody>
        </p:sp>
      </p:gr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p:cBhvr>
                                        <p:cTn id="9" dur="500"/>
                                        <p:tgtEl>
                                          <p:spTgt spid="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Left)">
                                      <p:cBhvr>
                                        <p:cTn id="17" dur="500"/>
                                        <p:tgtEl>
                                          <p:spTgt spid="2"/>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9200" y="381600"/>
            <a:ext cx="7575600" cy="461665"/>
          </a:xfrm>
          <a:prstGeom prst="rect">
            <a:avLst/>
          </a:prstGeom>
        </p:spPr>
        <p:txBody>
          <a:bodyPr wrap="squar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过程与结果结合：高等教育学习成果评估（</a:t>
            </a:r>
            <a:r>
              <a:rPr lang="en-US" altLang="zh-CN" sz="2400" dirty="0" smtClean="0">
                <a:solidFill>
                  <a:schemeClr val="bg1"/>
                </a:solidFill>
                <a:latin typeface="微软雅黑" panose="020B0503020204020204" pitchFamily="34" charset="-122"/>
                <a:ea typeface="微软雅黑" panose="020B0503020204020204" pitchFamily="34" charset="-122"/>
              </a:rPr>
              <a:t>AHELO</a:t>
            </a:r>
            <a:r>
              <a:rPr lang="zh-CN" altLang="en-US" sz="2400" dirty="0" smtClean="0">
                <a:solidFill>
                  <a:schemeClr val="bg1"/>
                </a:solidFill>
                <a:latin typeface="微软雅黑" panose="020B0503020204020204" pitchFamily="34" charset="-122"/>
                <a:ea typeface="微软雅黑" panose="020B0503020204020204" pitchFamily="34" charset="-122"/>
              </a:rPr>
              <a: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941070" y="2388870"/>
            <a:ext cx="1266825" cy="369332"/>
          </a:xfrm>
          <a:prstGeom prst="rect">
            <a:avLst/>
          </a:prstGeom>
          <a:noFill/>
        </p:spPr>
        <p:txBody>
          <a:bodyPr wrap="square" rtlCol="0">
            <a:spAutoFit/>
          </a:bodyPr>
          <a:lstStyle/>
          <a:p>
            <a:pPr algn="ctr"/>
            <a:r>
              <a:rPr lang="zh-CN" altLang="en-US" b="1" dirty="0" smtClean="0">
                <a:solidFill>
                  <a:srgbClr val="3AC4C4"/>
                </a:solidFill>
                <a:latin typeface="微软雅黑" panose="020B0503020204020204" pitchFamily="34" charset="-122"/>
                <a:ea typeface="微软雅黑" panose="020B0503020204020204" pitchFamily="34" charset="-122"/>
              </a:rPr>
              <a:t>评估内容</a:t>
            </a:r>
            <a:endParaRPr lang="zh-CN" altLang="en-US" b="1" dirty="0">
              <a:solidFill>
                <a:srgbClr val="3AC4C4"/>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3381375" y="2386965"/>
            <a:ext cx="1266825" cy="369332"/>
          </a:xfrm>
          <a:prstGeom prst="rect">
            <a:avLst/>
          </a:prstGeom>
          <a:noFill/>
        </p:spPr>
        <p:txBody>
          <a:bodyPr wrap="square" rtlCol="0">
            <a:spAutoFit/>
          </a:bodyPr>
          <a:lstStyle/>
          <a:p>
            <a:pPr algn="ctr"/>
            <a:r>
              <a:rPr lang="zh-CN" altLang="en-US" b="1" dirty="0" smtClean="0">
                <a:solidFill>
                  <a:srgbClr val="3AC4C4"/>
                </a:solidFill>
                <a:latin typeface="微软雅黑" panose="020B0503020204020204" pitchFamily="34" charset="-122"/>
                <a:ea typeface="微软雅黑" panose="020B0503020204020204" pitchFamily="34" charset="-122"/>
              </a:rPr>
              <a:t>观测维度</a:t>
            </a:r>
            <a:endParaRPr lang="zh-CN" altLang="en-US" b="1" dirty="0">
              <a:solidFill>
                <a:srgbClr val="3AC4C4"/>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6684645" y="2388870"/>
            <a:ext cx="1266825" cy="369332"/>
          </a:xfrm>
          <a:prstGeom prst="rect">
            <a:avLst/>
          </a:prstGeom>
          <a:noFill/>
        </p:spPr>
        <p:txBody>
          <a:bodyPr wrap="square" rtlCol="0">
            <a:spAutoFit/>
          </a:bodyPr>
          <a:lstStyle/>
          <a:p>
            <a:pPr algn="ctr"/>
            <a:r>
              <a:rPr lang="zh-CN" altLang="en-US" b="1" dirty="0" smtClean="0">
                <a:solidFill>
                  <a:srgbClr val="3AC4C4"/>
                </a:solidFill>
                <a:latin typeface="微软雅黑" panose="020B0503020204020204" pitchFamily="34" charset="-122"/>
                <a:ea typeface="微软雅黑" panose="020B0503020204020204" pitchFamily="34" charset="-122"/>
              </a:rPr>
              <a:t>运用范围</a:t>
            </a:r>
            <a:endParaRPr lang="zh-CN" altLang="en-US" b="1" dirty="0">
              <a:solidFill>
                <a:srgbClr val="3AC4C4"/>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38200" y="2853600"/>
            <a:ext cx="1440000" cy="0"/>
          </a:xfrm>
          <a:prstGeom prst="line">
            <a:avLst/>
          </a:prstGeom>
          <a:ln>
            <a:solidFill>
              <a:schemeClr val="bg1">
                <a:alpha val="4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725" y="4581600"/>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18210" y="2936850"/>
            <a:ext cx="1476375" cy="957185"/>
          </a:xfrm>
          <a:prstGeom prst="rect">
            <a:avLst/>
          </a:prstGeom>
          <a:noFill/>
        </p:spPr>
        <p:txBody>
          <a:bodyPr wrap="square" rtlCol="0">
            <a:spAutoFit/>
          </a:bodyPr>
          <a:lstStyle/>
          <a:p>
            <a:pPr marL="180975" indent="-180975">
              <a:lnSpc>
                <a:spcPct val="150000"/>
              </a:lnSpc>
              <a:buFont typeface="Arial" panose="020B0604020202020204" pitchFamily="34" charset="0"/>
              <a:buChar char="•"/>
            </a:pPr>
            <a:r>
              <a:rPr lang="zh-CN" altLang="en-US" sz="1300" dirty="0" smtClean="0">
                <a:solidFill>
                  <a:schemeClr val="bg1"/>
                </a:solidFill>
                <a:latin typeface="微软雅黑" panose="020B0503020204020204" pitchFamily="34" charset="-122"/>
                <a:ea typeface="微软雅黑" panose="020B0503020204020204" pitchFamily="34" charset="-122"/>
              </a:rPr>
              <a:t>通用能力</a:t>
            </a:r>
            <a:endParaRPr lang="en-US" altLang="zh-CN" sz="1300" dirty="0" smtClean="0">
              <a:solidFill>
                <a:schemeClr val="bg1"/>
              </a:solidFill>
              <a:latin typeface="微软雅黑" panose="020B0503020204020204" pitchFamily="34" charset="-122"/>
              <a:ea typeface="微软雅黑" panose="020B0503020204020204" pitchFamily="34" charset="-122"/>
            </a:endParaRPr>
          </a:p>
          <a:p>
            <a:pPr marL="180975" indent="-180975">
              <a:lnSpc>
                <a:spcPct val="150000"/>
              </a:lnSpc>
              <a:buFont typeface="Arial" panose="020B0604020202020204" pitchFamily="34" charset="0"/>
              <a:buChar char="•"/>
            </a:pPr>
            <a:r>
              <a:rPr lang="zh-CN" altLang="en-US" sz="1300" dirty="0" smtClean="0">
                <a:solidFill>
                  <a:schemeClr val="bg1"/>
                </a:solidFill>
                <a:latin typeface="微软雅黑" panose="020B0503020204020204" pitchFamily="34" charset="-122"/>
                <a:ea typeface="微软雅黑" panose="020B0503020204020204" pitchFamily="34" charset="-122"/>
              </a:rPr>
              <a:t>工程学能力</a:t>
            </a:r>
            <a:endParaRPr lang="en-US" altLang="zh-CN" sz="1300" dirty="0" smtClean="0">
              <a:solidFill>
                <a:schemeClr val="bg1"/>
              </a:solidFill>
              <a:latin typeface="微软雅黑" panose="020B0503020204020204" pitchFamily="34" charset="-122"/>
              <a:ea typeface="微软雅黑" panose="020B0503020204020204" pitchFamily="34" charset="-122"/>
            </a:endParaRPr>
          </a:p>
          <a:p>
            <a:pPr marL="180975" indent="-180975">
              <a:lnSpc>
                <a:spcPct val="150000"/>
              </a:lnSpc>
              <a:buFont typeface="Arial" panose="020B0604020202020204" pitchFamily="34" charset="0"/>
              <a:buChar char="•"/>
            </a:pPr>
            <a:r>
              <a:rPr lang="zh-CN" altLang="en-US" sz="1300" dirty="0" smtClean="0">
                <a:solidFill>
                  <a:schemeClr val="bg1"/>
                </a:solidFill>
                <a:latin typeface="微软雅黑" panose="020B0503020204020204" pitchFamily="34" charset="-122"/>
                <a:ea typeface="微软雅黑" panose="020B0503020204020204" pitchFamily="34" charset="-122"/>
              </a:rPr>
              <a:t>经济学能力</a:t>
            </a:r>
            <a:endParaRPr lang="zh-CN" altLang="en-US" sz="1300"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933700" y="2853600"/>
            <a:ext cx="2160000" cy="0"/>
          </a:xfrm>
          <a:prstGeom prst="line">
            <a:avLst/>
          </a:prstGeom>
          <a:ln>
            <a:solidFill>
              <a:schemeClr val="bg1">
                <a:alpha val="4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943225" y="4581600"/>
            <a:ext cx="216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080385" y="2936850"/>
            <a:ext cx="2076450" cy="1557349"/>
          </a:xfrm>
          <a:prstGeom prst="rect">
            <a:avLst/>
          </a:prstGeom>
          <a:noFill/>
        </p:spPr>
        <p:txBody>
          <a:bodyPr wrap="square" rtlCol="0">
            <a:spAutoFit/>
          </a:bodyPr>
          <a:lstStyle/>
          <a:p>
            <a:pPr marL="180975" indent="-180975">
              <a:lnSpc>
                <a:spcPct val="150000"/>
              </a:lnSpc>
              <a:buFont typeface="Arial" panose="020B0604020202020204" pitchFamily="34" charset="0"/>
              <a:buChar char="•"/>
            </a:pPr>
            <a:r>
              <a:rPr lang="zh-CN" altLang="en-US" sz="1300" dirty="0" smtClean="0">
                <a:solidFill>
                  <a:schemeClr val="bg1"/>
                </a:solidFill>
                <a:latin typeface="微软雅黑" panose="020B0503020204020204" pitchFamily="34" charset="-122"/>
                <a:ea typeface="微软雅黑" panose="020B0503020204020204" pitchFamily="34" charset="-122"/>
              </a:rPr>
              <a:t>培养目标达成度</a:t>
            </a:r>
            <a:endParaRPr lang="en-US" altLang="zh-CN" sz="1300" dirty="0" smtClean="0">
              <a:solidFill>
                <a:schemeClr val="bg1"/>
              </a:solidFill>
              <a:latin typeface="微软雅黑" panose="020B0503020204020204" pitchFamily="34" charset="-122"/>
              <a:ea typeface="微软雅黑" panose="020B0503020204020204" pitchFamily="34" charset="-122"/>
            </a:endParaRPr>
          </a:p>
          <a:p>
            <a:pPr marL="180975" indent="-180975">
              <a:lnSpc>
                <a:spcPct val="150000"/>
              </a:lnSpc>
              <a:buFont typeface="Arial" panose="020B0604020202020204" pitchFamily="34" charset="0"/>
              <a:buChar char="•"/>
            </a:pPr>
            <a:r>
              <a:rPr lang="zh-CN" altLang="en-US" sz="1300" dirty="0" smtClean="0">
                <a:solidFill>
                  <a:schemeClr val="bg1"/>
                </a:solidFill>
                <a:latin typeface="微软雅黑" panose="020B0503020204020204" pitchFamily="34" charset="-122"/>
                <a:ea typeface="微软雅黑" panose="020B0503020204020204" pitchFamily="34" charset="-122"/>
              </a:rPr>
              <a:t>社会需求适应度</a:t>
            </a:r>
            <a:endParaRPr lang="en-US" altLang="zh-CN" sz="1300" dirty="0" smtClean="0">
              <a:solidFill>
                <a:schemeClr val="bg1"/>
              </a:solidFill>
              <a:latin typeface="微软雅黑" panose="020B0503020204020204" pitchFamily="34" charset="-122"/>
              <a:ea typeface="微软雅黑" panose="020B0503020204020204" pitchFamily="34" charset="-122"/>
            </a:endParaRPr>
          </a:p>
          <a:p>
            <a:pPr marL="180975" indent="-180975">
              <a:lnSpc>
                <a:spcPct val="150000"/>
              </a:lnSpc>
              <a:buFont typeface="Arial" panose="020B0604020202020204" pitchFamily="34" charset="0"/>
              <a:buChar char="•"/>
            </a:pPr>
            <a:r>
              <a:rPr lang="zh-CN" altLang="en-US" sz="1300" dirty="0" smtClean="0">
                <a:solidFill>
                  <a:schemeClr val="bg1"/>
                </a:solidFill>
                <a:latin typeface="微软雅黑" panose="020B0503020204020204" pitchFamily="34" charset="-122"/>
                <a:ea typeface="微软雅黑" panose="020B0503020204020204" pitchFamily="34" charset="-122"/>
              </a:rPr>
              <a:t>师资和条件支撑度</a:t>
            </a:r>
            <a:endParaRPr lang="en-US" altLang="zh-CN" sz="1300" dirty="0" smtClean="0">
              <a:solidFill>
                <a:schemeClr val="bg1"/>
              </a:solidFill>
              <a:latin typeface="微软雅黑" panose="020B0503020204020204" pitchFamily="34" charset="-122"/>
              <a:ea typeface="微软雅黑" panose="020B0503020204020204" pitchFamily="34" charset="-122"/>
            </a:endParaRPr>
          </a:p>
          <a:p>
            <a:pPr marL="180975" indent="-180975">
              <a:lnSpc>
                <a:spcPct val="150000"/>
              </a:lnSpc>
              <a:buFont typeface="Arial" panose="020B0604020202020204" pitchFamily="34" charset="0"/>
              <a:buChar char="•"/>
            </a:pPr>
            <a:r>
              <a:rPr lang="zh-CN" altLang="en-US" sz="1300" dirty="0" smtClean="0">
                <a:solidFill>
                  <a:schemeClr val="bg1"/>
                </a:solidFill>
                <a:latin typeface="微软雅黑" panose="020B0503020204020204" pitchFamily="34" charset="-122"/>
                <a:ea typeface="微软雅黑" panose="020B0503020204020204" pitchFamily="34" charset="-122"/>
              </a:rPr>
              <a:t>质量保障运行有效度</a:t>
            </a:r>
            <a:endParaRPr lang="en-US" altLang="zh-CN" sz="1300" dirty="0" smtClean="0">
              <a:solidFill>
                <a:schemeClr val="bg1"/>
              </a:solidFill>
              <a:latin typeface="微软雅黑" panose="020B0503020204020204" pitchFamily="34" charset="-122"/>
              <a:ea typeface="微软雅黑" panose="020B0503020204020204" pitchFamily="34" charset="-122"/>
            </a:endParaRPr>
          </a:p>
          <a:p>
            <a:pPr marL="180975" indent="-180975">
              <a:lnSpc>
                <a:spcPct val="150000"/>
              </a:lnSpc>
              <a:buFont typeface="Arial" panose="020B0604020202020204" pitchFamily="34" charset="0"/>
              <a:buChar char="•"/>
            </a:pPr>
            <a:r>
              <a:rPr lang="zh-CN" altLang="en-US" sz="1300" dirty="0" smtClean="0">
                <a:solidFill>
                  <a:schemeClr val="bg1"/>
                </a:solidFill>
                <a:latin typeface="微软雅黑" panose="020B0503020204020204" pitchFamily="34" charset="-122"/>
                <a:ea typeface="微软雅黑" panose="020B0503020204020204" pitchFamily="34" charset="-122"/>
              </a:rPr>
              <a:t>学生和用户满意度</a:t>
            </a:r>
            <a:endParaRPr lang="en-US" altLang="zh-CN" sz="1300" dirty="0" smtClean="0">
              <a:solidFill>
                <a:schemeClr val="bg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5943600" y="2851785"/>
            <a:ext cx="2664000" cy="0"/>
          </a:xfrm>
          <a:prstGeom prst="line">
            <a:avLst/>
          </a:prstGeom>
          <a:ln>
            <a:solidFill>
              <a:schemeClr val="bg1">
                <a:alpha val="4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953125" y="4581525"/>
            <a:ext cx="266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859780" y="2937510"/>
            <a:ext cx="2739390" cy="1557349"/>
          </a:xfrm>
          <a:prstGeom prst="rect">
            <a:avLst/>
          </a:prstGeom>
          <a:noFill/>
        </p:spPr>
        <p:txBody>
          <a:bodyPr wrap="square" rtlCol="0">
            <a:spAutoFit/>
          </a:bodyPr>
          <a:lstStyle/>
          <a:p>
            <a:pPr marL="180975" indent="-180975">
              <a:lnSpc>
                <a:spcPct val="150000"/>
              </a:lnSpc>
              <a:buFont typeface="Arial" panose="020B0604020202020204" pitchFamily="34" charset="0"/>
              <a:buChar char="•"/>
            </a:pPr>
            <a:r>
              <a:rPr lang="zh-CN" altLang="en-US" sz="1300" dirty="0" smtClean="0">
                <a:solidFill>
                  <a:schemeClr val="bg1"/>
                </a:solidFill>
                <a:latin typeface="微软雅黑" panose="020B0503020204020204" pitchFamily="34" charset="-122"/>
                <a:ea typeface="微软雅黑" panose="020B0503020204020204" pitchFamily="34" charset="-122"/>
              </a:rPr>
              <a:t>试点：美、加、澳、俄、日等</a:t>
            </a:r>
            <a:r>
              <a:rPr lang="en-US" altLang="zh-CN" sz="1300" dirty="0" smtClean="0">
                <a:solidFill>
                  <a:schemeClr val="bg1"/>
                </a:solidFill>
                <a:latin typeface="微软雅黑" panose="020B0503020204020204" pitchFamily="34" charset="-122"/>
                <a:ea typeface="微软雅黑" panose="020B0503020204020204" pitchFamily="34" charset="-122"/>
              </a:rPr>
              <a:t>17</a:t>
            </a:r>
            <a:r>
              <a:rPr lang="zh-CN" altLang="en-US" sz="1300" dirty="0" smtClean="0">
                <a:solidFill>
                  <a:schemeClr val="bg1"/>
                </a:solidFill>
                <a:latin typeface="微软雅黑" panose="020B0503020204020204" pitchFamily="34" charset="-122"/>
                <a:ea typeface="微软雅黑" panose="020B0503020204020204" pitchFamily="34" charset="-122"/>
              </a:rPr>
              <a:t>个国家</a:t>
            </a:r>
            <a:endParaRPr lang="en-US" altLang="zh-CN" sz="1300" dirty="0" smtClean="0">
              <a:solidFill>
                <a:schemeClr val="bg1"/>
              </a:solidFill>
              <a:latin typeface="微软雅黑" panose="020B0503020204020204" pitchFamily="34" charset="-122"/>
              <a:ea typeface="微软雅黑" panose="020B0503020204020204" pitchFamily="34" charset="-122"/>
            </a:endParaRPr>
          </a:p>
          <a:p>
            <a:pPr marL="180975" indent="-180975" algn="just">
              <a:lnSpc>
                <a:spcPct val="150000"/>
              </a:lnSpc>
              <a:buFont typeface="Arial" panose="020B0604020202020204" pitchFamily="34" charset="0"/>
              <a:buChar char="•"/>
            </a:pPr>
            <a:r>
              <a:rPr lang="en-US" altLang="zh-CN" sz="1300" dirty="0" smtClean="0">
                <a:solidFill>
                  <a:schemeClr val="bg1"/>
                </a:solidFill>
                <a:latin typeface="微软雅黑" panose="020B0503020204020204" pitchFamily="34" charset="-122"/>
                <a:ea typeface="微软雅黑" panose="020B0503020204020204" pitchFamily="34" charset="-122"/>
              </a:rPr>
              <a:t>2016</a:t>
            </a:r>
            <a:r>
              <a:rPr lang="zh-CN" altLang="en-US" sz="1300" dirty="0" smtClean="0">
                <a:solidFill>
                  <a:schemeClr val="bg1"/>
                </a:solidFill>
                <a:latin typeface="微软雅黑" panose="020B0503020204020204" pitchFamily="34" charset="-122"/>
                <a:ea typeface="微软雅黑" panose="020B0503020204020204" pitchFamily="34" charset="-122"/>
              </a:rPr>
              <a:t>年正式启动，参与国计划扩大至全部</a:t>
            </a:r>
            <a:r>
              <a:rPr lang="en-US" altLang="zh-CN" sz="1300" dirty="0" smtClean="0">
                <a:solidFill>
                  <a:schemeClr val="bg1"/>
                </a:solidFill>
                <a:latin typeface="微软雅黑" panose="020B0503020204020204" pitchFamily="34" charset="-122"/>
                <a:ea typeface="微软雅黑" panose="020B0503020204020204" pitchFamily="34" charset="-122"/>
              </a:rPr>
              <a:t>34</a:t>
            </a:r>
            <a:r>
              <a:rPr lang="zh-CN" altLang="en-US" sz="1300" dirty="0" smtClean="0">
                <a:solidFill>
                  <a:schemeClr val="bg1"/>
                </a:solidFill>
                <a:latin typeface="微软雅黑" panose="020B0503020204020204" pitchFamily="34" charset="-122"/>
                <a:ea typeface="微软雅黑" panose="020B0503020204020204" pitchFamily="34" charset="-122"/>
              </a:rPr>
              <a:t>个经合组织成员国和部分新兴经济体国家</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29208" y="1105314"/>
            <a:ext cx="1973912" cy="961289"/>
          </a:xfrm>
          <a:prstGeom prst="rect">
            <a:avLst/>
          </a:prstGeom>
          <a:noFill/>
        </p:spPr>
        <p:txBody>
          <a:bodyPr wrap="square" rtlCol="0">
            <a:spAutoFit/>
          </a:bodyPr>
          <a:lstStyle/>
          <a:p>
            <a:pPr marL="182880" indent="-182880">
              <a:lnSpc>
                <a:spcPct val="150000"/>
              </a:lnSpc>
              <a:buSzPct val="50000"/>
              <a:buFont typeface="Wingdings" panose="05000000000000000000" pitchFamily="2" charset="2"/>
              <a:buChar char="n"/>
            </a:pPr>
            <a:r>
              <a:rPr lang="zh-CN" altLang="en-US" sz="2000" dirty="0" smtClean="0">
                <a:solidFill>
                  <a:srgbClr val="F29CA4"/>
                </a:solidFill>
                <a:latin typeface="微软雅黑" panose="020B0503020204020204" pitchFamily="34" charset="-122"/>
                <a:ea typeface="微软雅黑" panose="020B0503020204020204" pitchFamily="34" charset="-122"/>
              </a:rPr>
              <a:t>学到了什么</a:t>
            </a:r>
            <a:endParaRPr lang="en-US" altLang="zh-CN" sz="2000" dirty="0" smtClean="0">
              <a:solidFill>
                <a:srgbClr val="F29CA4"/>
              </a:solidFill>
              <a:latin typeface="微软雅黑" panose="020B0503020204020204" pitchFamily="34" charset="-122"/>
              <a:ea typeface="微软雅黑" panose="020B0503020204020204" pitchFamily="34" charset="-122"/>
            </a:endParaRPr>
          </a:p>
          <a:p>
            <a:pPr marL="182880" indent="-182880">
              <a:lnSpc>
                <a:spcPct val="150000"/>
              </a:lnSpc>
              <a:buSzPct val="50000"/>
              <a:buFont typeface="Wingdings" panose="05000000000000000000" pitchFamily="2" charset="2"/>
              <a:buChar char="n"/>
            </a:pPr>
            <a:r>
              <a:rPr lang="zh-CN" altLang="en-US" sz="2000" dirty="0" smtClean="0">
                <a:solidFill>
                  <a:srgbClr val="F29CA4"/>
                </a:solidFill>
                <a:latin typeface="微软雅黑" panose="020B0503020204020204" pitchFamily="34" charset="-122"/>
                <a:ea typeface="微软雅黑" panose="020B0503020204020204" pitchFamily="34" charset="-122"/>
              </a:rPr>
              <a:t>能做什么</a:t>
            </a:r>
            <a:endParaRPr lang="zh-CN" altLang="en-US" sz="2000" dirty="0">
              <a:solidFill>
                <a:srgbClr val="F29CA4"/>
              </a:solidFill>
              <a:latin typeface="微软雅黑" panose="020B0503020204020204" pitchFamily="34" charset="-122"/>
              <a:ea typeface="微软雅黑" panose="020B0503020204020204" pitchFamily="34" charset="-122"/>
            </a:endParaRPr>
          </a:p>
        </p:txBody>
      </p:sp>
      <p:sp>
        <p:nvSpPr>
          <p:cNvPr id="19" name="椭圆 18"/>
          <p:cNvSpPr>
            <a:spLocks noChangeAspect="1"/>
          </p:cNvSpPr>
          <p:nvPr/>
        </p:nvSpPr>
        <p:spPr>
          <a:xfrm>
            <a:off x="3038474" y="1438275"/>
            <a:ext cx="561975" cy="562895"/>
          </a:xfrm>
          <a:prstGeom prst="ellips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2685924" y="1476375"/>
            <a:ext cx="427925" cy="428625"/>
          </a:xfrm>
          <a:prstGeom prst="ellipse">
            <a:avLst/>
          </a:prstGeom>
          <a:solidFill>
            <a:srgbClr val="3AC4C4">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1780738" y="1885951"/>
            <a:ext cx="228227" cy="228600"/>
          </a:xfrm>
          <a:prstGeom prst="ellipse">
            <a:avLst/>
          </a:prstGeom>
          <a:solidFill>
            <a:srgbClr val="3AC4C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5133849" y="1466850"/>
            <a:ext cx="427925" cy="428625"/>
          </a:xfrm>
          <a:prstGeom prst="ellipse">
            <a:avLst/>
          </a:prstGeom>
          <a:solidFill>
            <a:srgbClr val="3AC4C4">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6800413" y="1847851"/>
            <a:ext cx="228227" cy="228600"/>
          </a:xfrm>
          <a:prstGeom prst="ellipse">
            <a:avLst/>
          </a:prstGeom>
          <a:solidFill>
            <a:srgbClr val="3AC4C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5724354" y="1428750"/>
            <a:ext cx="370868" cy="371475"/>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0"/>
          <p:cNvSpPr>
            <a:spLocks noChangeAspect="1" noEditPoints="1" noChangeArrowheads="1"/>
          </p:cNvSpPr>
          <p:nvPr/>
        </p:nvSpPr>
        <p:spPr bwMode="auto">
          <a:xfrm>
            <a:off x="3757599" y="1328718"/>
            <a:ext cx="1211430" cy="785832"/>
          </a:xfrm>
          <a:custGeom>
            <a:avLst/>
            <a:gdLst>
              <a:gd name="T0" fmla="*/ 774 w 844"/>
              <a:gd name="T1" fmla="*/ 456 h 588"/>
              <a:gd name="T2" fmla="*/ 774 w 844"/>
              <a:gd name="T3" fmla="*/ 36 h 588"/>
              <a:gd name="T4" fmla="*/ 737 w 844"/>
              <a:gd name="T5" fmla="*/ 0 h 588"/>
              <a:gd name="T6" fmla="*/ 107 w 844"/>
              <a:gd name="T7" fmla="*/ 0 h 588"/>
              <a:gd name="T8" fmla="*/ 71 w 844"/>
              <a:gd name="T9" fmla="*/ 36 h 588"/>
              <a:gd name="T10" fmla="*/ 71 w 844"/>
              <a:gd name="T11" fmla="*/ 456 h 588"/>
              <a:gd name="T12" fmla="*/ 0 w 844"/>
              <a:gd name="T13" fmla="*/ 544 h 588"/>
              <a:gd name="T14" fmla="*/ 44 w 844"/>
              <a:gd name="T15" fmla="*/ 588 h 588"/>
              <a:gd name="T16" fmla="*/ 800 w 844"/>
              <a:gd name="T17" fmla="*/ 588 h 588"/>
              <a:gd name="T18" fmla="*/ 844 w 844"/>
              <a:gd name="T19" fmla="*/ 544 h 588"/>
              <a:gd name="T20" fmla="*/ 774 w 844"/>
              <a:gd name="T21" fmla="*/ 456 h 588"/>
              <a:gd name="T22" fmla="*/ 481 w 844"/>
              <a:gd name="T23" fmla="*/ 554 h 588"/>
              <a:gd name="T24" fmla="*/ 350 w 844"/>
              <a:gd name="T25" fmla="*/ 554 h 588"/>
              <a:gd name="T26" fmla="*/ 337 w 844"/>
              <a:gd name="T27" fmla="*/ 547 h 588"/>
              <a:gd name="T28" fmla="*/ 352 w 844"/>
              <a:gd name="T29" fmla="*/ 519 h 588"/>
              <a:gd name="T30" fmla="*/ 363 w 844"/>
              <a:gd name="T31" fmla="*/ 514 h 588"/>
              <a:gd name="T32" fmla="*/ 468 w 844"/>
              <a:gd name="T33" fmla="*/ 514 h 588"/>
              <a:gd name="T34" fmla="*/ 478 w 844"/>
              <a:gd name="T35" fmla="*/ 519 h 588"/>
              <a:gd name="T36" fmla="*/ 494 w 844"/>
              <a:gd name="T37" fmla="*/ 547 h 588"/>
              <a:gd name="T38" fmla="*/ 481 w 844"/>
              <a:gd name="T39" fmla="*/ 554 h 588"/>
              <a:gd name="T40" fmla="*/ 748 w 844"/>
              <a:gd name="T41" fmla="*/ 456 h 588"/>
              <a:gd name="T42" fmla="*/ 99 w 844"/>
              <a:gd name="T43" fmla="*/ 456 h 588"/>
              <a:gd name="T44" fmla="*/ 99 w 844"/>
              <a:gd name="T45" fmla="*/ 42 h 588"/>
              <a:gd name="T46" fmla="*/ 117 w 844"/>
              <a:gd name="T47" fmla="*/ 24 h 588"/>
              <a:gd name="T48" fmla="*/ 730 w 844"/>
              <a:gd name="T49" fmla="*/ 24 h 588"/>
              <a:gd name="T50" fmla="*/ 748 w 844"/>
              <a:gd name="T51" fmla="*/ 42 h 588"/>
              <a:gd name="T52" fmla="*/ 748 w 844"/>
              <a:gd name="T53" fmla="*/ 456 h 5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44"/>
              <a:gd name="T82" fmla="*/ 0 h 588"/>
              <a:gd name="T83" fmla="*/ 844 w 844"/>
              <a:gd name="T84" fmla="*/ 588 h 5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3AC4C4"/>
          </a:solidFill>
          <a:ln w="9525">
            <a:noFill/>
            <a:miter lim="800000"/>
          </a:ln>
        </p:spPr>
        <p:txBody>
          <a:bodyPr lIns="83943" tIns="41972" rIns="83943" bIns="41972"/>
          <a:lstStyle/>
          <a:p>
            <a:endParaRPr lang="zh-CN" altLang="zh-CN" sz="9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anim calcmode="lin" valueType="num">
                                      <p:cBhvr>
                                        <p:cTn id="21" dur="500" fill="hold"/>
                                        <p:tgtEl>
                                          <p:spTgt spid="18"/>
                                        </p:tgtEl>
                                        <p:attrNameLst>
                                          <p:attrName>ppt_x</p:attrName>
                                        </p:attrNameLst>
                                      </p:cBhvr>
                                      <p:tavLst>
                                        <p:tav tm="0">
                                          <p:val>
                                            <p:strVal val="#ppt_x"/>
                                          </p:val>
                                        </p:tav>
                                        <p:tav tm="100000">
                                          <p:val>
                                            <p:strVal val="#ppt_x"/>
                                          </p:val>
                                        </p:tav>
                                      </p:tavLst>
                                    </p:anim>
                                    <p:anim calcmode="lin" valueType="num">
                                      <p:cBhvr>
                                        <p:cTn id="22" dur="5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anim calcmode="lin" valueType="num">
                                      <p:cBhvr>
                                        <p:cTn id="39" dur="500" fill="hold"/>
                                        <p:tgtEl>
                                          <p:spTgt spid="12"/>
                                        </p:tgtEl>
                                        <p:attrNameLst>
                                          <p:attrName>ppt_x</p:attrName>
                                        </p:attrNameLst>
                                      </p:cBhvr>
                                      <p:tavLst>
                                        <p:tav tm="0">
                                          <p:val>
                                            <p:strVal val="#ppt_x"/>
                                          </p:val>
                                        </p:tav>
                                        <p:tav tm="100000">
                                          <p:val>
                                            <p:strVal val="#ppt_x"/>
                                          </p:val>
                                        </p:tav>
                                      </p:tavLst>
                                    </p:anim>
                                    <p:anim calcmode="lin" valueType="num">
                                      <p:cBhvr>
                                        <p:cTn id="40" dur="500" fill="hold"/>
                                        <p:tgtEl>
                                          <p:spTgt spid="12"/>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childTnLst>
                          </p:cTn>
                        </p:par>
                        <p:par>
                          <p:cTn id="53" fill="hold">
                            <p:stCondLst>
                              <p:cond delay="5000"/>
                            </p:stCondLst>
                            <p:childTnLst>
                              <p:par>
                                <p:cTn id="54" presetID="47"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anim calcmode="lin" valueType="num">
                                      <p:cBhvr>
                                        <p:cTn id="57" dur="500" fill="hold"/>
                                        <p:tgtEl>
                                          <p:spTgt spid="16"/>
                                        </p:tgtEl>
                                        <p:attrNameLst>
                                          <p:attrName>ppt_x</p:attrName>
                                        </p:attrNameLst>
                                      </p:cBhvr>
                                      <p:tavLst>
                                        <p:tav tm="0">
                                          <p:val>
                                            <p:strVal val="#ppt_x"/>
                                          </p:val>
                                        </p:tav>
                                        <p:tav tm="100000">
                                          <p:val>
                                            <p:strVal val="#ppt_x"/>
                                          </p:val>
                                        </p:tav>
                                      </p:tavLst>
                                    </p:anim>
                                    <p:anim calcmode="lin" valueType="num">
                                      <p:cBhvr>
                                        <p:cTn id="58" dur="50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10" presetClass="entr" presetSubtype="0"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9" grpId="0"/>
      <p:bldP spid="12" grpId="0"/>
      <p:bldP spid="16" grpId="0"/>
      <p:bldP spid="1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18232" y="2334780"/>
            <a:ext cx="2995247" cy="2431435"/>
          </a:xfrm>
          <a:prstGeom prst="rect">
            <a:avLst/>
          </a:prstGeom>
        </p:spPr>
        <p:txBody>
          <a:bodyPr wrap="square">
            <a:spAutoFit/>
          </a:bodyPr>
          <a:lstStyle/>
          <a:p>
            <a:pPr>
              <a:lnSpc>
                <a:spcPct val="150000"/>
              </a:lnSpc>
              <a:spcAft>
                <a:spcPts val="600"/>
              </a:spcAft>
            </a:pPr>
            <a:r>
              <a:rPr lang="zh-CN" altLang="en-US" b="1" dirty="0" smtClean="0">
                <a:solidFill>
                  <a:srgbClr val="3AC4C4"/>
                </a:solidFill>
                <a:latin typeface="微软雅黑" panose="020B0503020204020204" pitchFamily="34" charset="-122"/>
                <a:ea typeface="微软雅黑" panose="020B0503020204020204" pitchFamily="34" charset="-122"/>
                <a:sym typeface="华文中宋" panose="02010600040101010101" pitchFamily="2" charset="-122"/>
              </a:rPr>
              <a:t>资格框架核心特点：</a:t>
            </a:r>
            <a:endParaRPr lang="en-US" altLang="zh-CN" b="1" dirty="0" smtClean="0">
              <a:solidFill>
                <a:srgbClr val="3AC4C4"/>
              </a:solidFill>
              <a:latin typeface="微软雅黑" panose="020B0503020204020204" pitchFamily="34" charset="-122"/>
              <a:ea typeface="微软雅黑" panose="020B0503020204020204" pitchFamily="34" charset="-122"/>
              <a:sym typeface="华文中宋" panose="02010600040101010101" pitchFamily="2" charset="-122"/>
            </a:endParaRPr>
          </a:p>
          <a:p>
            <a:pPr algn="just">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根据个人实际知识，技术和能力，不拘泥学习与培训的时间和形式，对其具体学习和培训成果进行等级认定，也体现了从</a:t>
            </a:r>
            <a:r>
              <a:rPr lang="zh-CN" altLang="en-US" sz="1600" b="1" dirty="0" smtClean="0">
                <a:solidFill>
                  <a:srgbClr val="EA606D"/>
                </a:solidFill>
                <a:latin typeface="微软雅黑" panose="020B0503020204020204" pitchFamily="34" charset="-122"/>
                <a:ea typeface="微软雅黑" panose="020B0503020204020204" pitchFamily="34" charset="-122"/>
                <a:sym typeface="华文中宋" panose="02010600040101010101" pitchFamily="2" charset="-122"/>
              </a:rPr>
              <a:t>投入导向</a:t>
            </a:r>
            <a:r>
              <a:rPr lang="zh-CN" altLang="en-US" sz="1600" dirty="0" smtClean="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到</a:t>
            </a:r>
            <a:r>
              <a:rPr lang="zh-CN" altLang="en-US" sz="1600" b="1" dirty="0" smtClean="0">
                <a:solidFill>
                  <a:srgbClr val="EA606D"/>
                </a:solidFill>
                <a:latin typeface="微软雅黑" panose="020B0503020204020204" pitchFamily="34" charset="-122"/>
                <a:ea typeface="微软雅黑" panose="020B0503020204020204" pitchFamily="34" charset="-122"/>
                <a:sym typeface="华文中宋" panose="02010600040101010101" pitchFamily="2" charset="-122"/>
              </a:rPr>
              <a:t>结果导向</a:t>
            </a:r>
            <a:r>
              <a:rPr lang="zh-CN" altLang="en-US" sz="1600" dirty="0" smtClean="0">
                <a:solidFill>
                  <a:schemeClr val="bg1"/>
                </a:solidFill>
                <a:latin typeface="微软雅黑" panose="020B0503020204020204" pitchFamily="34" charset="-122"/>
                <a:ea typeface="微软雅黑" panose="020B0503020204020204" pitchFamily="34" charset="-122"/>
                <a:sym typeface="华文中宋" panose="02010600040101010101" pitchFamily="2" charset="-122"/>
              </a:rPr>
              <a:t>的转变。</a:t>
            </a:r>
            <a:endParaRPr lang="zh-CN" altLang="en-US" sz="1600" dirty="0">
              <a:solidFill>
                <a:schemeClr val="bg1"/>
              </a:solidFill>
              <a:latin typeface="微软雅黑" panose="020B0503020204020204" pitchFamily="34" charset="-122"/>
              <a:ea typeface="微软雅黑" panose="020B0503020204020204" pitchFamily="34" charset="-122"/>
              <a:sym typeface="华文中宋" panose="02010600040101010101" pitchFamily="2" charset="-122"/>
            </a:endParaRPr>
          </a:p>
        </p:txBody>
      </p:sp>
      <p:sp>
        <p:nvSpPr>
          <p:cNvPr id="3" name="TextBox 2"/>
          <p:cNvSpPr txBox="1"/>
          <p:nvPr/>
        </p:nvSpPr>
        <p:spPr>
          <a:xfrm>
            <a:off x="349200" y="381600"/>
            <a:ext cx="5434038"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欧洲教育立交桥建设：资格框架</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472410" y="1355017"/>
            <a:ext cx="1990724" cy="91440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Ins="144000" rtlCol="0" anchor="ctr"/>
          <a:lstStyle/>
          <a:p>
            <a:pPr algn="r">
              <a:spcAft>
                <a:spcPts val="1200"/>
              </a:spcAft>
            </a:pPr>
            <a:r>
              <a:rPr lang="en-US" altLang="zh-CN" sz="2000" b="1" dirty="0" smtClean="0"/>
              <a:t>EQF</a:t>
            </a:r>
            <a:endParaRPr lang="en-US" altLang="zh-CN" sz="2000" b="1" dirty="0" smtClean="0"/>
          </a:p>
          <a:p>
            <a:pPr algn="r"/>
            <a:r>
              <a:rPr lang="zh-CN" altLang="en-US" dirty="0" smtClean="0">
                <a:latin typeface="微软雅黑" panose="020B0503020204020204" pitchFamily="34" charset="-122"/>
                <a:ea typeface="微软雅黑" panose="020B0503020204020204" pitchFamily="34" charset="-122"/>
              </a:rPr>
              <a:t>欧洲资格框架</a:t>
            </a:r>
            <a:endParaRPr lang="zh-CN" altLang="en-US"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rot="16200000" flipH="1">
            <a:off x="2121135" y="2610748"/>
            <a:ext cx="684000" cy="0"/>
          </a:xfrm>
          <a:prstGeom prst="line">
            <a:avLst/>
          </a:prstGeom>
          <a:ln w="9525">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558385" y="2260600"/>
            <a:ext cx="1924050" cy="692497"/>
          </a:xfrm>
          <a:prstGeom prst="rect">
            <a:avLst/>
          </a:prstGeom>
          <a:noFill/>
        </p:spPr>
        <p:txBody>
          <a:bodyPr wrap="square" rtlCol="0">
            <a:spAutoFit/>
          </a:bodyPr>
          <a:lstStyle/>
          <a:p>
            <a:pPr>
              <a:spcAft>
                <a:spcPts val="600"/>
              </a:spcAft>
            </a:pPr>
            <a:r>
              <a:rPr lang="en-US" altLang="zh-CN" b="1" dirty="0" smtClean="0">
                <a:solidFill>
                  <a:schemeClr val="bg1"/>
                </a:solidFill>
              </a:rPr>
              <a:t>NQF</a:t>
            </a:r>
            <a:endParaRPr lang="en-US" altLang="zh-CN" b="1" dirty="0" smtClean="0">
              <a:solidFill>
                <a:schemeClr val="bg1"/>
              </a:solidFill>
            </a:endParaRPr>
          </a:p>
          <a:p>
            <a:r>
              <a:rPr lang="en-US" altLang="zh-CN" sz="1600" dirty="0" smtClean="0">
                <a:solidFill>
                  <a:schemeClr val="bg1"/>
                </a:solidFill>
                <a:latin typeface="微软雅黑" panose="020B0503020204020204" pitchFamily="34" charset="-122"/>
                <a:ea typeface="微软雅黑" panose="020B0503020204020204" pitchFamily="34" charset="-122"/>
              </a:rPr>
              <a:t>A </a:t>
            </a:r>
            <a:r>
              <a:rPr lang="zh-CN" altLang="en-US" sz="1600" dirty="0" smtClean="0">
                <a:solidFill>
                  <a:schemeClr val="bg1"/>
                </a:solidFill>
                <a:latin typeface="微软雅黑" panose="020B0503020204020204" pitchFamily="34" charset="-122"/>
                <a:ea typeface="微软雅黑" panose="020B0503020204020204" pitchFamily="34" charset="-122"/>
              </a:rPr>
              <a:t>国家资格框架</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2463463" y="2956035"/>
            <a:ext cx="2222938" cy="0"/>
          </a:xfrm>
          <a:prstGeom prst="line">
            <a:avLst/>
          </a:prstGeom>
          <a:ln w="6350">
            <a:solidFill>
              <a:schemeClr val="bg1">
                <a:alpha val="57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200000" flipH="1">
            <a:off x="2087758" y="3342022"/>
            <a:ext cx="756000" cy="0"/>
          </a:xfrm>
          <a:prstGeom prst="line">
            <a:avLst/>
          </a:prstGeom>
          <a:ln w="9525">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561008" y="3027874"/>
            <a:ext cx="1924050" cy="692497"/>
          </a:xfrm>
          <a:prstGeom prst="rect">
            <a:avLst/>
          </a:prstGeom>
          <a:noFill/>
        </p:spPr>
        <p:txBody>
          <a:bodyPr wrap="square" rtlCol="0">
            <a:spAutoFit/>
          </a:bodyPr>
          <a:lstStyle/>
          <a:p>
            <a:pPr>
              <a:spcAft>
                <a:spcPts val="600"/>
              </a:spcAft>
            </a:pPr>
            <a:r>
              <a:rPr lang="en-US" altLang="zh-CN" b="1" dirty="0" smtClean="0">
                <a:solidFill>
                  <a:schemeClr val="bg1"/>
                </a:solidFill>
              </a:rPr>
              <a:t>NQF</a:t>
            </a:r>
            <a:endParaRPr lang="en-US" altLang="zh-CN" b="1" dirty="0" smtClean="0">
              <a:solidFill>
                <a:schemeClr val="bg1"/>
              </a:solidFill>
            </a:endParaRPr>
          </a:p>
          <a:p>
            <a:r>
              <a:rPr lang="en-US" altLang="zh-CN" sz="1600" dirty="0" smtClean="0">
                <a:solidFill>
                  <a:schemeClr val="bg1"/>
                </a:solidFill>
                <a:latin typeface="微软雅黑" panose="020B0503020204020204" pitchFamily="34" charset="-122"/>
                <a:ea typeface="微软雅黑" panose="020B0503020204020204" pitchFamily="34" charset="-122"/>
              </a:rPr>
              <a:t>B </a:t>
            </a:r>
            <a:r>
              <a:rPr lang="zh-CN" altLang="en-US" sz="1600" dirty="0" smtClean="0">
                <a:solidFill>
                  <a:schemeClr val="bg1"/>
                </a:solidFill>
                <a:latin typeface="微软雅黑" panose="020B0503020204020204" pitchFamily="34" charset="-122"/>
                <a:ea typeface="微软雅黑" panose="020B0503020204020204" pitchFamily="34" charset="-122"/>
              </a:rPr>
              <a:t>国家资格框架</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466086" y="3723309"/>
            <a:ext cx="2222938" cy="0"/>
          </a:xfrm>
          <a:prstGeom prst="line">
            <a:avLst/>
          </a:prstGeom>
          <a:ln w="6350">
            <a:solidFill>
              <a:schemeClr val="bg1">
                <a:alpha val="57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16200000" flipH="1">
            <a:off x="2082498" y="4448265"/>
            <a:ext cx="756000" cy="0"/>
          </a:xfrm>
          <a:prstGeom prst="line">
            <a:avLst/>
          </a:prstGeom>
          <a:ln w="95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555748" y="4135214"/>
            <a:ext cx="1924050" cy="692497"/>
          </a:xfrm>
          <a:prstGeom prst="rect">
            <a:avLst/>
          </a:prstGeom>
          <a:noFill/>
        </p:spPr>
        <p:txBody>
          <a:bodyPr wrap="square" rtlCol="0">
            <a:spAutoFit/>
          </a:bodyPr>
          <a:lstStyle/>
          <a:p>
            <a:pPr>
              <a:spcAft>
                <a:spcPts val="600"/>
              </a:spcAft>
            </a:pPr>
            <a:r>
              <a:rPr lang="en-US" altLang="zh-CN" b="1" dirty="0" smtClean="0">
                <a:solidFill>
                  <a:schemeClr val="bg1"/>
                </a:solidFill>
              </a:rPr>
              <a:t>NQF</a:t>
            </a:r>
            <a:endParaRPr lang="en-US" altLang="zh-CN" b="1" dirty="0" smtClean="0">
              <a:solidFill>
                <a:schemeClr val="bg1"/>
              </a:solidFill>
            </a:endParaRPr>
          </a:p>
          <a:p>
            <a:r>
              <a:rPr lang="en-US" altLang="zh-CN" sz="1600" dirty="0" smtClean="0">
                <a:solidFill>
                  <a:schemeClr val="bg1"/>
                </a:solidFill>
                <a:latin typeface="微软雅黑" panose="020B0503020204020204" pitchFamily="34" charset="-122"/>
                <a:ea typeface="微软雅黑" panose="020B0503020204020204" pitchFamily="34" charset="-122"/>
              </a:rPr>
              <a:t>N </a:t>
            </a:r>
            <a:r>
              <a:rPr lang="zh-CN" altLang="en-US" sz="1600" dirty="0" smtClean="0">
                <a:solidFill>
                  <a:schemeClr val="bg1"/>
                </a:solidFill>
                <a:latin typeface="微软雅黑" panose="020B0503020204020204" pitchFamily="34" charset="-122"/>
                <a:ea typeface="微软雅黑" panose="020B0503020204020204" pitchFamily="34" charset="-122"/>
              </a:rPr>
              <a:t>国家资格框架</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2460826" y="4829552"/>
            <a:ext cx="2222938" cy="0"/>
          </a:xfrm>
          <a:prstGeom prst="line">
            <a:avLst/>
          </a:prstGeom>
          <a:ln w="6350">
            <a:solidFill>
              <a:schemeClr val="bg1">
                <a:alpha val="57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2301868" y="3913789"/>
            <a:ext cx="323193" cy="1588"/>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9" name="弧形 18"/>
          <p:cNvSpPr>
            <a:spLocks noChangeAspect="1"/>
          </p:cNvSpPr>
          <p:nvPr/>
        </p:nvSpPr>
        <p:spPr>
          <a:xfrm>
            <a:off x="5380748" y="1560984"/>
            <a:ext cx="4143085" cy="4143086"/>
          </a:xfrm>
          <a:prstGeom prst="arc">
            <a:avLst>
              <a:gd name="adj1" fmla="val 7884622"/>
              <a:gd name="adj2" fmla="val 19600763"/>
            </a:avLst>
          </a:prstGeom>
          <a:noFill/>
          <a:ln w="76200">
            <a:solidFill>
              <a:srgbClr val="3AC4C4">
                <a:alpha val="6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26"/>
          <p:cNvGrpSpPr>
            <a:grpSpLocks noChangeAspect="1"/>
          </p:cNvGrpSpPr>
          <p:nvPr/>
        </p:nvGrpSpPr>
        <p:grpSpPr>
          <a:xfrm>
            <a:off x="1872000" y="3175494"/>
            <a:ext cx="467944" cy="468000"/>
            <a:chOff x="1321104" y="2952657"/>
            <a:chExt cx="704866" cy="704950"/>
          </a:xfrm>
        </p:grpSpPr>
        <p:sp>
          <p:nvSpPr>
            <p:cNvPr id="28" name="Freeform 18"/>
            <p:cNvSpPr>
              <a:spLocks noEditPoints="1" noChangeArrowheads="1"/>
            </p:cNvSpPr>
            <p:nvPr/>
          </p:nvSpPr>
          <p:spPr bwMode="auto">
            <a:xfrm rot="6030937">
              <a:off x="1545558" y="3242367"/>
              <a:ext cx="292825" cy="243992"/>
            </a:xfrm>
            <a:custGeom>
              <a:avLst/>
              <a:gdLst>
                <a:gd name="T0" fmla="*/ 47 w 497"/>
                <a:gd name="T1" fmla="*/ 340 h 415"/>
                <a:gd name="T2" fmla="*/ 246 w 497"/>
                <a:gd name="T3" fmla="*/ 368 h 415"/>
                <a:gd name="T4" fmla="*/ 497 w 497"/>
                <a:gd name="T5" fmla="*/ 0 h 415"/>
                <a:gd name="T6" fmla="*/ 75 w 497"/>
                <a:gd name="T7" fmla="*/ 141 h 415"/>
                <a:gd name="T8" fmla="*/ 47 w 497"/>
                <a:gd name="T9" fmla="*/ 340 h 415"/>
                <a:gd name="T10" fmla="*/ 158 w 497"/>
                <a:gd name="T11" fmla="*/ 169 h 415"/>
                <a:gd name="T12" fmla="*/ 245 w 497"/>
                <a:gd name="T13" fmla="*/ 256 h 415"/>
                <a:gd name="T14" fmla="*/ 158 w 497"/>
                <a:gd name="T15" fmla="*/ 343 h 415"/>
                <a:gd name="T16" fmla="*/ 71 w 497"/>
                <a:gd name="T17" fmla="*/ 256 h 415"/>
                <a:gd name="T18" fmla="*/ 158 w 497"/>
                <a:gd name="T19" fmla="*/ 169 h 4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7"/>
                <a:gd name="T31" fmla="*/ 0 h 415"/>
                <a:gd name="T32" fmla="*/ 497 w 497"/>
                <a:gd name="T33" fmla="*/ 415 h 4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7" h="415">
                  <a:moveTo>
                    <a:pt x="47" y="340"/>
                  </a:moveTo>
                  <a:cubicBezTo>
                    <a:pt x="95" y="403"/>
                    <a:pt x="184" y="415"/>
                    <a:pt x="246" y="368"/>
                  </a:cubicBezTo>
                  <a:cubicBezTo>
                    <a:pt x="309" y="320"/>
                    <a:pt x="497" y="0"/>
                    <a:pt x="497" y="0"/>
                  </a:cubicBezTo>
                  <a:cubicBezTo>
                    <a:pt x="497" y="0"/>
                    <a:pt x="137" y="94"/>
                    <a:pt x="75" y="141"/>
                  </a:cubicBezTo>
                  <a:cubicBezTo>
                    <a:pt x="12" y="189"/>
                    <a:pt x="0" y="278"/>
                    <a:pt x="47" y="340"/>
                  </a:cubicBezTo>
                  <a:close/>
                  <a:moveTo>
                    <a:pt x="158" y="169"/>
                  </a:moveTo>
                  <a:cubicBezTo>
                    <a:pt x="206" y="169"/>
                    <a:pt x="245" y="208"/>
                    <a:pt x="245" y="256"/>
                  </a:cubicBezTo>
                  <a:cubicBezTo>
                    <a:pt x="245" y="304"/>
                    <a:pt x="206" y="343"/>
                    <a:pt x="158" y="343"/>
                  </a:cubicBezTo>
                  <a:cubicBezTo>
                    <a:pt x="110" y="343"/>
                    <a:pt x="71" y="304"/>
                    <a:pt x="71" y="256"/>
                  </a:cubicBezTo>
                  <a:cubicBezTo>
                    <a:pt x="71" y="208"/>
                    <a:pt x="110" y="169"/>
                    <a:pt x="158" y="169"/>
                  </a:cubicBezTo>
                  <a:close/>
                </a:path>
              </a:pathLst>
            </a:custGeom>
            <a:solidFill>
              <a:schemeClr val="bg1"/>
            </a:solidFill>
            <a:ln w="9525">
              <a:noFill/>
              <a:miter lim="800000"/>
            </a:ln>
          </p:spPr>
          <p:txBody>
            <a:bodyPr/>
            <a:lstStyle/>
            <a:p>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9" name="Freeform 19"/>
            <p:cNvSpPr>
              <a:spLocks noEditPoints="1" noChangeArrowheads="1"/>
            </p:cNvSpPr>
            <p:nvPr/>
          </p:nvSpPr>
          <p:spPr bwMode="auto">
            <a:xfrm>
              <a:off x="1321104" y="2952657"/>
              <a:ext cx="704866" cy="704950"/>
            </a:xfrm>
            <a:custGeom>
              <a:avLst/>
              <a:gdLst>
                <a:gd name="T0" fmla="*/ 600 w 1200"/>
                <a:gd name="T1" fmla="*/ 0 h 1200"/>
                <a:gd name="T2" fmla="*/ 0 w 1200"/>
                <a:gd name="T3" fmla="*/ 600 h 1200"/>
                <a:gd name="T4" fmla="*/ 600 w 1200"/>
                <a:gd name="T5" fmla="*/ 1200 h 1200"/>
                <a:gd name="T6" fmla="*/ 1200 w 1200"/>
                <a:gd name="T7" fmla="*/ 600 h 1200"/>
                <a:gd name="T8" fmla="*/ 600 w 1200"/>
                <a:gd name="T9" fmla="*/ 0 h 1200"/>
                <a:gd name="T10" fmla="*/ 1093 w 1200"/>
                <a:gd name="T11" fmla="*/ 831 h 1200"/>
                <a:gd name="T12" fmla="*/ 971 w 1200"/>
                <a:gd name="T13" fmla="*/ 997 h 1200"/>
                <a:gd name="T14" fmla="*/ 878 w 1200"/>
                <a:gd name="T15" fmla="*/ 983 h 1200"/>
                <a:gd name="T16" fmla="*/ 863 w 1200"/>
                <a:gd name="T17" fmla="*/ 1076 h 1200"/>
                <a:gd name="T18" fmla="*/ 667 w 1200"/>
                <a:gd name="T19" fmla="*/ 1140 h 1200"/>
                <a:gd name="T20" fmla="*/ 600 w 1200"/>
                <a:gd name="T21" fmla="*/ 1073 h 1200"/>
                <a:gd name="T22" fmla="*/ 533 w 1200"/>
                <a:gd name="T23" fmla="*/ 1140 h 1200"/>
                <a:gd name="T24" fmla="*/ 337 w 1200"/>
                <a:gd name="T25" fmla="*/ 1076 h 1200"/>
                <a:gd name="T26" fmla="*/ 322 w 1200"/>
                <a:gd name="T27" fmla="*/ 983 h 1200"/>
                <a:gd name="T28" fmla="*/ 229 w 1200"/>
                <a:gd name="T29" fmla="*/ 997 h 1200"/>
                <a:gd name="T30" fmla="*/ 107 w 1200"/>
                <a:gd name="T31" fmla="*/ 831 h 1200"/>
                <a:gd name="T32" fmla="*/ 150 w 1200"/>
                <a:gd name="T33" fmla="*/ 746 h 1200"/>
                <a:gd name="T34" fmla="*/ 66 w 1200"/>
                <a:gd name="T35" fmla="*/ 703 h 1200"/>
                <a:gd name="T36" fmla="*/ 56 w 1200"/>
                <a:gd name="T37" fmla="*/ 600 h 1200"/>
                <a:gd name="T38" fmla="*/ 66 w 1200"/>
                <a:gd name="T39" fmla="*/ 497 h 1200"/>
                <a:gd name="T40" fmla="*/ 150 w 1200"/>
                <a:gd name="T41" fmla="*/ 454 h 1200"/>
                <a:gd name="T42" fmla="*/ 107 w 1200"/>
                <a:gd name="T43" fmla="*/ 369 h 1200"/>
                <a:gd name="T44" fmla="*/ 229 w 1200"/>
                <a:gd name="T45" fmla="*/ 203 h 1200"/>
                <a:gd name="T46" fmla="*/ 322 w 1200"/>
                <a:gd name="T47" fmla="*/ 217 h 1200"/>
                <a:gd name="T48" fmla="*/ 337 w 1200"/>
                <a:gd name="T49" fmla="*/ 124 h 1200"/>
                <a:gd name="T50" fmla="*/ 533 w 1200"/>
                <a:gd name="T51" fmla="*/ 60 h 1200"/>
                <a:gd name="T52" fmla="*/ 600 w 1200"/>
                <a:gd name="T53" fmla="*/ 127 h 1200"/>
                <a:gd name="T54" fmla="*/ 667 w 1200"/>
                <a:gd name="T55" fmla="*/ 60 h 1200"/>
                <a:gd name="T56" fmla="*/ 863 w 1200"/>
                <a:gd name="T57" fmla="*/ 124 h 1200"/>
                <a:gd name="T58" fmla="*/ 878 w 1200"/>
                <a:gd name="T59" fmla="*/ 217 h 1200"/>
                <a:gd name="T60" fmla="*/ 971 w 1200"/>
                <a:gd name="T61" fmla="*/ 203 h 1200"/>
                <a:gd name="T62" fmla="*/ 1093 w 1200"/>
                <a:gd name="T63" fmla="*/ 369 h 1200"/>
                <a:gd name="T64" fmla="*/ 1050 w 1200"/>
                <a:gd name="T65" fmla="*/ 454 h 1200"/>
                <a:gd name="T66" fmla="*/ 1134 w 1200"/>
                <a:gd name="T67" fmla="*/ 497 h 1200"/>
                <a:gd name="T68" fmla="*/ 1144 w 1200"/>
                <a:gd name="T69" fmla="*/ 600 h 1200"/>
                <a:gd name="T70" fmla="*/ 1134 w 1200"/>
                <a:gd name="T71" fmla="*/ 703 h 1200"/>
                <a:gd name="T72" fmla="*/ 1050 w 1200"/>
                <a:gd name="T73" fmla="*/ 746 h 1200"/>
                <a:gd name="T74" fmla="*/ 1093 w 1200"/>
                <a:gd name="T75" fmla="*/ 831 h 12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200"/>
                <a:gd name="T115" fmla="*/ 0 h 1200"/>
                <a:gd name="T116" fmla="*/ 1200 w 1200"/>
                <a:gd name="T117" fmla="*/ 1200 h 120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200" h="1200">
                  <a:moveTo>
                    <a:pt x="600" y="0"/>
                  </a:moveTo>
                  <a:cubicBezTo>
                    <a:pt x="269" y="0"/>
                    <a:pt x="0" y="269"/>
                    <a:pt x="0" y="600"/>
                  </a:cubicBezTo>
                  <a:cubicBezTo>
                    <a:pt x="0" y="931"/>
                    <a:pt x="269" y="1200"/>
                    <a:pt x="600" y="1200"/>
                  </a:cubicBezTo>
                  <a:cubicBezTo>
                    <a:pt x="931" y="1200"/>
                    <a:pt x="1200" y="931"/>
                    <a:pt x="1200" y="600"/>
                  </a:cubicBezTo>
                  <a:cubicBezTo>
                    <a:pt x="1200" y="269"/>
                    <a:pt x="931" y="0"/>
                    <a:pt x="600" y="0"/>
                  </a:cubicBezTo>
                  <a:close/>
                  <a:moveTo>
                    <a:pt x="1093" y="831"/>
                  </a:moveTo>
                  <a:cubicBezTo>
                    <a:pt x="1063" y="894"/>
                    <a:pt x="1022" y="950"/>
                    <a:pt x="971" y="997"/>
                  </a:cubicBezTo>
                  <a:cubicBezTo>
                    <a:pt x="878" y="983"/>
                    <a:pt x="878" y="983"/>
                    <a:pt x="878" y="983"/>
                  </a:cubicBezTo>
                  <a:cubicBezTo>
                    <a:pt x="863" y="1076"/>
                    <a:pt x="863" y="1076"/>
                    <a:pt x="863" y="1076"/>
                  </a:cubicBezTo>
                  <a:cubicBezTo>
                    <a:pt x="804" y="1109"/>
                    <a:pt x="737" y="1131"/>
                    <a:pt x="667" y="1140"/>
                  </a:cubicBezTo>
                  <a:cubicBezTo>
                    <a:pt x="600" y="1073"/>
                    <a:pt x="600" y="1073"/>
                    <a:pt x="600" y="1073"/>
                  </a:cubicBezTo>
                  <a:cubicBezTo>
                    <a:pt x="533" y="1140"/>
                    <a:pt x="533" y="1140"/>
                    <a:pt x="533" y="1140"/>
                  </a:cubicBezTo>
                  <a:cubicBezTo>
                    <a:pt x="463" y="1131"/>
                    <a:pt x="396" y="1109"/>
                    <a:pt x="337" y="1076"/>
                  </a:cubicBezTo>
                  <a:cubicBezTo>
                    <a:pt x="322" y="983"/>
                    <a:pt x="322" y="983"/>
                    <a:pt x="322" y="983"/>
                  </a:cubicBezTo>
                  <a:cubicBezTo>
                    <a:pt x="229" y="997"/>
                    <a:pt x="229" y="997"/>
                    <a:pt x="229" y="997"/>
                  </a:cubicBezTo>
                  <a:cubicBezTo>
                    <a:pt x="178" y="950"/>
                    <a:pt x="137" y="894"/>
                    <a:pt x="107" y="831"/>
                  </a:cubicBezTo>
                  <a:cubicBezTo>
                    <a:pt x="150" y="746"/>
                    <a:pt x="150" y="746"/>
                    <a:pt x="150" y="746"/>
                  </a:cubicBezTo>
                  <a:cubicBezTo>
                    <a:pt x="66" y="703"/>
                    <a:pt x="66" y="703"/>
                    <a:pt x="66" y="703"/>
                  </a:cubicBezTo>
                  <a:cubicBezTo>
                    <a:pt x="59" y="670"/>
                    <a:pt x="56" y="635"/>
                    <a:pt x="56" y="600"/>
                  </a:cubicBezTo>
                  <a:cubicBezTo>
                    <a:pt x="56" y="565"/>
                    <a:pt x="59" y="530"/>
                    <a:pt x="66" y="497"/>
                  </a:cubicBezTo>
                  <a:cubicBezTo>
                    <a:pt x="150" y="454"/>
                    <a:pt x="150" y="454"/>
                    <a:pt x="150" y="454"/>
                  </a:cubicBezTo>
                  <a:cubicBezTo>
                    <a:pt x="107" y="369"/>
                    <a:pt x="107" y="369"/>
                    <a:pt x="107" y="369"/>
                  </a:cubicBezTo>
                  <a:cubicBezTo>
                    <a:pt x="137" y="306"/>
                    <a:pt x="178" y="250"/>
                    <a:pt x="229" y="203"/>
                  </a:cubicBezTo>
                  <a:cubicBezTo>
                    <a:pt x="322" y="217"/>
                    <a:pt x="322" y="217"/>
                    <a:pt x="322" y="217"/>
                  </a:cubicBezTo>
                  <a:cubicBezTo>
                    <a:pt x="337" y="124"/>
                    <a:pt x="337" y="124"/>
                    <a:pt x="337" y="124"/>
                  </a:cubicBezTo>
                  <a:cubicBezTo>
                    <a:pt x="396" y="91"/>
                    <a:pt x="463" y="69"/>
                    <a:pt x="533" y="60"/>
                  </a:cubicBezTo>
                  <a:cubicBezTo>
                    <a:pt x="600" y="127"/>
                    <a:pt x="600" y="127"/>
                    <a:pt x="600" y="127"/>
                  </a:cubicBezTo>
                  <a:cubicBezTo>
                    <a:pt x="667" y="60"/>
                    <a:pt x="667" y="60"/>
                    <a:pt x="667" y="60"/>
                  </a:cubicBezTo>
                  <a:cubicBezTo>
                    <a:pt x="737" y="69"/>
                    <a:pt x="804" y="91"/>
                    <a:pt x="863" y="124"/>
                  </a:cubicBezTo>
                  <a:cubicBezTo>
                    <a:pt x="878" y="217"/>
                    <a:pt x="878" y="217"/>
                    <a:pt x="878" y="217"/>
                  </a:cubicBezTo>
                  <a:cubicBezTo>
                    <a:pt x="971" y="203"/>
                    <a:pt x="971" y="203"/>
                    <a:pt x="971" y="203"/>
                  </a:cubicBezTo>
                  <a:cubicBezTo>
                    <a:pt x="1022" y="250"/>
                    <a:pt x="1063" y="306"/>
                    <a:pt x="1093" y="369"/>
                  </a:cubicBezTo>
                  <a:cubicBezTo>
                    <a:pt x="1050" y="454"/>
                    <a:pt x="1050" y="454"/>
                    <a:pt x="1050" y="454"/>
                  </a:cubicBezTo>
                  <a:cubicBezTo>
                    <a:pt x="1134" y="497"/>
                    <a:pt x="1134" y="497"/>
                    <a:pt x="1134" y="497"/>
                  </a:cubicBezTo>
                  <a:cubicBezTo>
                    <a:pt x="1141" y="530"/>
                    <a:pt x="1144" y="565"/>
                    <a:pt x="1144" y="600"/>
                  </a:cubicBezTo>
                  <a:cubicBezTo>
                    <a:pt x="1144" y="635"/>
                    <a:pt x="1141" y="670"/>
                    <a:pt x="1134" y="703"/>
                  </a:cubicBezTo>
                  <a:cubicBezTo>
                    <a:pt x="1050" y="746"/>
                    <a:pt x="1050" y="746"/>
                    <a:pt x="1050" y="746"/>
                  </a:cubicBezTo>
                  <a:lnTo>
                    <a:pt x="1093" y="831"/>
                  </a:lnTo>
                  <a:close/>
                </a:path>
              </a:pathLst>
            </a:custGeom>
            <a:solidFill>
              <a:schemeClr val="bg1"/>
            </a:solidFill>
            <a:ln w="9525">
              <a:noFill/>
              <a:miter lim="800000"/>
            </a:ln>
          </p:spPr>
          <p:txBody>
            <a:bodyPr/>
            <a:lstStyle/>
            <a:p>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0" name="Oval 20"/>
            <p:cNvSpPr>
              <a:spLocks noChangeArrowheads="1"/>
            </p:cNvSpPr>
            <p:nvPr/>
          </p:nvSpPr>
          <p:spPr bwMode="auto">
            <a:xfrm>
              <a:off x="1655102" y="3286695"/>
              <a:ext cx="36870" cy="36874"/>
            </a:xfrm>
            <a:prstGeom prst="ellipse">
              <a:avLst/>
            </a:prstGeom>
            <a:solidFill>
              <a:schemeClr val="bg1"/>
            </a:solidFill>
            <a:ln w="9525">
              <a:noFill/>
              <a:round/>
            </a:ln>
          </p:spPr>
          <p:txBody>
            <a:bodyPr/>
            <a:lstStyle/>
            <a:p>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grpSp>
      <p:grpSp>
        <p:nvGrpSpPr>
          <p:cNvPr id="8" name="组合 30"/>
          <p:cNvGrpSpPr>
            <a:grpSpLocks noChangeAspect="1"/>
          </p:cNvGrpSpPr>
          <p:nvPr/>
        </p:nvGrpSpPr>
        <p:grpSpPr>
          <a:xfrm>
            <a:off x="1872000" y="4278232"/>
            <a:ext cx="467944" cy="468000"/>
            <a:chOff x="2100099" y="1873130"/>
            <a:chExt cx="704866" cy="704950"/>
          </a:xfrm>
        </p:grpSpPr>
        <p:sp>
          <p:nvSpPr>
            <p:cNvPr id="32" name="Freeform 18"/>
            <p:cNvSpPr>
              <a:spLocks noEditPoints="1" noChangeArrowheads="1"/>
            </p:cNvSpPr>
            <p:nvPr/>
          </p:nvSpPr>
          <p:spPr bwMode="auto">
            <a:xfrm rot="15371459">
              <a:off x="2268627" y="2056120"/>
              <a:ext cx="292825" cy="243992"/>
            </a:xfrm>
            <a:custGeom>
              <a:avLst/>
              <a:gdLst>
                <a:gd name="T0" fmla="*/ 47 w 497"/>
                <a:gd name="T1" fmla="*/ 340 h 415"/>
                <a:gd name="T2" fmla="*/ 246 w 497"/>
                <a:gd name="T3" fmla="*/ 368 h 415"/>
                <a:gd name="T4" fmla="*/ 497 w 497"/>
                <a:gd name="T5" fmla="*/ 0 h 415"/>
                <a:gd name="T6" fmla="*/ 75 w 497"/>
                <a:gd name="T7" fmla="*/ 141 h 415"/>
                <a:gd name="T8" fmla="*/ 47 w 497"/>
                <a:gd name="T9" fmla="*/ 340 h 415"/>
                <a:gd name="T10" fmla="*/ 158 w 497"/>
                <a:gd name="T11" fmla="*/ 169 h 415"/>
                <a:gd name="T12" fmla="*/ 245 w 497"/>
                <a:gd name="T13" fmla="*/ 256 h 415"/>
                <a:gd name="T14" fmla="*/ 158 w 497"/>
                <a:gd name="T15" fmla="*/ 343 h 415"/>
                <a:gd name="T16" fmla="*/ 71 w 497"/>
                <a:gd name="T17" fmla="*/ 256 h 415"/>
                <a:gd name="T18" fmla="*/ 158 w 497"/>
                <a:gd name="T19" fmla="*/ 169 h 4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7"/>
                <a:gd name="T31" fmla="*/ 0 h 415"/>
                <a:gd name="T32" fmla="*/ 497 w 497"/>
                <a:gd name="T33" fmla="*/ 415 h 4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7" h="415">
                  <a:moveTo>
                    <a:pt x="47" y="340"/>
                  </a:moveTo>
                  <a:cubicBezTo>
                    <a:pt x="95" y="403"/>
                    <a:pt x="184" y="415"/>
                    <a:pt x="246" y="368"/>
                  </a:cubicBezTo>
                  <a:cubicBezTo>
                    <a:pt x="309" y="320"/>
                    <a:pt x="497" y="0"/>
                    <a:pt x="497" y="0"/>
                  </a:cubicBezTo>
                  <a:cubicBezTo>
                    <a:pt x="497" y="0"/>
                    <a:pt x="137" y="94"/>
                    <a:pt x="75" y="141"/>
                  </a:cubicBezTo>
                  <a:cubicBezTo>
                    <a:pt x="12" y="189"/>
                    <a:pt x="0" y="278"/>
                    <a:pt x="47" y="340"/>
                  </a:cubicBezTo>
                  <a:close/>
                  <a:moveTo>
                    <a:pt x="158" y="169"/>
                  </a:moveTo>
                  <a:cubicBezTo>
                    <a:pt x="206" y="169"/>
                    <a:pt x="245" y="208"/>
                    <a:pt x="245" y="256"/>
                  </a:cubicBezTo>
                  <a:cubicBezTo>
                    <a:pt x="245" y="304"/>
                    <a:pt x="206" y="343"/>
                    <a:pt x="158" y="343"/>
                  </a:cubicBezTo>
                  <a:cubicBezTo>
                    <a:pt x="110" y="343"/>
                    <a:pt x="71" y="304"/>
                    <a:pt x="71" y="256"/>
                  </a:cubicBezTo>
                  <a:cubicBezTo>
                    <a:pt x="71" y="208"/>
                    <a:pt x="110" y="169"/>
                    <a:pt x="158" y="169"/>
                  </a:cubicBezTo>
                  <a:close/>
                </a:path>
              </a:pathLst>
            </a:custGeom>
            <a:solidFill>
              <a:schemeClr val="bg1"/>
            </a:solidFill>
            <a:ln w="9525">
              <a:noFill/>
              <a:miter lim="800000"/>
            </a:ln>
          </p:spPr>
          <p:txBody>
            <a:bodyPr/>
            <a:lstStyle/>
            <a:p>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3" name="Freeform 19"/>
            <p:cNvSpPr>
              <a:spLocks noEditPoints="1" noChangeArrowheads="1"/>
            </p:cNvSpPr>
            <p:nvPr/>
          </p:nvSpPr>
          <p:spPr bwMode="auto">
            <a:xfrm>
              <a:off x="2100099" y="1873130"/>
              <a:ext cx="704866" cy="704950"/>
            </a:xfrm>
            <a:custGeom>
              <a:avLst/>
              <a:gdLst>
                <a:gd name="T0" fmla="*/ 600 w 1200"/>
                <a:gd name="T1" fmla="*/ 0 h 1200"/>
                <a:gd name="T2" fmla="*/ 0 w 1200"/>
                <a:gd name="T3" fmla="*/ 600 h 1200"/>
                <a:gd name="T4" fmla="*/ 600 w 1200"/>
                <a:gd name="T5" fmla="*/ 1200 h 1200"/>
                <a:gd name="T6" fmla="*/ 1200 w 1200"/>
                <a:gd name="T7" fmla="*/ 600 h 1200"/>
                <a:gd name="T8" fmla="*/ 600 w 1200"/>
                <a:gd name="T9" fmla="*/ 0 h 1200"/>
                <a:gd name="T10" fmla="*/ 1093 w 1200"/>
                <a:gd name="T11" fmla="*/ 831 h 1200"/>
                <a:gd name="T12" fmla="*/ 971 w 1200"/>
                <a:gd name="T13" fmla="*/ 997 h 1200"/>
                <a:gd name="T14" fmla="*/ 878 w 1200"/>
                <a:gd name="T15" fmla="*/ 983 h 1200"/>
                <a:gd name="T16" fmla="*/ 863 w 1200"/>
                <a:gd name="T17" fmla="*/ 1076 h 1200"/>
                <a:gd name="T18" fmla="*/ 667 w 1200"/>
                <a:gd name="T19" fmla="*/ 1140 h 1200"/>
                <a:gd name="T20" fmla="*/ 600 w 1200"/>
                <a:gd name="T21" fmla="*/ 1073 h 1200"/>
                <a:gd name="T22" fmla="*/ 533 w 1200"/>
                <a:gd name="T23" fmla="*/ 1140 h 1200"/>
                <a:gd name="T24" fmla="*/ 337 w 1200"/>
                <a:gd name="T25" fmla="*/ 1076 h 1200"/>
                <a:gd name="T26" fmla="*/ 322 w 1200"/>
                <a:gd name="T27" fmla="*/ 983 h 1200"/>
                <a:gd name="T28" fmla="*/ 229 w 1200"/>
                <a:gd name="T29" fmla="*/ 997 h 1200"/>
                <a:gd name="T30" fmla="*/ 107 w 1200"/>
                <a:gd name="T31" fmla="*/ 831 h 1200"/>
                <a:gd name="T32" fmla="*/ 150 w 1200"/>
                <a:gd name="T33" fmla="*/ 746 h 1200"/>
                <a:gd name="T34" fmla="*/ 66 w 1200"/>
                <a:gd name="T35" fmla="*/ 703 h 1200"/>
                <a:gd name="T36" fmla="*/ 56 w 1200"/>
                <a:gd name="T37" fmla="*/ 600 h 1200"/>
                <a:gd name="T38" fmla="*/ 66 w 1200"/>
                <a:gd name="T39" fmla="*/ 497 h 1200"/>
                <a:gd name="T40" fmla="*/ 150 w 1200"/>
                <a:gd name="T41" fmla="*/ 454 h 1200"/>
                <a:gd name="T42" fmla="*/ 107 w 1200"/>
                <a:gd name="T43" fmla="*/ 369 h 1200"/>
                <a:gd name="T44" fmla="*/ 229 w 1200"/>
                <a:gd name="T45" fmla="*/ 203 h 1200"/>
                <a:gd name="T46" fmla="*/ 322 w 1200"/>
                <a:gd name="T47" fmla="*/ 217 h 1200"/>
                <a:gd name="T48" fmla="*/ 337 w 1200"/>
                <a:gd name="T49" fmla="*/ 124 h 1200"/>
                <a:gd name="T50" fmla="*/ 533 w 1200"/>
                <a:gd name="T51" fmla="*/ 60 h 1200"/>
                <a:gd name="T52" fmla="*/ 600 w 1200"/>
                <a:gd name="T53" fmla="*/ 127 h 1200"/>
                <a:gd name="T54" fmla="*/ 667 w 1200"/>
                <a:gd name="T55" fmla="*/ 60 h 1200"/>
                <a:gd name="T56" fmla="*/ 863 w 1200"/>
                <a:gd name="T57" fmla="*/ 124 h 1200"/>
                <a:gd name="T58" fmla="*/ 878 w 1200"/>
                <a:gd name="T59" fmla="*/ 217 h 1200"/>
                <a:gd name="T60" fmla="*/ 971 w 1200"/>
                <a:gd name="T61" fmla="*/ 203 h 1200"/>
                <a:gd name="T62" fmla="*/ 1093 w 1200"/>
                <a:gd name="T63" fmla="*/ 369 h 1200"/>
                <a:gd name="T64" fmla="*/ 1050 w 1200"/>
                <a:gd name="T65" fmla="*/ 454 h 1200"/>
                <a:gd name="T66" fmla="*/ 1134 w 1200"/>
                <a:gd name="T67" fmla="*/ 497 h 1200"/>
                <a:gd name="T68" fmla="*/ 1144 w 1200"/>
                <a:gd name="T69" fmla="*/ 600 h 1200"/>
                <a:gd name="T70" fmla="*/ 1134 w 1200"/>
                <a:gd name="T71" fmla="*/ 703 h 1200"/>
                <a:gd name="T72" fmla="*/ 1050 w 1200"/>
                <a:gd name="T73" fmla="*/ 746 h 1200"/>
                <a:gd name="T74" fmla="*/ 1093 w 1200"/>
                <a:gd name="T75" fmla="*/ 831 h 12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200"/>
                <a:gd name="T115" fmla="*/ 0 h 1200"/>
                <a:gd name="T116" fmla="*/ 1200 w 1200"/>
                <a:gd name="T117" fmla="*/ 1200 h 120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200" h="1200">
                  <a:moveTo>
                    <a:pt x="600" y="0"/>
                  </a:moveTo>
                  <a:cubicBezTo>
                    <a:pt x="269" y="0"/>
                    <a:pt x="0" y="269"/>
                    <a:pt x="0" y="600"/>
                  </a:cubicBezTo>
                  <a:cubicBezTo>
                    <a:pt x="0" y="931"/>
                    <a:pt x="269" y="1200"/>
                    <a:pt x="600" y="1200"/>
                  </a:cubicBezTo>
                  <a:cubicBezTo>
                    <a:pt x="931" y="1200"/>
                    <a:pt x="1200" y="931"/>
                    <a:pt x="1200" y="600"/>
                  </a:cubicBezTo>
                  <a:cubicBezTo>
                    <a:pt x="1200" y="269"/>
                    <a:pt x="931" y="0"/>
                    <a:pt x="600" y="0"/>
                  </a:cubicBezTo>
                  <a:close/>
                  <a:moveTo>
                    <a:pt x="1093" y="831"/>
                  </a:moveTo>
                  <a:cubicBezTo>
                    <a:pt x="1063" y="894"/>
                    <a:pt x="1022" y="950"/>
                    <a:pt x="971" y="997"/>
                  </a:cubicBezTo>
                  <a:cubicBezTo>
                    <a:pt x="878" y="983"/>
                    <a:pt x="878" y="983"/>
                    <a:pt x="878" y="983"/>
                  </a:cubicBezTo>
                  <a:cubicBezTo>
                    <a:pt x="863" y="1076"/>
                    <a:pt x="863" y="1076"/>
                    <a:pt x="863" y="1076"/>
                  </a:cubicBezTo>
                  <a:cubicBezTo>
                    <a:pt x="804" y="1109"/>
                    <a:pt x="737" y="1131"/>
                    <a:pt x="667" y="1140"/>
                  </a:cubicBezTo>
                  <a:cubicBezTo>
                    <a:pt x="600" y="1073"/>
                    <a:pt x="600" y="1073"/>
                    <a:pt x="600" y="1073"/>
                  </a:cubicBezTo>
                  <a:cubicBezTo>
                    <a:pt x="533" y="1140"/>
                    <a:pt x="533" y="1140"/>
                    <a:pt x="533" y="1140"/>
                  </a:cubicBezTo>
                  <a:cubicBezTo>
                    <a:pt x="463" y="1131"/>
                    <a:pt x="396" y="1109"/>
                    <a:pt x="337" y="1076"/>
                  </a:cubicBezTo>
                  <a:cubicBezTo>
                    <a:pt x="322" y="983"/>
                    <a:pt x="322" y="983"/>
                    <a:pt x="322" y="983"/>
                  </a:cubicBezTo>
                  <a:cubicBezTo>
                    <a:pt x="229" y="997"/>
                    <a:pt x="229" y="997"/>
                    <a:pt x="229" y="997"/>
                  </a:cubicBezTo>
                  <a:cubicBezTo>
                    <a:pt x="178" y="950"/>
                    <a:pt x="137" y="894"/>
                    <a:pt x="107" y="831"/>
                  </a:cubicBezTo>
                  <a:cubicBezTo>
                    <a:pt x="150" y="746"/>
                    <a:pt x="150" y="746"/>
                    <a:pt x="150" y="746"/>
                  </a:cubicBezTo>
                  <a:cubicBezTo>
                    <a:pt x="66" y="703"/>
                    <a:pt x="66" y="703"/>
                    <a:pt x="66" y="703"/>
                  </a:cubicBezTo>
                  <a:cubicBezTo>
                    <a:pt x="59" y="670"/>
                    <a:pt x="56" y="635"/>
                    <a:pt x="56" y="600"/>
                  </a:cubicBezTo>
                  <a:cubicBezTo>
                    <a:pt x="56" y="565"/>
                    <a:pt x="59" y="530"/>
                    <a:pt x="66" y="497"/>
                  </a:cubicBezTo>
                  <a:cubicBezTo>
                    <a:pt x="150" y="454"/>
                    <a:pt x="150" y="454"/>
                    <a:pt x="150" y="454"/>
                  </a:cubicBezTo>
                  <a:cubicBezTo>
                    <a:pt x="107" y="369"/>
                    <a:pt x="107" y="369"/>
                    <a:pt x="107" y="369"/>
                  </a:cubicBezTo>
                  <a:cubicBezTo>
                    <a:pt x="137" y="306"/>
                    <a:pt x="178" y="250"/>
                    <a:pt x="229" y="203"/>
                  </a:cubicBezTo>
                  <a:cubicBezTo>
                    <a:pt x="322" y="217"/>
                    <a:pt x="322" y="217"/>
                    <a:pt x="322" y="217"/>
                  </a:cubicBezTo>
                  <a:cubicBezTo>
                    <a:pt x="337" y="124"/>
                    <a:pt x="337" y="124"/>
                    <a:pt x="337" y="124"/>
                  </a:cubicBezTo>
                  <a:cubicBezTo>
                    <a:pt x="396" y="91"/>
                    <a:pt x="463" y="69"/>
                    <a:pt x="533" y="60"/>
                  </a:cubicBezTo>
                  <a:cubicBezTo>
                    <a:pt x="600" y="127"/>
                    <a:pt x="600" y="127"/>
                    <a:pt x="600" y="127"/>
                  </a:cubicBezTo>
                  <a:cubicBezTo>
                    <a:pt x="667" y="60"/>
                    <a:pt x="667" y="60"/>
                    <a:pt x="667" y="60"/>
                  </a:cubicBezTo>
                  <a:cubicBezTo>
                    <a:pt x="737" y="69"/>
                    <a:pt x="804" y="91"/>
                    <a:pt x="863" y="124"/>
                  </a:cubicBezTo>
                  <a:cubicBezTo>
                    <a:pt x="878" y="217"/>
                    <a:pt x="878" y="217"/>
                    <a:pt x="878" y="217"/>
                  </a:cubicBezTo>
                  <a:cubicBezTo>
                    <a:pt x="971" y="203"/>
                    <a:pt x="971" y="203"/>
                    <a:pt x="971" y="203"/>
                  </a:cubicBezTo>
                  <a:cubicBezTo>
                    <a:pt x="1022" y="250"/>
                    <a:pt x="1063" y="306"/>
                    <a:pt x="1093" y="369"/>
                  </a:cubicBezTo>
                  <a:cubicBezTo>
                    <a:pt x="1050" y="454"/>
                    <a:pt x="1050" y="454"/>
                    <a:pt x="1050" y="454"/>
                  </a:cubicBezTo>
                  <a:cubicBezTo>
                    <a:pt x="1134" y="497"/>
                    <a:pt x="1134" y="497"/>
                    <a:pt x="1134" y="497"/>
                  </a:cubicBezTo>
                  <a:cubicBezTo>
                    <a:pt x="1141" y="530"/>
                    <a:pt x="1144" y="565"/>
                    <a:pt x="1144" y="600"/>
                  </a:cubicBezTo>
                  <a:cubicBezTo>
                    <a:pt x="1144" y="635"/>
                    <a:pt x="1141" y="670"/>
                    <a:pt x="1134" y="703"/>
                  </a:cubicBezTo>
                  <a:cubicBezTo>
                    <a:pt x="1050" y="746"/>
                    <a:pt x="1050" y="746"/>
                    <a:pt x="1050" y="746"/>
                  </a:cubicBezTo>
                  <a:lnTo>
                    <a:pt x="1093" y="831"/>
                  </a:lnTo>
                  <a:close/>
                </a:path>
              </a:pathLst>
            </a:custGeom>
            <a:solidFill>
              <a:schemeClr val="bg1"/>
            </a:solidFill>
            <a:ln w="9525">
              <a:noFill/>
              <a:miter lim="800000"/>
            </a:ln>
          </p:spPr>
          <p:txBody>
            <a:bodyPr/>
            <a:lstStyle/>
            <a:p>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4" name="Oval 20"/>
            <p:cNvSpPr>
              <a:spLocks noChangeArrowheads="1"/>
            </p:cNvSpPr>
            <p:nvPr/>
          </p:nvSpPr>
          <p:spPr bwMode="auto">
            <a:xfrm>
              <a:off x="2434097" y="2207168"/>
              <a:ext cx="36870" cy="36874"/>
            </a:xfrm>
            <a:prstGeom prst="ellipse">
              <a:avLst/>
            </a:prstGeom>
            <a:solidFill>
              <a:schemeClr val="bg1"/>
            </a:solidFill>
            <a:ln w="9525">
              <a:noFill/>
              <a:round/>
            </a:ln>
          </p:spPr>
          <p:txBody>
            <a:bodyPr/>
            <a:lstStyle/>
            <a:p>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grpSp>
      <p:grpSp>
        <p:nvGrpSpPr>
          <p:cNvPr id="13" name="组合 35"/>
          <p:cNvGrpSpPr>
            <a:grpSpLocks noChangeAspect="1"/>
          </p:cNvGrpSpPr>
          <p:nvPr/>
        </p:nvGrpSpPr>
        <p:grpSpPr>
          <a:xfrm>
            <a:off x="1871885" y="2416487"/>
            <a:ext cx="467946" cy="468000"/>
            <a:chOff x="834540" y="1279250"/>
            <a:chExt cx="704867" cy="704949"/>
          </a:xfrm>
        </p:grpSpPr>
        <p:sp>
          <p:nvSpPr>
            <p:cNvPr id="37" name="Freeform 18"/>
            <p:cNvSpPr>
              <a:spLocks noEditPoints="1" noChangeArrowheads="1"/>
            </p:cNvSpPr>
            <p:nvPr/>
          </p:nvSpPr>
          <p:spPr bwMode="auto">
            <a:xfrm>
              <a:off x="1093715" y="1480974"/>
              <a:ext cx="292791" cy="244021"/>
            </a:xfrm>
            <a:custGeom>
              <a:avLst/>
              <a:gdLst>
                <a:gd name="T0" fmla="*/ 47 w 497"/>
                <a:gd name="T1" fmla="*/ 340 h 415"/>
                <a:gd name="T2" fmla="*/ 246 w 497"/>
                <a:gd name="T3" fmla="*/ 368 h 415"/>
                <a:gd name="T4" fmla="*/ 497 w 497"/>
                <a:gd name="T5" fmla="*/ 0 h 415"/>
                <a:gd name="T6" fmla="*/ 75 w 497"/>
                <a:gd name="T7" fmla="*/ 141 h 415"/>
                <a:gd name="T8" fmla="*/ 47 w 497"/>
                <a:gd name="T9" fmla="*/ 340 h 415"/>
                <a:gd name="T10" fmla="*/ 158 w 497"/>
                <a:gd name="T11" fmla="*/ 169 h 415"/>
                <a:gd name="T12" fmla="*/ 245 w 497"/>
                <a:gd name="T13" fmla="*/ 256 h 415"/>
                <a:gd name="T14" fmla="*/ 158 w 497"/>
                <a:gd name="T15" fmla="*/ 343 h 415"/>
                <a:gd name="T16" fmla="*/ 71 w 497"/>
                <a:gd name="T17" fmla="*/ 256 h 415"/>
                <a:gd name="T18" fmla="*/ 158 w 497"/>
                <a:gd name="T19" fmla="*/ 169 h 4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7"/>
                <a:gd name="T31" fmla="*/ 0 h 415"/>
                <a:gd name="T32" fmla="*/ 497 w 497"/>
                <a:gd name="T33" fmla="*/ 415 h 4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7" h="415">
                  <a:moveTo>
                    <a:pt x="47" y="340"/>
                  </a:moveTo>
                  <a:cubicBezTo>
                    <a:pt x="95" y="403"/>
                    <a:pt x="184" y="415"/>
                    <a:pt x="246" y="368"/>
                  </a:cubicBezTo>
                  <a:cubicBezTo>
                    <a:pt x="309" y="320"/>
                    <a:pt x="497" y="0"/>
                    <a:pt x="497" y="0"/>
                  </a:cubicBezTo>
                  <a:cubicBezTo>
                    <a:pt x="497" y="0"/>
                    <a:pt x="137" y="94"/>
                    <a:pt x="75" y="141"/>
                  </a:cubicBezTo>
                  <a:cubicBezTo>
                    <a:pt x="12" y="189"/>
                    <a:pt x="0" y="278"/>
                    <a:pt x="47" y="340"/>
                  </a:cubicBezTo>
                  <a:close/>
                  <a:moveTo>
                    <a:pt x="158" y="169"/>
                  </a:moveTo>
                  <a:cubicBezTo>
                    <a:pt x="206" y="169"/>
                    <a:pt x="245" y="208"/>
                    <a:pt x="245" y="256"/>
                  </a:cubicBezTo>
                  <a:cubicBezTo>
                    <a:pt x="245" y="304"/>
                    <a:pt x="206" y="343"/>
                    <a:pt x="158" y="343"/>
                  </a:cubicBezTo>
                  <a:cubicBezTo>
                    <a:pt x="110" y="343"/>
                    <a:pt x="71" y="304"/>
                    <a:pt x="71" y="256"/>
                  </a:cubicBezTo>
                  <a:cubicBezTo>
                    <a:pt x="71" y="208"/>
                    <a:pt x="110" y="169"/>
                    <a:pt x="158" y="169"/>
                  </a:cubicBezTo>
                  <a:close/>
                </a:path>
              </a:pathLst>
            </a:custGeom>
            <a:solidFill>
              <a:schemeClr val="bg1"/>
            </a:solidFill>
            <a:ln w="9525">
              <a:noFill/>
              <a:miter lim="800000"/>
            </a:ln>
          </p:spPr>
          <p:txBody>
            <a:bodyPr/>
            <a:lstStyle/>
            <a:p>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8" name="Freeform 19"/>
            <p:cNvSpPr>
              <a:spLocks noEditPoints="1" noChangeArrowheads="1"/>
            </p:cNvSpPr>
            <p:nvPr/>
          </p:nvSpPr>
          <p:spPr bwMode="auto">
            <a:xfrm>
              <a:off x="834540" y="1279250"/>
              <a:ext cx="704867" cy="704949"/>
            </a:xfrm>
            <a:custGeom>
              <a:avLst/>
              <a:gdLst>
                <a:gd name="T0" fmla="*/ 600 w 1200"/>
                <a:gd name="T1" fmla="*/ 0 h 1200"/>
                <a:gd name="T2" fmla="*/ 0 w 1200"/>
                <a:gd name="T3" fmla="*/ 600 h 1200"/>
                <a:gd name="T4" fmla="*/ 600 w 1200"/>
                <a:gd name="T5" fmla="*/ 1200 h 1200"/>
                <a:gd name="T6" fmla="*/ 1200 w 1200"/>
                <a:gd name="T7" fmla="*/ 600 h 1200"/>
                <a:gd name="T8" fmla="*/ 600 w 1200"/>
                <a:gd name="T9" fmla="*/ 0 h 1200"/>
                <a:gd name="T10" fmla="*/ 1093 w 1200"/>
                <a:gd name="T11" fmla="*/ 831 h 1200"/>
                <a:gd name="T12" fmla="*/ 971 w 1200"/>
                <a:gd name="T13" fmla="*/ 997 h 1200"/>
                <a:gd name="T14" fmla="*/ 878 w 1200"/>
                <a:gd name="T15" fmla="*/ 983 h 1200"/>
                <a:gd name="T16" fmla="*/ 863 w 1200"/>
                <a:gd name="T17" fmla="*/ 1076 h 1200"/>
                <a:gd name="T18" fmla="*/ 667 w 1200"/>
                <a:gd name="T19" fmla="*/ 1140 h 1200"/>
                <a:gd name="T20" fmla="*/ 600 w 1200"/>
                <a:gd name="T21" fmla="*/ 1073 h 1200"/>
                <a:gd name="T22" fmla="*/ 533 w 1200"/>
                <a:gd name="T23" fmla="*/ 1140 h 1200"/>
                <a:gd name="T24" fmla="*/ 337 w 1200"/>
                <a:gd name="T25" fmla="*/ 1076 h 1200"/>
                <a:gd name="T26" fmla="*/ 322 w 1200"/>
                <a:gd name="T27" fmla="*/ 983 h 1200"/>
                <a:gd name="T28" fmla="*/ 229 w 1200"/>
                <a:gd name="T29" fmla="*/ 997 h 1200"/>
                <a:gd name="T30" fmla="*/ 107 w 1200"/>
                <a:gd name="T31" fmla="*/ 831 h 1200"/>
                <a:gd name="T32" fmla="*/ 150 w 1200"/>
                <a:gd name="T33" fmla="*/ 746 h 1200"/>
                <a:gd name="T34" fmla="*/ 66 w 1200"/>
                <a:gd name="T35" fmla="*/ 703 h 1200"/>
                <a:gd name="T36" fmla="*/ 56 w 1200"/>
                <a:gd name="T37" fmla="*/ 600 h 1200"/>
                <a:gd name="T38" fmla="*/ 66 w 1200"/>
                <a:gd name="T39" fmla="*/ 497 h 1200"/>
                <a:gd name="T40" fmla="*/ 150 w 1200"/>
                <a:gd name="T41" fmla="*/ 454 h 1200"/>
                <a:gd name="T42" fmla="*/ 107 w 1200"/>
                <a:gd name="T43" fmla="*/ 369 h 1200"/>
                <a:gd name="T44" fmla="*/ 229 w 1200"/>
                <a:gd name="T45" fmla="*/ 203 h 1200"/>
                <a:gd name="T46" fmla="*/ 322 w 1200"/>
                <a:gd name="T47" fmla="*/ 217 h 1200"/>
                <a:gd name="T48" fmla="*/ 337 w 1200"/>
                <a:gd name="T49" fmla="*/ 124 h 1200"/>
                <a:gd name="T50" fmla="*/ 533 w 1200"/>
                <a:gd name="T51" fmla="*/ 60 h 1200"/>
                <a:gd name="T52" fmla="*/ 600 w 1200"/>
                <a:gd name="T53" fmla="*/ 127 h 1200"/>
                <a:gd name="T54" fmla="*/ 667 w 1200"/>
                <a:gd name="T55" fmla="*/ 60 h 1200"/>
                <a:gd name="T56" fmla="*/ 863 w 1200"/>
                <a:gd name="T57" fmla="*/ 124 h 1200"/>
                <a:gd name="T58" fmla="*/ 878 w 1200"/>
                <a:gd name="T59" fmla="*/ 217 h 1200"/>
                <a:gd name="T60" fmla="*/ 971 w 1200"/>
                <a:gd name="T61" fmla="*/ 203 h 1200"/>
                <a:gd name="T62" fmla="*/ 1093 w 1200"/>
                <a:gd name="T63" fmla="*/ 369 h 1200"/>
                <a:gd name="T64" fmla="*/ 1050 w 1200"/>
                <a:gd name="T65" fmla="*/ 454 h 1200"/>
                <a:gd name="T66" fmla="*/ 1134 w 1200"/>
                <a:gd name="T67" fmla="*/ 497 h 1200"/>
                <a:gd name="T68" fmla="*/ 1144 w 1200"/>
                <a:gd name="T69" fmla="*/ 600 h 1200"/>
                <a:gd name="T70" fmla="*/ 1134 w 1200"/>
                <a:gd name="T71" fmla="*/ 703 h 1200"/>
                <a:gd name="T72" fmla="*/ 1050 w 1200"/>
                <a:gd name="T73" fmla="*/ 746 h 1200"/>
                <a:gd name="T74" fmla="*/ 1093 w 1200"/>
                <a:gd name="T75" fmla="*/ 831 h 12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200"/>
                <a:gd name="T115" fmla="*/ 0 h 1200"/>
                <a:gd name="T116" fmla="*/ 1200 w 1200"/>
                <a:gd name="T117" fmla="*/ 1200 h 120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200" h="1200">
                  <a:moveTo>
                    <a:pt x="600" y="0"/>
                  </a:moveTo>
                  <a:cubicBezTo>
                    <a:pt x="269" y="0"/>
                    <a:pt x="0" y="269"/>
                    <a:pt x="0" y="600"/>
                  </a:cubicBezTo>
                  <a:cubicBezTo>
                    <a:pt x="0" y="931"/>
                    <a:pt x="269" y="1200"/>
                    <a:pt x="600" y="1200"/>
                  </a:cubicBezTo>
                  <a:cubicBezTo>
                    <a:pt x="931" y="1200"/>
                    <a:pt x="1200" y="931"/>
                    <a:pt x="1200" y="600"/>
                  </a:cubicBezTo>
                  <a:cubicBezTo>
                    <a:pt x="1200" y="269"/>
                    <a:pt x="931" y="0"/>
                    <a:pt x="600" y="0"/>
                  </a:cubicBezTo>
                  <a:close/>
                  <a:moveTo>
                    <a:pt x="1093" y="831"/>
                  </a:moveTo>
                  <a:cubicBezTo>
                    <a:pt x="1063" y="894"/>
                    <a:pt x="1022" y="950"/>
                    <a:pt x="971" y="997"/>
                  </a:cubicBezTo>
                  <a:cubicBezTo>
                    <a:pt x="878" y="983"/>
                    <a:pt x="878" y="983"/>
                    <a:pt x="878" y="983"/>
                  </a:cubicBezTo>
                  <a:cubicBezTo>
                    <a:pt x="863" y="1076"/>
                    <a:pt x="863" y="1076"/>
                    <a:pt x="863" y="1076"/>
                  </a:cubicBezTo>
                  <a:cubicBezTo>
                    <a:pt x="804" y="1109"/>
                    <a:pt x="737" y="1131"/>
                    <a:pt x="667" y="1140"/>
                  </a:cubicBezTo>
                  <a:cubicBezTo>
                    <a:pt x="600" y="1073"/>
                    <a:pt x="600" y="1073"/>
                    <a:pt x="600" y="1073"/>
                  </a:cubicBezTo>
                  <a:cubicBezTo>
                    <a:pt x="533" y="1140"/>
                    <a:pt x="533" y="1140"/>
                    <a:pt x="533" y="1140"/>
                  </a:cubicBezTo>
                  <a:cubicBezTo>
                    <a:pt x="463" y="1131"/>
                    <a:pt x="396" y="1109"/>
                    <a:pt x="337" y="1076"/>
                  </a:cubicBezTo>
                  <a:cubicBezTo>
                    <a:pt x="322" y="983"/>
                    <a:pt x="322" y="983"/>
                    <a:pt x="322" y="983"/>
                  </a:cubicBezTo>
                  <a:cubicBezTo>
                    <a:pt x="229" y="997"/>
                    <a:pt x="229" y="997"/>
                    <a:pt x="229" y="997"/>
                  </a:cubicBezTo>
                  <a:cubicBezTo>
                    <a:pt x="178" y="950"/>
                    <a:pt x="137" y="894"/>
                    <a:pt x="107" y="831"/>
                  </a:cubicBezTo>
                  <a:cubicBezTo>
                    <a:pt x="150" y="746"/>
                    <a:pt x="150" y="746"/>
                    <a:pt x="150" y="746"/>
                  </a:cubicBezTo>
                  <a:cubicBezTo>
                    <a:pt x="66" y="703"/>
                    <a:pt x="66" y="703"/>
                    <a:pt x="66" y="703"/>
                  </a:cubicBezTo>
                  <a:cubicBezTo>
                    <a:pt x="59" y="670"/>
                    <a:pt x="56" y="635"/>
                    <a:pt x="56" y="600"/>
                  </a:cubicBezTo>
                  <a:cubicBezTo>
                    <a:pt x="56" y="565"/>
                    <a:pt x="59" y="530"/>
                    <a:pt x="66" y="497"/>
                  </a:cubicBezTo>
                  <a:cubicBezTo>
                    <a:pt x="150" y="454"/>
                    <a:pt x="150" y="454"/>
                    <a:pt x="150" y="454"/>
                  </a:cubicBezTo>
                  <a:cubicBezTo>
                    <a:pt x="107" y="369"/>
                    <a:pt x="107" y="369"/>
                    <a:pt x="107" y="369"/>
                  </a:cubicBezTo>
                  <a:cubicBezTo>
                    <a:pt x="137" y="306"/>
                    <a:pt x="178" y="250"/>
                    <a:pt x="229" y="203"/>
                  </a:cubicBezTo>
                  <a:cubicBezTo>
                    <a:pt x="322" y="217"/>
                    <a:pt x="322" y="217"/>
                    <a:pt x="322" y="217"/>
                  </a:cubicBezTo>
                  <a:cubicBezTo>
                    <a:pt x="337" y="124"/>
                    <a:pt x="337" y="124"/>
                    <a:pt x="337" y="124"/>
                  </a:cubicBezTo>
                  <a:cubicBezTo>
                    <a:pt x="396" y="91"/>
                    <a:pt x="463" y="69"/>
                    <a:pt x="533" y="60"/>
                  </a:cubicBezTo>
                  <a:cubicBezTo>
                    <a:pt x="600" y="127"/>
                    <a:pt x="600" y="127"/>
                    <a:pt x="600" y="127"/>
                  </a:cubicBezTo>
                  <a:cubicBezTo>
                    <a:pt x="667" y="60"/>
                    <a:pt x="667" y="60"/>
                    <a:pt x="667" y="60"/>
                  </a:cubicBezTo>
                  <a:cubicBezTo>
                    <a:pt x="737" y="69"/>
                    <a:pt x="804" y="91"/>
                    <a:pt x="863" y="124"/>
                  </a:cubicBezTo>
                  <a:cubicBezTo>
                    <a:pt x="878" y="217"/>
                    <a:pt x="878" y="217"/>
                    <a:pt x="878" y="217"/>
                  </a:cubicBezTo>
                  <a:cubicBezTo>
                    <a:pt x="971" y="203"/>
                    <a:pt x="971" y="203"/>
                    <a:pt x="971" y="203"/>
                  </a:cubicBezTo>
                  <a:cubicBezTo>
                    <a:pt x="1022" y="250"/>
                    <a:pt x="1063" y="306"/>
                    <a:pt x="1093" y="369"/>
                  </a:cubicBezTo>
                  <a:cubicBezTo>
                    <a:pt x="1050" y="454"/>
                    <a:pt x="1050" y="454"/>
                    <a:pt x="1050" y="454"/>
                  </a:cubicBezTo>
                  <a:cubicBezTo>
                    <a:pt x="1134" y="497"/>
                    <a:pt x="1134" y="497"/>
                    <a:pt x="1134" y="497"/>
                  </a:cubicBezTo>
                  <a:cubicBezTo>
                    <a:pt x="1141" y="530"/>
                    <a:pt x="1144" y="565"/>
                    <a:pt x="1144" y="600"/>
                  </a:cubicBezTo>
                  <a:cubicBezTo>
                    <a:pt x="1144" y="635"/>
                    <a:pt x="1141" y="670"/>
                    <a:pt x="1134" y="703"/>
                  </a:cubicBezTo>
                  <a:cubicBezTo>
                    <a:pt x="1050" y="746"/>
                    <a:pt x="1050" y="746"/>
                    <a:pt x="1050" y="746"/>
                  </a:cubicBezTo>
                  <a:lnTo>
                    <a:pt x="1093" y="831"/>
                  </a:lnTo>
                  <a:close/>
                </a:path>
              </a:pathLst>
            </a:custGeom>
            <a:solidFill>
              <a:schemeClr val="bg1"/>
            </a:solidFill>
            <a:ln w="9525">
              <a:noFill/>
              <a:miter lim="800000"/>
            </a:ln>
          </p:spPr>
          <p:txBody>
            <a:bodyPr/>
            <a:lstStyle/>
            <a:p>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9" name="Oval 20"/>
            <p:cNvSpPr>
              <a:spLocks noChangeArrowheads="1"/>
            </p:cNvSpPr>
            <p:nvPr/>
          </p:nvSpPr>
          <p:spPr bwMode="auto">
            <a:xfrm>
              <a:off x="1168539" y="1613287"/>
              <a:ext cx="36870" cy="36874"/>
            </a:xfrm>
            <a:prstGeom prst="ellipse">
              <a:avLst/>
            </a:prstGeom>
            <a:solidFill>
              <a:schemeClr val="bg1"/>
            </a:solidFill>
            <a:ln w="9525">
              <a:noFill/>
              <a:round/>
            </a:ln>
          </p:spPr>
          <p:txBody>
            <a:bodyPr/>
            <a:lstStyle/>
            <a:p>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3500"/>
                            </p:stCondLst>
                            <p:childTnLst>
                              <p:par>
                                <p:cTn id="34" presetID="22" presetClass="entr" presetSubtype="1"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p:stCondLst>
                              <p:cond delay="5000"/>
                            </p:stCondLst>
                            <p:childTnLst>
                              <p:par>
                                <p:cTn id="46" presetID="22" presetClass="entr" presetSubtype="1"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500"/>
                                        <p:tgtEl>
                                          <p:spTgt spid="18"/>
                                        </p:tgtEl>
                                      </p:cBhvr>
                                    </p:animEffect>
                                  </p:childTnLst>
                                </p:cTn>
                              </p:par>
                            </p:childTnLst>
                          </p:cTn>
                        </p:par>
                        <p:par>
                          <p:cTn id="49" fill="hold">
                            <p:stCondLst>
                              <p:cond delay="5500"/>
                            </p:stCondLst>
                            <p:childTnLst>
                              <p:par>
                                <p:cTn id="50" presetID="10" presetClass="entr" presetSubtype="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childTnLst>
                          </p:cTn>
                        </p:par>
                        <p:par>
                          <p:cTn id="53" fill="hold">
                            <p:stCondLst>
                              <p:cond delay="6000"/>
                            </p:stCondLst>
                            <p:childTnLst>
                              <p:par>
                                <p:cTn id="54" presetID="22" presetClass="entr" presetSubtype="1"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up)">
                                      <p:cBhvr>
                                        <p:cTn id="56" dur="500"/>
                                        <p:tgtEl>
                                          <p:spTgt spid="14"/>
                                        </p:tgtEl>
                                      </p:cBhvr>
                                    </p:animEffect>
                                  </p:childTnLst>
                                </p:cTn>
                              </p:par>
                            </p:childTnLst>
                          </p:cTn>
                        </p:par>
                        <p:par>
                          <p:cTn id="57" fill="hold">
                            <p:stCondLst>
                              <p:cond delay="6500"/>
                            </p:stCondLst>
                            <p:childTnLst>
                              <p:par>
                                <p:cTn id="58" presetID="22" presetClass="entr" presetSubtype="8"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childTnLst>
                          </p:cTn>
                        </p:par>
                        <p:par>
                          <p:cTn id="65" fill="hold">
                            <p:stCondLst>
                              <p:cond delay="7500"/>
                            </p:stCondLst>
                            <p:childTnLst>
                              <p:par>
                                <p:cTn id="66" presetID="22" presetClass="entr" presetSubtype="4"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down)">
                                      <p:cBhvr>
                                        <p:cTn id="68" dur="500"/>
                                        <p:tgtEl>
                                          <p:spTgt spid="19"/>
                                        </p:tgtEl>
                                      </p:cBhvr>
                                    </p:animEffect>
                                  </p:childTnLst>
                                </p:cTn>
                              </p:par>
                            </p:childTnLst>
                          </p:cTn>
                        </p:par>
                        <p:par>
                          <p:cTn id="69" fill="hold">
                            <p:stCondLst>
                              <p:cond delay="8000"/>
                            </p:stCondLst>
                            <p:childTnLst>
                              <p:par>
                                <p:cTn id="70" presetID="53" presetClass="entr" presetSubtype="16" fill="hold" grpId="0" nodeType="afterEffect">
                                  <p:stCondLst>
                                    <p:cond delay="0"/>
                                  </p:stCondLst>
                                  <p:childTnLst>
                                    <p:set>
                                      <p:cBhvr>
                                        <p:cTn id="71" dur="1" fill="hold">
                                          <p:stCondLst>
                                            <p:cond delay="0"/>
                                          </p:stCondLst>
                                        </p:cTn>
                                        <p:tgtEl>
                                          <p:spTgt spid="2"/>
                                        </p:tgtEl>
                                        <p:attrNameLst>
                                          <p:attrName>style.visibility</p:attrName>
                                        </p:attrNameLst>
                                      </p:cBhvr>
                                      <p:to>
                                        <p:strVal val="visible"/>
                                      </p:to>
                                    </p:set>
                                    <p:anim calcmode="lin" valueType="num">
                                      <p:cBhvr>
                                        <p:cTn id="72" dur="500" fill="hold"/>
                                        <p:tgtEl>
                                          <p:spTgt spid="2"/>
                                        </p:tgtEl>
                                        <p:attrNameLst>
                                          <p:attrName>ppt_w</p:attrName>
                                        </p:attrNameLst>
                                      </p:cBhvr>
                                      <p:tavLst>
                                        <p:tav tm="0">
                                          <p:val>
                                            <p:fltVal val="0"/>
                                          </p:val>
                                        </p:tav>
                                        <p:tav tm="100000">
                                          <p:val>
                                            <p:strVal val="#ppt_w"/>
                                          </p:val>
                                        </p:tav>
                                      </p:tavLst>
                                    </p:anim>
                                    <p:anim calcmode="lin" valueType="num">
                                      <p:cBhvr>
                                        <p:cTn id="73" dur="500" fill="hold"/>
                                        <p:tgtEl>
                                          <p:spTgt spid="2"/>
                                        </p:tgtEl>
                                        <p:attrNameLst>
                                          <p:attrName>ppt_h</p:attrName>
                                        </p:attrNameLst>
                                      </p:cBhvr>
                                      <p:tavLst>
                                        <p:tav tm="0">
                                          <p:val>
                                            <p:fltVal val="0"/>
                                          </p:val>
                                        </p:tav>
                                        <p:tav tm="100000">
                                          <p:val>
                                            <p:strVal val="#ppt_h"/>
                                          </p:val>
                                        </p:tav>
                                      </p:tavLst>
                                    </p:anim>
                                    <p:animEffect transition="in" filter="fade">
                                      <p:cBhvr>
                                        <p:cTn id="7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7" grpId="0"/>
      <p:bldP spid="11" grpId="0"/>
      <p:bldP spid="15" grpId="0"/>
      <p:bldP spid="1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862813" y="1072057"/>
            <a:ext cx="2671200" cy="757130"/>
          </a:xfrm>
          <a:prstGeom prst="rect">
            <a:avLst/>
          </a:prstGeom>
        </p:spPr>
        <p:txBody>
          <a:bodyPr wrap="square">
            <a:spAutoFit/>
          </a:bodyPr>
          <a:lstStyle/>
          <a:p>
            <a:pPr>
              <a:lnSpc>
                <a:spcPct val="120000"/>
              </a:lnSpc>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拥有在所学或所工作领域，以及在该领域与其它领域的</a:t>
            </a:r>
            <a:r>
              <a:rPr lang="zh-CN" altLang="en-US" sz="1200" dirty="0" smtClean="0">
                <a:solidFill>
                  <a:srgbClr val="15C2FF"/>
                </a:solidFill>
                <a:latin typeface="微软雅黑" panose="020B0503020204020204" pitchFamily="34" charset="-122"/>
                <a:ea typeface="微软雅黑" panose="020B0503020204020204" pitchFamily="34" charset="-122"/>
                <a:sym typeface="宋体" panose="02010600030101010101" pitchFamily="2" charset="-122"/>
              </a:rPr>
              <a:t>交界处最高深的前沿性知识</a:t>
            </a:r>
            <a:endParaRPr lang="zh-CN" altLang="en-US" sz="1200" dirty="0">
              <a:solidFill>
                <a:srgbClr val="15C2FF"/>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20600" y="76200"/>
            <a:ext cx="6405066"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教育立交桥建设：欧洲资格框架（</a:t>
            </a:r>
            <a:r>
              <a:rPr lang="en-US" altLang="zh-CN" sz="2400" dirty="0" smtClean="0">
                <a:solidFill>
                  <a:schemeClr val="bg1"/>
                </a:solidFill>
                <a:latin typeface="微软雅黑" panose="020B0503020204020204" pitchFamily="34" charset="-122"/>
                <a:ea typeface="微软雅黑" panose="020B0503020204020204" pitchFamily="34" charset="-122"/>
              </a:rPr>
              <a:t>EQF</a:t>
            </a:r>
            <a:r>
              <a:rPr lang="zh-CN" altLang="en-US" sz="2400" dirty="0" smtClean="0">
                <a:solidFill>
                  <a:schemeClr val="bg1"/>
                </a:solidFill>
                <a:latin typeface="微软雅黑" panose="020B0503020204020204" pitchFamily="34" charset="-122"/>
                <a:ea typeface="微软雅黑" panose="020B0503020204020204" pitchFamily="34" charset="-122"/>
              </a:rPr>
              <a: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3513726" y="1071675"/>
            <a:ext cx="2485058" cy="978729"/>
          </a:xfrm>
          <a:prstGeom prst="rect">
            <a:avLst/>
          </a:prstGeom>
        </p:spPr>
        <p:txBody>
          <a:bodyPr wrap="square">
            <a:spAutoFit/>
          </a:bodyPr>
          <a:lstStyle/>
          <a:p>
            <a:pPr lvl="0" defTabSz="0">
              <a:lnSpc>
                <a:spcPct val="120000"/>
              </a:lnSpc>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具有解决研究和创新中重要问题，拓展和重新定义现存的知识或职业活动所需的</a:t>
            </a:r>
            <a:r>
              <a:rPr lang="zh-CN" altLang="en-US" sz="1200" dirty="0" smtClean="0">
                <a:solidFill>
                  <a:srgbClr val="FFFF00"/>
                </a:solidFill>
                <a:latin typeface="微软雅黑" panose="020B0503020204020204" pitchFamily="34" charset="-122"/>
                <a:ea typeface="微软雅黑" panose="020B0503020204020204" pitchFamily="34" charset="-122"/>
                <a:sym typeface="宋体" panose="02010600030101010101" pitchFamily="2" charset="-122"/>
              </a:rPr>
              <a:t>最高深和专业化的技能和技术</a:t>
            </a: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，并可以</a:t>
            </a:r>
            <a:r>
              <a:rPr lang="zh-CN" altLang="en-US" sz="1200" dirty="0" smtClean="0">
                <a:solidFill>
                  <a:srgbClr val="FFFF00"/>
                </a:solidFill>
                <a:latin typeface="微软雅黑" panose="020B0503020204020204" pitchFamily="34" charset="-122"/>
                <a:ea typeface="微软雅黑" panose="020B0503020204020204" pitchFamily="34" charset="-122"/>
                <a:sym typeface="宋体" panose="02010600030101010101" pitchFamily="2" charset="-122"/>
              </a:rPr>
              <a:t>进行综合和评估</a:t>
            </a:r>
            <a:endParaRPr lang="zh-CN" altLang="en-US" sz="1200" dirty="0" smtClean="0">
              <a:solidFill>
                <a:srgbClr val="FFFF00"/>
              </a:solidFill>
              <a:latin typeface="微软雅黑" panose="020B0503020204020204" pitchFamily="34" charset="-122"/>
              <a:ea typeface="微软雅黑" panose="020B0503020204020204" pitchFamily="34" charset="-122"/>
              <a:sym typeface="Calibri" panose="020F0502020204030204" charset="0"/>
            </a:endParaRPr>
          </a:p>
        </p:txBody>
      </p:sp>
      <p:sp>
        <p:nvSpPr>
          <p:cNvPr id="5" name="矩形 4"/>
          <p:cNvSpPr/>
          <p:nvPr/>
        </p:nvSpPr>
        <p:spPr>
          <a:xfrm>
            <a:off x="5996120" y="1071675"/>
            <a:ext cx="3024000" cy="978729"/>
          </a:xfrm>
          <a:prstGeom prst="rect">
            <a:avLst/>
          </a:prstGeom>
        </p:spPr>
        <p:txBody>
          <a:bodyPr wrap="square">
            <a:spAutoFit/>
          </a:bodyPr>
          <a:lstStyle/>
          <a:p>
            <a:pPr lvl="0" defTabSz="0">
              <a:lnSpc>
                <a:spcPct val="120000"/>
              </a:lnSpc>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在工作学习以及研究领域的前沿，能表现出高度的权威性、创新性、自主性、学术性和良好的职业操守，并能持续不断地发展出</a:t>
            </a:r>
            <a:r>
              <a:rPr lang="zh-CN" altLang="en-US" sz="1200" dirty="0" smtClean="0">
                <a:solidFill>
                  <a:srgbClr val="00FFFF"/>
                </a:solidFill>
                <a:latin typeface="微软雅黑" panose="020B0503020204020204" pitchFamily="34" charset="-122"/>
                <a:ea typeface="微软雅黑" panose="020B0503020204020204" pitchFamily="34" charset="-122"/>
                <a:sym typeface="宋体" panose="02010600030101010101" pitchFamily="2" charset="-122"/>
              </a:rPr>
              <a:t>新的观念和方法</a:t>
            </a:r>
            <a:endParaRPr lang="zh-CN" altLang="en-US" sz="1200" dirty="0" smtClean="0">
              <a:solidFill>
                <a:srgbClr val="00FFFF"/>
              </a:solidFill>
              <a:latin typeface="微软雅黑" panose="020B0503020204020204" pitchFamily="34" charset="-122"/>
              <a:ea typeface="微软雅黑" panose="020B0503020204020204" pitchFamily="34" charset="-122"/>
              <a:sym typeface="Calibri" panose="020F0502020204030204" charset="0"/>
            </a:endParaRPr>
          </a:p>
        </p:txBody>
      </p:sp>
      <p:sp>
        <p:nvSpPr>
          <p:cNvPr id="6" name="矩形 5"/>
          <p:cNvSpPr/>
          <p:nvPr/>
        </p:nvSpPr>
        <p:spPr>
          <a:xfrm>
            <a:off x="864327" y="2043675"/>
            <a:ext cx="2670467" cy="1421928"/>
          </a:xfrm>
          <a:prstGeom prst="rect">
            <a:avLst/>
          </a:prstGeom>
        </p:spPr>
        <p:txBody>
          <a:bodyPr wrap="square">
            <a:spAutoFit/>
          </a:bodyPr>
          <a:lstStyle/>
          <a:p>
            <a:pPr marL="180975" lvl="0" indent="-180975" defTabSz="0">
              <a:lnSpc>
                <a:spcPct val="120000"/>
              </a:lnSpc>
              <a:buSzPct val="60000"/>
              <a:buFont typeface="Wingdings" panose="05000000000000000000" pitchFamily="2" charset="2"/>
              <a:buChar char="n"/>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拥有对所学或所工作领域的高度专业化的知识，其中某些知识是在该领域内进行原创性思考和研究所需的前沿性知识</a:t>
            </a:r>
            <a:endPar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marL="180975" lvl="0" indent="-180975" defTabSz="0">
              <a:lnSpc>
                <a:spcPct val="120000"/>
              </a:lnSpc>
              <a:buSzPct val="60000"/>
              <a:buFont typeface="Wingdings" panose="05000000000000000000" pitchFamily="2" charset="2"/>
              <a:buChar char="n"/>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对本领域与不同领域</a:t>
            </a:r>
            <a:r>
              <a:rPr lang="zh-CN" altLang="en-US" sz="1200" dirty="0" smtClean="0">
                <a:solidFill>
                  <a:srgbClr val="15C2FF"/>
                </a:solidFill>
                <a:latin typeface="微软雅黑" panose="020B0503020204020204" pitchFamily="34" charset="-122"/>
                <a:ea typeface="微软雅黑" panose="020B0503020204020204" pitchFamily="34" charset="-122"/>
                <a:sym typeface="宋体" panose="02010600030101010101" pitchFamily="2" charset="-122"/>
              </a:rPr>
              <a:t>交界处的知识有明确的认识</a:t>
            </a:r>
            <a:endParaRPr lang="zh-CN" altLang="en-US" sz="1200" dirty="0" smtClean="0">
              <a:solidFill>
                <a:srgbClr val="15C2FF"/>
              </a:solidFill>
              <a:latin typeface="微软雅黑" panose="020B0503020204020204" pitchFamily="34" charset="-122"/>
              <a:ea typeface="微软雅黑" panose="020B0503020204020204" pitchFamily="34" charset="-122"/>
              <a:sym typeface="Calibri" panose="020F0502020204030204" charset="0"/>
            </a:endParaRPr>
          </a:p>
        </p:txBody>
      </p:sp>
      <p:sp>
        <p:nvSpPr>
          <p:cNvPr id="7" name="矩形 6"/>
          <p:cNvSpPr/>
          <p:nvPr/>
        </p:nvSpPr>
        <p:spPr>
          <a:xfrm>
            <a:off x="3513600" y="2043675"/>
            <a:ext cx="2484000" cy="978729"/>
          </a:xfrm>
          <a:prstGeom prst="rect">
            <a:avLst/>
          </a:prstGeom>
        </p:spPr>
        <p:txBody>
          <a:bodyPr wrap="square">
            <a:spAutoFit/>
          </a:bodyPr>
          <a:lstStyle/>
          <a:p>
            <a:pPr defTabSz="0">
              <a:lnSpc>
                <a:spcPct val="120000"/>
              </a:lnSpc>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具有从事旨在探索新的知识和</a:t>
            </a:r>
            <a:r>
              <a:rPr lang="zh-CN" altLang="en-US" sz="1200" dirty="0" smtClean="0">
                <a:solidFill>
                  <a:srgbClr val="FFFF00"/>
                </a:solidFill>
                <a:latin typeface="微软雅黑" panose="020B0503020204020204" pitchFamily="34" charset="-122"/>
                <a:ea typeface="微软雅黑" panose="020B0503020204020204" pitchFamily="34" charset="-122"/>
                <a:sym typeface="宋体" panose="02010600030101010101" pitchFamily="2" charset="-122"/>
              </a:rPr>
              <a:t>整合来自不同领域的知识</a:t>
            </a: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而开展的研究或创新工作所需的专门的</a:t>
            </a:r>
            <a:r>
              <a:rPr lang="zh-CN" altLang="en-US" sz="1200" dirty="0" smtClean="0">
                <a:solidFill>
                  <a:srgbClr val="FFFF00"/>
                </a:solidFill>
                <a:latin typeface="微软雅黑" panose="020B0503020204020204" pitchFamily="34" charset="-122"/>
                <a:ea typeface="微软雅黑" panose="020B0503020204020204" pitchFamily="34" charset="-122"/>
                <a:sym typeface="宋体" panose="02010600030101010101" pitchFamily="2" charset="-122"/>
              </a:rPr>
              <a:t>解决问题的技能</a:t>
            </a:r>
            <a:endParaRPr lang="zh-CN" altLang="en-US" sz="1200" dirty="0" smtClean="0">
              <a:solidFill>
                <a:srgbClr val="FFFF00"/>
              </a:solidFill>
              <a:latin typeface="微软雅黑" panose="020B0503020204020204" pitchFamily="34" charset="-122"/>
              <a:ea typeface="微软雅黑" panose="020B0503020204020204" pitchFamily="34" charset="-122"/>
              <a:sym typeface="Calibri" panose="020F0502020204030204" charset="0"/>
            </a:endParaRPr>
          </a:p>
        </p:txBody>
      </p:sp>
      <p:sp>
        <p:nvSpPr>
          <p:cNvPr id="8" name="矩形 7"/>
          <p:cNvSpPr/>
          <p:nvPr/>
        </p:nvSpPr>
        <p:spPr>
          <a:xfrm>
            <a:off x="5996120" y="2043675"/>
            <a:ext cx="3024000" cy="978729"/>
          </a:xfrm>
          <a:prstGeom prst="rect">
            <a:avLst/>
          </a:prstGeom>
        </p:spPr>
        <p:txBody>
          <a:bodyPr wrap="square">
            <a:spAutoFit/>
          </a:bodyPr>
          <a:lstStyle/>
          <a:p>
            <a:pPr marL="180975" lvl="0" indent="-180975" defTabSz="0">
              <a:lnSpc>
                <a:spcPct val="120000"/>
              </a:lnSpc>
              <a:buSzPct val="60000"/>
              <a:buFont typeface="Wingdings" panose="05000000000000000000" pitchFamily="2" charset="2"/>
              <a:buChar char="n"/>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能管理和改变复杂的、不可预知的工作学习环境，并能实施</a:t>
            </a:r>
            <a:r>
              <a:rPr lang="zh-CN" altLang="en-US" sz="1200" dirty="0" smtClean="0">
                <a:solidFill>
                  <a:srgbClr val="00FFFF"/>
                </a:solidFill>
                <a:latin typeface="微软雅黑" panose="020B0503020204020204" pitchFamily="34" charset="-122"/>
                <a:ea typeface="微软雅黑" panose="020B0503020204020204" pitchFamily="34" charset="-122"/>
                <a:sym typeface="宋体" panose="02010600030101010101" pitchFamily="2" charset="-122"/>
              </a:rPr>
              <a:t>新的战略性方法</a:t>
            </a:r>
            <a:endParaRPr lang="zh-CN" altLang="en-US" sz="1200" dirty="0" smtClean="0">
              <a:solidFill>
                <a:srgbClr val="00FFFF"/>
              </a:solidFill>
              <a:latin typeface="微软雅黑" panose="020B0503020204020204" pitchFamily="34" charset="-122"/>
              <a:ea typeface="微软雅黑" panose="020B0503020204020204" pitchFamily="34" charset="-122"/>
              <a:sym typeface="宋体" panose="02010600030101010101" pitchFamily="2" charset="-122"/>
            </a:endParaRPr>
          </a:p>
          <a:p>
            <a:pPr marL="180975" lvl="0" indent="-180975" defTabSz="0">
              <a:lnSpc>
                <a:spcPct val="120000"/>
              </a:lnSpc>
              <a:buSzPct val="60000"/>
              <a:buFont typeface="Wingdings" panose="05000000000000000000" pitchFamily="2" charset="2"/>
              <a:buChar char="n"/>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能对专业知识和实践的发展有所贡献，也能</a:t>
            </a:r>
            <a:r>
              <a:rPr lang="zh-CN" altLang="en-US" sz="1200" dirty="0" smtClean="0">
                <a:solidFill>
                  <a:srgbClr val="00FFFF"/>
                </a:solidFill>
                <a:latin typeface="微软雅黑" panose="020B0503020204020204" pitchFamily="34" charset="-122"/>
                <a:ea typeface="微软雅黑" panose="020B0503020204020204" pitchFamily="34" charset="-122"/>
                <a:sym typeface="宋体" panose="02010600030101010101" pitchFamily="2" charset="-122"/>
              </a:rPr>
              <a:t>评价团队的战略性表现</a:t>
            </a:r>
            <a:endParaRPr lang="zh-CN" altLang="en-US" sz="1200" dirty="0" smtClean="0">
              <a:solidFill>
                <a:srgbClr val="00FFFF"/>
              </a:solidFill>
              <a:latin typeface="微软雅黑" panose="020B0503020204020204" pitchFamily="34" charset="-122"/>
              <a:ea typeface="微软雅黑" panose="020B0503020204020204" pitchFamily="34" charset="-122"/>
              <a:sym typeface="Calibri" panose="020F0502020204030204" charset="0"/>
            </a:endParaRPr>
          </a:p>
        </p:txBody>
      </p:sp>
      <p:sp>
        <p:nvSpPr>
          <p:cNvPr id="9" name="矩形 8"/>
          <p:cNvSpPr/>
          <p:nvPr/>
        </p:nvSpPr>
        <p:spPr>
          <a:xfrm>
            <a:off x="864327" y="3407559"/>
            <a:ext cx="2671200" cy="535531"/>
          </a:xfrm>
          <a:prstGeom prst="rect">
            <a:avLst/>
          </a:prstGeom>
        </p:spPr>
        <p:txBody>
          <a:bodyPr wrap="square">
            <a:spAutoFit/>
          </a:bodyPr>
          <a:lstStyle/>
          <a:p>
            <a:pPr lvl="0" defTabSz="0" eaLnBrk="0" hangingPunct="0">
              <a:lnSpc>
                <a:spcPct val="120000"/>
              </a:lnSpc>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拥有对</a:t>
            </a:r>
            <a:r>
              <a:rPr lang="zh-CN" altLang="en-US" sz="1200" dirty="0" smtClean="0">
                <a:solidFill>
                  <a:srgbClr val="15C2FF"/>
                </a:solidFill>
                <a:latin typeface="微软雅黑" panose="020B0503020204020204" pitchFamily="34" charset="-122"/>
                <a:ea typeface="微软雅黑" panose="020B0503020204020204" pitchFamily="34" charset="-122"/>
                <a:sym typeface="宋体" panose="02010600030101010101" pitchFamily="2" charset="-122"/>
              </a:rPr>
              <a:t>所学</a:t>
            </a: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或所工作</a:t>
            </a:r>
            <a:r>
              <a:rPr lang="zh-CN" altLang="en-US" sz="1200" dirty="0" smtClean="0">
                <a:solidFill>
                  <a:srgbClr val="15C2FF"/>
                </a:solidFill>
                <a:latin typeface="微软雅黑" panose="020B0503020204020204" pitchFamily="34" charset="-122"/>
                <a:ea typeface="微软雅黑" panose="020B0503020204020204" pitchFamily="34" charset="-122"/>
                <a:sym typeface="宋体" panose="02010600030101010101" pitchFamily="2" charset="-122"/>
              </a:rPr>
              <a:t>领域的高级知识</a:t>
            </a: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，同时对理论和原则有</a:t>
            </a:r>
            <a:r>
              <a:rPr lang="zh-CN" altLang="en-US" sz="1200" dirty="0" smtClean="0">
                <a:solidFill>
                  <a:srgbClr val="15C2FF"/>
                </a:solidFill>
                <a:latin typeface="微软雅黑" panose="020B0503020204020204" pitchFamily="34" charset="-122"/>
                <a:ea typeface="微软雅黑" panose="020B0503020204020204" pitchFamily="34" charset="-122"/>
                <a:sym typeface="宋体" panose="02010600030101010101" pitchFamily="2" charset="-122"/>
              </a:rPr>
              <a:t>精确理解</a:t>
            </a:r>
            <a:endParaRPr lang="zh-CN" altLang="en-US" sz="1200" dirty="0" smtClean="0">
              <a:solidFill>
                <a:srgbClr val="15C2FF"/>
              </a:solidFill>
              <a:latin typeface="微软雅黑" panose="020B0503020204020204" pitchFamily="34" charset="-122"/>
              <a:ea typeface="微软雅黑" panose="020B0503020204020204" pitchFamily="34" charset="-122"/>
              <a:sym typeface="Calibri" panose="020F0502020204030204" charset="0"/>
            </a:endParaRPr>
          </a:p>
        </p:txBody>
      </p:sp>
      <p:sp>
        <p:nvSpPr>
          <p:cNvPr id="10" name="矩形 9"/>
          <p:cNvSpPr/>
          <p:nvPr/>
        </p:nvSpPr>
        <p:spPr>
          <a:xfrm>
            <a:off x="3513600" y="3407559"/>
            <a:ext cx="2484000" cy="757130"/>
          </a:xfrm>
          <a:prstGeom prst="rect">
            <a:avLst/>
          </a:prstGeom>
        </p:spPr>
        <p:txBody>
          <a:bodyPr wrap="square">
            <a:spAutoFit/>
          </a:bodyPr>
          <a:lstStyle/>
          <a:p>
            <a:pPr lvl="0" defTabSz="0" eaLnBrk="0" hangingPunct="0">
              <a:lnSpc>
                <a:spcPct val="120000"/>
              </a:lnSpc>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具有在专业的工作或者学习</a:t>
            </a:r>
            <a:r>
              <a:rPr lang="zh-CN" altLang="en-US" sz="1200" dirty="0" smtClean="0">
                <a:solidFill>
                  <a:srgbClr val="FFFF00"/>
                </a:solidFill>
                <a:latin typeface="微软雅黑" panose="020B0503020204020204" pitchFamily="34" charset="-122"/>
                <a:ea typeface="微软雅黑" panose="020B0503020204020204" pitchFamily="34" charset="-122"/>
                <a:sym typeface="宋体" panose="02010600030101010101" pitchFamily="2" charset="-122"/>
              </a:rPr>
              <a:t>领域内解决复杂</a:t>
            </a: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的和</a:t>
            </a:r>
            <a:r>
              <a:rPr lang="zh-CN" altLang="en-US" sz="1200" dirty="0" smtClean="0">
                <a:solidFill>
                  <a:srgbClr val="FFFF00"/>
                </a:solidFill>
                <a:latin typeface="微软雅黑" panose="020B0503020204020204" pitchFamily="34" charset="-122"/>
                <a:ea typeface="微软雅黑" panose="020B0503020204020204" pitchFamily="34" charset="-122"/>
                <a:sym typeface="宋体" panose="02010600030101010101" pitchFamily="2" charset="-122"/>
              </a:rPr>
              <a:t>不可预知问题</a:t>
            </a: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所需要的高级技能、熟练技艺和创新意识</a:t>
            </a:r>
            <a:endPar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矩形 10"/>
          <p:cNvSpPr/>
          <p:nvPr/>
        </p:nvSpPr>
        <p:spPr>
          <a:xfrm>
            <a:off x="5996120" y="3407559"/>
            <a:ext cx="3023998" cy="978729"/>
          </a:xfrm>
          <a:prstGeom prst="rect">
            <a:avLst/>
          </a:prstGeom>
        </p:spPr>
        <p:txBody>
          <a:bodyPr wrap="square">
            <a:spAutoFit/>
          </a:bodyPr>
          <a:lstStyle/>
          <a:p>
            <a:pPr marL="180975" lvl="0" indent="-180975" defTabSz="0" eaLnBrk="0" hangingPunct="0">
              <a:lnSpc>
                <a:spcPct val="120000"/>
              </a:lnSpc>
              <a:buSzPct val="60000"/>
              <a:buFont typeface="Wingdings" panose="05000000000000000000" pitchFamily="2" charset="2"/>
              <a:buChar char="n"/>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能在不可预知的工作或学习环境中，管理复杂的技术性或专业性活动或工程，并能担当起决策的责任</a:t>
            </a:r>
            <a:endPar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marL="180975" lvl="0" indent="-180975" defTabSz="0" eaLnBrk="0" hangingPunct="0">
              <a:lnSpc>
                <a:spcPct val="120000"/>
              </a:lnSpc>
              <a:buSzPct val="60000"/>
              <a:buFont typeface="Wingdings" panose="05000000000000000000" pitchFamily="2" charset="2"/>
              <a:buChar char="n"/>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能担负管理个人和团体专业发展的责任</a:t>
            </a:r>
            <a:endPar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矩形 11"/>
          <p:cNvSpPr/>
          <p:nvPr/>
        </p:nvSpPr>
        <p:spPr>
          <a:xfrm>
            <a:off x="864327" y="4379559"/>
            <a:ext cx="2671200" cy="757130"/>
          </a:xfrm>
          <a:prstGeom prst="rect">
            <a:avLst/>
          </a:prstGeom>
        </p:spPr>
        <p:txBody>
          <a:bodyPr wrap="square">
            <a:spAutoFit/>
          </a:bodyPr>
          <a:lstStyle/>
          <a:p>
            <a:pPr lvl="0" defTabSz="0">
              <a:lnSpc>
                <a:spcPct val="120000"/>
              </a:lnSpc>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拥有对所学或所工作领域全而的、专业的理论性知识和事实性知识，同时清楚这些知识的界限</a:t>
            </a:r>
            <a:endPar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矩形 12"/>
          <p:cNvSpPr/>
          <p:nvPr/>
        </p:nvSpPr>
        <p:spPr>
          <a:xfrm>
            <a:off x="3513600" y="4379559"/>
            <a:ext cx="2484000" cy="535531"/>
          </a:xfrm>
          <a:prstGeom prst="rect">
            <a:avLst/>
          </a:prstGeom>
        </p:spPr>
        <p:txBody>
          <a:bodyPr wrap="square">
            <a:spAutoFit/>
          </a:bodyPr>
          <a:lstStyle/>
          <a:p>
            <a:pPr defTabSz="0" eaLnBrk="0" hangingPunct="0">
              <a:lnSpc>
                <a:spcPct val="120000"/>
              </a:lnSpc>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具有使用创新办法解决抽象问题所需的全面的认知性和操作性技能</a:t>
            </a:r>
            <a:endPar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矩形 13"/>
          <p:cNvSpPr/>
          <p:nvPr/>
        </p:nvSpPr>
        <p:spPr>
          <a:xfrm>
            <a:off x="5994216" y="4379559"/>
            <a:ext cx="3024000" cy="757130"/>
          </a:xfrm>
          <a:prstGeom prst="rect">
            <a:avLst/>
          </a:prstGeom>
        </p:spPr>
        <p:txBody>
          <a:bodyPr wrap="square">
            <a:spAutoFit/>
          </a:bodyPr>
          <a:lstStyle/>
          <a:p>
            <a:pPr marL="180975" lvl="0" indent="-180975" defTabSz="0" eaLnBrk="0" hangingPunct="0">
              <a:lnSpc>
                <a:spcPct val="120000"/>
              </a:lnSpc>
              <a:buSzPct val="60000"/>
              <a:buFont typeface="Wingdings" panose="05000000000000000000" pitchFamily="2" charset="2"/>
              <a:buChar char="n"/>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能在有不可预知的变化发生的工作学习环境中，担负起管理和监督的责任</a:t>
            </a:r>
            <a:endParaRPr lang="zh-CN" altLang="en-US" sz="1200" dirty="0" smtClean="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a:p>
            <a:pPr marL="180975" lvl="0" indent="-180975" defTabSz="0" eaLnBrk="0" hangingPunct="0">
              <a:lnSpc>
                <a:spcPct val="120000"/>
              </a:lnSpc>
              <a:buSzPct val="60000"/>
              <a:buFont typeface="Wingdings" panose="05000000000000000000" pitchFamily="2" charset="2"/>
              <a:buChar char="n"/>
            </a:pPr>
            <a:r>
              <a:rPr lang="zh-CN" altLang="en-US" sz="12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能正确评估并改进自己和别人的表现</a:t>
            </a:r>
            <a:endParaRPr lang="zh-CN" altLang="en-US" sz="1200" dirty="0" smtClean="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15" name="TextBox 14"/>
          <p:cNvSpPr txBox="1"/>
          <p:nvPr/>
        </p:nvSpPr>
        <p:spPr>
          <a:xfrm>
            <a:off x="1670317" y="687600"/>
            <a:ext cx="975872"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知识</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4241347" y="687600"/>
            <a:ext cx="975872"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技能</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922915" y="687600"/>
            <a:ext cx="975872"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能力</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0117" y="689161"/>
            <a:ext cx="1299882"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EQF</a:t>
            </a:r>
            <a:r>
              <a:rPr lang="zh-CN" altLang="en-US" sz="1600" dirty="0" smtClean="0">
                <a:solidFill>
                  <a:schemeClr val="bg1"/>
                </a:solidFill>
                <a:latin typeface="微软雅黑" panose="020B0503020204020204" pitchFamily="34" charset="-122"/>
                <a:ea typeface="微软雅黑" panose="020B0503020204020204" pitchFamily="34" charset="-122"/>
              </a:rPr>
              <a:t>分类</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12707" y="1066640"/>
            <a:ext cx="654423"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8 </a:t>
            </a:r>
            <a:r>
              <a:rPr lang="zh-CN" altLang="en-US" sz="1600" dirty="0" smtClean="0">
                <a:solidFill>
                  <a:schemeClr val="bg1"/>
                </a:solidFill>
                <a:latin typeface="微软雅黑" panose="020B0503020204020204" pitchFamily="34" charset="-122"/>
                <a:ea typeface="微软雅黑" panose="020B0503020204020204" pitchFamily="34" charset="-122"/>
              </a:rPr>
              <a:t>级</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11930" y="2068079"/>
            <a:ext cx="655200"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7 </a:t>
            </a:r>
            <a:r>
              <a:rPr lang="zh-CN" altLang="en-US" sz="1600" dirty="0" smtClean="0">
                <a:solidFill>
                  <a:schemeClr val="bg1"/>
                </a:solidFill>
                <a:latin typeface="微软雅黑" panose="020B0503020204020204" pitchFamily="34" charset="-122"/>
                <a:ea typeface="微软雅黑" panose="020B0503020204020204" pitchFamily="34" charset="-122"/>
              </a:rPr>
              <a:t>级</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211930" y="3401907"/>
            <a:ext cx="655200"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6 </a:t>
            </a:r>
            <a:r>
              <a:rPr lang="zh-CN" altLang="en-US" sz="1600" dirty="0" smtClean="0">
                <a:solidFill>
                  <a:schemeClr val="bg1"/>
                </a:solidFill>
                <a:latin typeface="微软雅黑" panose="020B0503020204020204" pitchFamily="34" charset="-122"/>
                <a:ea typeface="微软雅黑" panose="020B0503020204020204" pitchFamily="34" charset="-122"/>
              </a:rPr>
              <a:t>级</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11930" y="4381012"/>
            <a:ext cx="653474"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5 </a:t>
            </a:r>
            <a:r>
              <a:rPr lang="zh-CN" altLang="en-US" sz="1600" dirty="0" smtClean="0">
                <a:solidFill>
                  <a:schemeClr val="bg1"/>
                </a:solidFill>
                <a:latin typeface="微软雅黑" panose="020B0503020204020204" pitchFamily="34" charset="-122"/>
                <a:ea typeface="微软雅黑" panose="020B0503020204020204" pitchFamily="34" charset="-122"/>
              </a:rPr>
              <a:t>级</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bwMode="auto">
          <a:xfrm>
            <a:off x="204178" y="649598"/>
            <a:ext cx="8640000" cy="1588"/>
          </a:xfrm>
          <a:prstGeom prst="line">
            <a:avLst/>
          </a:prstGeom>
          <a:solidFill>
            <a:schemeClr val="accent1"/>
          </a:solidFill>
          <a:ln w="31750" cap="flat" cmpd="sng" algn="ctr">
            <a:solidFill>
              <a:srgbClr val="00C0BC"/>
            </a:solidFill>
            <a:prstDash val="solid"/>
            <a:round/>
            <a:headEnd type="none" w="med" len="med"/>
            <a:tailEnd type="none" w="med" len="med"/>
          </a:ln>
          <a:effectLst/>
        </p:spPr>
      </p:cxnSp>
      <p:cxnSp>
        <p:nvCxnSpPr>
          <p:cNvPr id="24" name="直接连接符 23"/>
          <p:cNvCxnSpPr/>
          <p:nvPr/>
        </p:nvCxnSpPr>
        <p:spPr bwMode="auto">
          <a:xfrm>
            <a:off x="251803" y="2036430"/>
            <a:ext cx="8640000" cy="1588"/>
          </a:xfrm>
          <a:prstGeom prst="line">
            <a:avLst/>
          </a:prstGeom>
          <a:solidFill>
            <a:schemeClr val="accent1"/>
          </a:solidFill>
          <a:ln w="9525" cap="flat" cmpd="sng" algn="ctr">
            <a:solidFill>
              <a:srgbClr val="00C0BC"/>
            </a:solidFill>
            <a:prstDash val="sysDash"/>
            <a:round/>
            <a:headEnd type="none" w="med" len="med"/>
            <a:tailEnd type="none" w="med" len="med"/>
          </a:ln>
          <a:effectLst/>
        </p:spPr>
      </p:cxnSp>
      <p:cxnSp>
        <p:nvCxnSpPr>
          <p:cNvPr id="25" name="直接连接符 24"/>
          <p:cNvCxnSpPr/>
          <p:nvPr/>
        </p:nvCxnSpPr>
        <p:spPr bwMode="auto">
          <a:xfrm>
            <a:off x="252000" y="5094287"/>
            <a:ext cx="8640000" cy="1588"/>
          </a:xfrm>
          <a:prstGeom prst="line">
            <a:avLst/>
          </a:prstGeom>
          <a:solidFill>
            <a:schemeClr val="accent1"/>
          </a:solidFill>
          <a:ln w="12700" cap="flat" cmpd="sng" algn="ctr">
            <a:solidFill>
              <a:srgbClr val="00C0BC"/>
            </a:solidFill>
            <a:prstDash val="solid"/>
            <a:round/>
            <a:headEnd type="none" w="med" len="med"/>
            <a:tailEnd type="none" w="med" len="med"/>
          </a:ln>
          <a:effectLst/>
        </p:spPr>
      </p:cxnSp>
      <p:cxnSp>
        <p:nvCxnSpPr>
          <p:cNvPr id="26" name="直接连接符 25"/>
          <p:cNvCxnSpPr/>
          <p:nvPr/>
        </p:nvCxnSpPr>
        <p:spPr bwMode="auto">
          <a:xfrm>
            <a:off x="252000" y="3408030"/>
            <a:ext cx="8640000" cy="1588"/>
          </a:xfrm>
          <a:prstGeom prst="line">
            <a:avLst/>
          </a:prstGeom>
          <a:solidFill>
            <a:schemeClr val="accent1"/>
          </a:solidFill>
          <a:ln w="9525" cap="flat" cmpd="sng" algn="ctr">
            <a:solidFill>
              <a:srgbClr val="00C0BC"/>
            </a:solidFill>
            <a:prstDash val="sysDash"/>
            <a:round/>
            <a:headEnd type="none" w="med" len="med"/>
            <a:tailEnd type="none" w="med" len="med"/>
          </a:ln>
          <a:effectLst/>
        </p:spPr>
      </p:cxnSp>
      <p:cxnSp>
        <p:nvCxnSpPr>
          <p:cNvPr id="27" name="直接连接符 26"/>
          <p:cNvCxnSpPr/>
          <p:nvPr/>
        </p:nvCxnSpPr>
        <p:spPr bwMode="auto">
          <a:xfrm>
            <a:off x="252000" y="4370055"/>
            <a:ext cx="8640000" cy="1588"/>
          </a:xfrm>
          <a:prstGeom prst="line">
            <a:avLst/>
          </a:prstGeom>
          <a:solidFill>
            <a:schemeClr val="accent1"/>
          </a:solidFill>
          <a:ln w="9525" cap="flat" cmpd="sng" algn="ctr">
            <a:solidFill>
              <a:srgbClr val="00C0BC"/>
            </a:solidFill>
            <a:prstDash val="sysDash"/>
            <a:round/>
            <a:headEnd type="none" w="med" len="med"/>
            <a:tailEnd type="none" w="med" len="med"/>
          </a:ln>
          <a:effectLst/>
        </p:spPr>
      </p:cxnSp>
      <p:cxnSp>
        <p:nvCxnSpPr>
          <p:cNvPr id="28" name="直接连接符 27"/>
          <p:cNvCxnSpPr/>
          <p:nvPr/>
        </p:nvCxnSpPr>
        <p:spPr bwMode="auto">
          <a:xfrm>
            <a:off x="252000" y="1064880"/>
            <a:ext cx="8640000" cy="1588"/>
          </a:xfrm>
          <a:prstGeom prst="line">
            <a:avLst/>
          </a:prstGeom>
          <a:solidFill>
            <a:schemeClr val="accent1"/>
          </a:solidFill>
          <a:ln w="9525" cap="flat" cmpd="sng" algn="ctr">
            <a:solidFill>
              <a:srgbClr val="00C0BC"/>
            </a:solidFill>
            <a:prstDash val="sysDash"/>
            <a:round/>
            <a:headEnd type="none" w="med" len="med"/>
            <a:tailEnd type="none" w="med" len="med"/>
          </a:ln>
          <a:effectLst/>
        </p:spPr>
      </p:cxnSp>
    </p:spTree>
  </p:cSld>
  <p:clrMapOvr>
    <a:masterClrMapping/>
  </p:clrMapOvr>
  <p:transition>
    <p:comb/>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43017" y="1175420"/>
            <a:ext cx="5816016" cy="461665"/>
          </a:xfrm>
          <a:prstGeom prst="rect">
            <a:avLst/>
          </a:prstGeom>
          <a:noFill/>
        </p:spPr>
        <p:txBody>
          <a:bodyPr wrap="square" rtlCol="0">
            <a:spAutoFi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一、 产业升级   亟需高素质技术人才支撑</a:t>
            </a:r>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642110" y="2618405"/>
            <a:ext cx="5873724" cy="461665"/>
          </a:xfrm>
          <a:prstGeom prst="rect">
            <a:avLst/>
          </a:prstGeom>
        </p:spPr>
        <p:txBody>
          <a:bodyPr wrap="non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三、 探索研究    我国应用型高校评估标准</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596390" y="1901190"/>
            <a:ext cx="5873724" cy="461665"/>
          </a:xfrm>
          <a:prstGeom prst="rect">
            <a:avLst/>
          </a:prstGeom>
        </p:spPr>
        <p:txBody>
          <a:bodyPr wrap="none">
            <a:spAutoFi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二、 他山之石    欧洲应用科技大学的经验</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
                                            <p:txEl>
                                              <p:pRg st="0" end="0"/>
                                            </p:txEl>
                                          </p:spTgt>
                                        </p:tgtEl>
                                      </p:cBhvr>
                                    </p:animEffect>
                                    <p:animScale>
                                      <p:cBhvr>
                                        <p:cTn id="7" dur="250" autoRev="1" fill="hold"/>
                                        <p:tgtEl>
                                          <p:spTgt spid="2">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857250" y="267300"/>
            <a:ext cx="7955280" cy="461665"/>
          </a:xfrm>
          <a:prstGeom prst="rect">
            <a:avLst/>
          </a:prstGeom>
          <a:noFill/>
          <a:ln w="9525">
            <a:noFill/>
            <a:miter lim="800000"/>
            <a:headEnd type="none" w="sm" len="sm"/>
            <a:tailEnd type="none" w="sm" len="sm"/>
          </a:ln>
        </p:spPr>
        <p:txBody>
          <a:bodyPr wrap="square">
            <a:spAutoFit/>
          </a:bodyPr>
          <a:lstStyle/>
          <a:p>
            <a:pPr>
              <a:spcBef>
                <a:spcPct val="50000"/>
              </a:spcBef>
            </a:pPr>
            <a:r>
              <a:rPr kumimoji="1" lang="zh-CN" altLang="en-US" sz="2400" dirty="0" smtClean="0">
                <a:solidFill>
                  <a:schemeClr val="bg1"/>
                </a:solidFill>
                <a:latin typeface="微软雅黑" panose="020B0503020204020204" pitchFamily="34" charset="-122"/>
                <a:ea typeface="微软雅黑" panose="020B0503020204020204" pitchFamily="34" charset="-122"/>
              </a:rPr>
              <a:t>  </a:t>
            </a:r>
            <a:r>
              <a:rPr kumimoji="1" lang="en-US" altLang="zh-CN" sz="2400" dirty="0" smtClean="0">
                <a:solidFill>
                  <a:schemeClr val="bg1"/>
                </a:solidFill>
                <a:latin typeface="微软雅黑" panose="020B0503020204020204" pitchFamily="34" charset="-122"/>
                <a:ea typeface="微软雅黑" panose="020B0503020204020204" pitchFamily="34" charset="-122"/>
              </a:rPr>
              <a:t>20</a:t>
            </a:r>
            <a:r>
              <a:rPr kumimoji="1" lang="zh-CN" altLang="en-US" sz="2400" dirty="0" smtClean="0">
                <a:solidFill>
                  <a:schemeClr val="bg1"/>
                </a:solidFill>
                <a:latin typeface="微软雅黑" panose="020B0503020204020204" pitchFamily="34" charset="-122"/>
                <a:ea typeface="微软雅黑" panose="020B0503020204020204" pitchFamily="34" charset="-122"/>
              </a:rPr>
              <a:t>世纪初世界</a:t>
            </a:r>
            <a:r>
              <a:rPr kumimoji="1" lang="zh-CN" altLang="en-US" sz="2400" dirty="0">
                <a:solidFill>
                  <a:schemeClr val="bg1"/>
                </a:solidFill>
                <a:latin typeface="微软雅黑" panose="020B0503020204020204" pitchFamily="34" charset="-122"/>
                <a:ea typeface="微软雅黑" panose="020B0503020204020204" pitchFamily="34" charset="-122"/>
              </a:rPr>
              <a:t>智能机器人研发分布</a:t>
            </a:r>
            <a:r>
              <a:rPr kumimoji="1" lang="zh-CN" altLang="en-US" sz="2400" dirty="0" smtClean="0">
                <a:solidFill>
                  <a:schemeClr val="bg1"/>
                </a:solidFill>
                <a:latin typeface="微软雅黑" panose="020B0503020204020204" pitchFamily="34" charset="-122"/>
                <a:ea typeface="微软雅黑" panose="020B0503020204020204" pitchFamily="34" charset="-122"/>
              </a:rPr>
              <a:t>状况（引文</a:t>
            </a:r>
            <a:r>
              <a:rPr kumimoji="1" lang="en-US" altLang="zh-CN" sz="2400" dirty="0" smtClean="0">
                <a:solidFill>
                  <a:schemeClr val="bg1"/>
                </a:solidFill>
                <a:latin typeface="微软雅黑" panose="020B0503020204020204" pitchFamily="34" charset="-122"/>
                <a:ea typeface="微软雅黑" panose="020B0503020204020204" pitchFamily="34" charset="-122"/>
              </a:rPr>
              <a:t>&amp;</a:t>
            </a:r>
            <a:r>
              <a:rPr kumimoji="1" lang="zh-CN" altLang="en-US" sz="2400" dirty="0" smtClean="0">
                <a:solidFill>
                  <a:schemeClr val="bg1"/>
                </a:solidFill>
                <a:latin typeface="微软雅黑" panose="020B0503020204020204" pitchFamily="34" charset="-122"/>
                <a:ea typeface="微软雅黑" panose="020B0503020204020204" pitchFamily="34" charset="-122"/>
              </a:rPr>
              <a:t>专利）</a:t>
            </a:r>
            <a:endParaRPr kumimoji="1"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5" name="Picture 5"/>
          <p:cNvPicPr>
            <a:picLocks noChangeAspect="1" noChangeArrowheads="1"/>
          </p:cNvPicPr>
          <p:nvPr/>
        </p:nvPicPr>
        <p:blipFill>
          <a:blip r:embed="rId1" cstate="print"/>
          <a:srcRect/>
          <a:stretch>
            <a:fillRect/>
          </a:stretch>
        </p:blipFill>
        <p:spPr bwMode="auto">
          <a:xfrm>
            <a:off x="160020" y="941070"/>
            <a:ext cx="4480560" cy="3905250"/>
          </a:xfrm>
          <a:prstGeom prst="rect">
            <a:avLst/>
          </a:prstGeom>
          <a:noFill/>
          <a:ln w="9525">
            <a:noFill/>
            <a:miter lim="800000"/>
            <a:headEnd/>
            <a:tailEnd/>
          </a:ln>
        </p:spPr>
      </p:pic>
      <p:pic>
        <p:nvPicPr>
          <p:cNvPr id="6" name="Picture 5"/>
          <p:cNvPicPr>
            <a:picLocks noChangeAspect="1" noChangeArrowheads="1"/>
          </p:cNvPicPr>
          <p:nvPr/>
        </p:nvPicPr>
        <p:blipFill>
          <a:blip r:embed="rId2" cstate="print"/>
          <a:srcRect/>
          <a:stretch>
            <a:fillRect/>
          </a:stretch>
        </p:blipFill>
        <p:spPr bwMode="auto">
          <a:xfrm>
            <a:off x="4400550" y="937260"/>
            <a:ext cx="4743450" cy="392049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4355" name="Rectangle 3"/>
          <p:cNvSpPr>
            <a:spLocks noGrp="1" noChangeArrowheads="1"/>
          </p:cNvSpPr>
          <p:nvPr>
            <p:ph type="body" idx="4294967295"/>
          </p:nvPr>
        </p:nvSpPr>
        <p:spPr>
          <a:xfrm>
            <a:off x="152400" y="285750"/>
            <a:ext cx="8991600" cy="4400550"/>
          </a:xfrm>
        </p:spPr>
        <p:txBody>
          <a:bodyPr/>
          <a:lstStyle/>
          <a:p>
            <a:pPr>
              <a:lnSpc>
                <a:spcPct val="150000"/>
              </a:lnSpc>
              <a:buFont typeface="Wingdings" panose="05000000000000000000" pitchFamily="2" charset="2"/>
              <a:buNone/>
            </a:pPr>
            <a:r>
              <a:rPr lang="en-US" altLang="zh-CN" sz="2400" dirty="0" smtClean="0">
                <a:solidFill>
                  <a:schemeClr val="tx2">
                    <a:lumMod val="60000"/>
                    <a:lumOff val="40000"/>
                  </a:schemeClr>
                </a:solidFill>
                <a:latin typeface="微软雅黑" panose="020B0503020204020204" pitchFamily="34" charset="-122"/>
                <a:ea typeface="微软雅黑" panose="020B0503020204020204" pitchFamily="34" charset="-122"/>
              </a:rPr>
              <a:t>2015</a:t>
            </a:r>
            <a:r>
              <a:rPr lang="zh-CN" altLang="en-US" sz="2400" dirty="0" smtClean="0">
                <a:solidFill>
                  <a:schemeClr val="tx2">
                    <a:lumMod val="60000"/>
                    <a:lumOff val="40000"/>
                  </a:schemeClr>
                </a:solidFill>
                <a:latin typeface="微软雅黑" panose="020B0503020204020204" pitchFamily="34" charset="-122"/>
                <a:ea typeface="微软雅黑" panose="020B0503020204020204" pitchFamily="34" charset="-122"/>
              </a:rPr>
              <a:t>年</a:t>
            </a:r>
            <a:r>
              <a:rPr lang="en-US" altLang="zh-CN" sz="2400" dirty="0" smtClean="0">
                <a:solidFill>
                  <a:schemeClr val="tx2">
                    <a:lumMod val="60000"/>
                    <a:lumOff val="40000"/>
                  </a:schemeClr>
                </a:solidFill>
                <a:latin typeface="微软雅黑" panose="020B0503020204020204" pitchFamily="34" charset="-122"/>
                <a:ea typeface="微软雅黑" panose="020B0503020204020204" pitchFamily="34" charset="-122"/>
              </a:rPr>
              <a:t>10</a:t>
            </a:r>
            <a:r>
              <a:rPr lang="zh-CN" altLang="en-US" sz="2400" dirty="0" smtClean="0">
                <a:solidFill>
                  <a:schemeClr val="tx2">
                    <a:lumMod val="60000"/>
                    <a:lumOff val="40000"/>
                  </a:schemeClr>
                </a:solidFill>
                <a:latin typeface="微软雅黑" panose="020B0503020204020204" pitchFamily="34" charset="-122"/>
                <a:ea typeface="微软雅黑" panose="020B0503020204020204" pitchFamily="34" charset="-122"/>
              </a:rPr>
              <a:t>月   教育部、国家发改革委、财政部：</a:t>
            </a:r>
            <a:endParaRPr lang="en-US" altLang="zh-CN" sz="2400" dirty="0" smtClean="0">
              <a:solidFill>
                <a:schemeClr val="tx2">
                  <a:lumMod val="60000"/>
                  <a:lumOff val="40000"/>
                </a:schemeClr>
              </a:solidFill>
              <a:latin typeface="微软雅黑" panose="020B0503020204020204" pitchFamily="34" charset="-122"/>
              <a:ea typeface="微软雅黑" panose="020B0503020204020204" pitchFamily="34" charset="-122"/>
            </a:endParaRPr>
          </a:p>
          <a:p>
            <a:pPr>
              <a:lnSpc>
                <a:spcPct val="150000"/>
              </a:lnSpc>
              <a:buFont typeface="Wingdings" panose="05000000000000000000" pitchFamily="2" charset="2"/>
              <a:buNone/>
            </a:pPr>
            <a:r>
              <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关于引导部分地方普通本科高校向应用型转变的指导意见</a:t>
            </a:r>
            <a:r>
              <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endParaRPr lang="en-US" altLang="zh-CN" sz="2800" dirty="0" smtClean="0">
              <a:solidFill>
                <a:schemeClr val="tx2">
                  <a:lumMod val="60000"/>
                  <a:lumOff val="40000"/>
                </a:schemeClr>
              </a:solidFill>
              <a:latin typeface="仿宋_GB2312" panose="02010609030101010101" charset="-122"/>
              <a:ea typeface="仿宋_GB2312" panose="02010609030101010101" charset="-122"/>
            </a:endParaRPr>
          </a:p>
          <a:p>
            <a:pPr algn="ctr">
              <a:lnSpc>
                <a:spcPct val="150000"/>
              </a:lnSpc>
              <a:spcBef>
                <a:spcPts val="1200"/>
              </a:spcBef>
              <a:buFont typeface="Wingdings" panose="05000000000000000000" pitchFamily="2" charset="2"/>
              <a:buNone/>
            </a:pPr>
            <a:r>
              <a:rPr lang="zh-CN" altLang="en-US" sz="2800" b="1" dirty="0" smtClean="0">
                <a:solidFill>
                  <a:schemeClr val="tx2">
                    <a:lumMod val="60000"/>
                    <a:lumOff val="40000"/>
                  </a:schemeClr>
                </a:solidFill>
                <a:latin typeface="黑体" panose="02010609060101010101" pitchFamily="49" charset="-122"/>
                <a:ea typeface="黑体" panose="02010609060101010101" pitchFamily="49" charset="-122"/>
              </a:rPr>
              <a:t>四个转变</a:t>
            </a:r>
            <a:endParaRPr lang="zh-CN" altLang="en-US" sz="2800" b="1" dirty="0" smtClean="0">
              <a:solidFill>
                <a:schemeClr val="tx2">
                  <a:lumMod val="60000"/>
                  <a:lumOff val="40000"/>
                </a:schemeClr>
              </a:solidFill>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2800" dirty="0" smtClean="0">
                <a:solidFill>
                  <a:schemeClr val="tx1"/>
                </a:solidFill>
                <a:latin typeface="仿宋_GB2312" panose="02010609030101010101" charset="-122"/>
                <a:ea typeface="仿宋_GB2312" panose="02010609030101010101" charset="-122"/>
              </a:rPr>
              <a:t>   办学思路：转到服务地方经济社会发展上来；</a:t>
            </a:r>
            <a:endParaRPr lang="zh-CN" altLang="en-US" sz="2800" dirty="0" smtClean="0">
              <a:solidFill>
                <a:schemeClr val="tx1"/>
              </a:solidFill>
              <a:latin typeface="仿宋_GB2312" panose="02010609030101010101" charset="-122"/>
              <a:ea typeface="仿宋_GB2312" panose="02010609030101010101" charset="-122"/>
            </a:endParaRPr>
          </a:p>
          <a:p>
            <a:pPr>
              <a:buFont typeface="Wingdings" panose="05000000000000000000" pitchFamily="2" charset="2"/>
              <a:buNone/>
            </a:pPr>
            <a:r>
              <a:rPr lang="zh-CN" altLang="en-US" sz="2800" dirty="0" smtClean="0">
                <a:solidFill>
                  <a:schemeClr val="tx1"/>
                </a:solidFill>
                <a:latin typeface="仿宋_GB2312" panose="02010609030101010101" charset="-122"/>
                <a:ea typeface="仿宋_GB2312" panose="02010609030101010101" charset="-122"/>
              </a:rPr>
              <a:t>   办学方式：转到产教融合校企合作上来；</a:t>
            </a:r>
            <a:endParaRPr lang="zh-CN" altLang="en-US" sz="2800" dirty="0" smtClean="0">
              <a:solidFill>
                <a:schemeClr val="tx1"/>
              </a:solidFill>
              <a:latin typeface="仿宋_GB2312" panose="02010609030101010101" charset="-122"/>
              <a:ea typeface="仿宋_GB2312" panose="02010609030101010101" charset="-122"/>
            </a:endParaRPr>
          </a:p>
          <a:p>
            <a:pPr>
              <a:buFont typeface="Wingdings" panose="05000000000000000000" pitchFamily="2" charset="2"/>
              <a:buNone/>
            </a:pPr>
            <a:r>
              <a:rPr lang="zh-CN" altLang="en-US" sz="2800" dirty="0" smtClean="0">
                <a:solidFill>
                  <a:schemeClr val="tx1"/>
                </a:solidFill>
                <a:latin typeface="仿宋_GB2312" panose="02010609030101010101" charset="-122"/>
                <a:ea typeface="仿宋_GB2312" panose="02010609030101010101" charset="-122"/>
              </a:rPr>
              <a:t>   人才定位</a:t>
            </a:r>
            <a:r>
              <a:rPr lang="en-US" altLang="zh-CN" sz="2800" dirty="0" smtClean="0">
                <a:solidFill>
                  <a:schemeClr val="tx1"/>
                </a:solidFill>
                <a:latin typeface="仿宋_GB2312" panose="02010609030101010101" charset="-122"/>
                <a:ea typeface="仿宋_GB2312" panose="02010609030101010101" charset="-122"/>
              </a:rPr>
              <a:t>: </a:t>
            </a:r>
            <a:r>
              <a:rPr lang="zh-CN" altLang="en-US" sz="2800" dirty="0" smtClean="0">
                <a:solidFill>
                  <a:schemeClr val="tx1"/>
                </a:solidFill>
                <a:latin typeface="仿宋_GB2312" panose="02010609030101010101" charset="-122"/>
                <a:ea typeface="仿宋_GB2312" panose="02010609030101010101" charset="-122"/>
              </a:rPr>
              <a:t>转到培养技术技能型人才上来； </a:t>
            </a:r>
            <a:endParaRPr lang="zh-CN" altLang="en-US" sz="2800" dirty="0" smtClean="0">
              <a:solidFill>
                <a:schemeClr val="tx1"/>
              </a:solidFill>
              <a:latin typeface="仿宋_GB2312" panose="02010609030101010101" charset="-122"/>
              <a:ea typeface="仿宋_GB2312" panose="02010609030101010101" charset="-122"/>
            </a:endParaRPr>
          </a:p>
          <a:p>
            <a:pPr>
              <a:buFont typeface="Wingdings" panose="05000000000000000000" pitchFamily="2" charset="2"/>
              <a:buNone/>
            </a:pPr>
            <a:r>
              <a:rPr lang="zh-CN" altLang="en-US" sz="2800" dirty="0" smtClean="0">
                <a:solidFill>
                  <a:schemeClr val="tx1"/>
                </a:solidFill>
                <a:latin typeface="仿宋_GB2312" panose="02010609030101010101" charset="-122"/>
                <a:ea typeface="仿宋_GB2312" panose="02010609030101010101" charset="-122"/>
              </a:rPr>
              <a:t>   人才目标：转到增强学生就业创业能力上来。</a:t>
            </a:r>
            <a:r>
              <a:rPr lang="zh-CN" altLang="en-US" sz="2800" dirty="0" smtClean="0">
                <a:solidFill>
                  <a:schemeClr val="tx1"/>
                </a:solidFill>
              </a:rPr>
              <a:t> </a:t>
            </a:r>
            <a:endParaRPr lang="en-US" altLang="zh-CN" sz="2800" dirty="0" smtClean="0">
              <a:solidFill>
                <a:schemeClr val="tx1"/>
              </a:solidFill>
              <a:latin typeface="宋体" panose="02010600030101010101" pitchFamily="2" charset="-122"/>
            </a:endParaRPr>
          </a:p>
          <a:p>
            <a:pPr>
              <a:buFont typeface="Wingdings" panose="05000000000000000000" pitchFamily="2" charset="2"/>
              <a:buNone/>
            </a:pPr>
            <a:r>
              <a:rPr lang="en-US" altLang="zh-CN" sz="2000" dirty="0" smtClean="0">
                <a:solidFill>
                  <a:schemeClr val="tx1"/>
                </a:solidFill>
                <a:latin typeface="宋体" panose="02010600030101010101" pitchFamily="2" charset="-122"/>
              </a:rPr>
              <a:t> </a:t>
            </a:r>
            <a:endParaRPr lang="en-US" altLang="zh-CN" sz="2000" dirty="0" smtClean="0">
              <a:solidFill>
                <a:schemeClr val="tx1"/>
              </a:solidFill>
              <a:latin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5379" name="Rectangle 3"/>
          <p:cNvSpPr>
            <a:spLocks noGrp="1" noChangeArrowheads="1"/>
          </p:cNvSpPr>
          <p:nvPr>
            <p:ph type="body" idx="4294967295"/>
          </p:nvPr>
        </p:nvSpPr>
        <p:spPr>
          <a:xfrm>
            <a:off x="304800" y="780715"/>
            <a:ext cx="8229600" cy="3684337"/>
          </a:xfrm>
        </p:spPr>
        <p:txBody>
          <a:bodyPr/>
          <a:lstStyle/>
          <a:p>
            <a:pPr>
              <a:spcAft>
                <a:spcPts val="1200"/>
              </a:spcAft>
              <a:buFont typeface="Wingdings" panose="05000000000000000000" pitchFamily="2" charset="2"/>
              <a:buNone/>
            </a:pPr>
            <a:r>
              <a:rPr lang="zh-CN" altLang="en-US" dirty="0" smtClean="0">
                <a:solidFill>
                  <a:srgbClr val="0066FF"/>
                </a:solidFill>
                <a:latin typeface="仿宋_GB2312" panose="02010609030101010101" charset="-122"/>
                <a:ea typeface="仿宋_GB2312" panose="02010609030101010101" charset="-122"/>
              </a:rPr>
              <a:t>        </a:t>
            </a:r>
            <a:r>
              <a:rPr lang="zh-CN" altLang="en-US" b="1" dirty="0" smtClean="0">
                <a:solidFill>
                  <a:schemeClr val="tx2">
                    <a:lumMod val="60000"/>
                    <a:lumOff val="40000"/>
                  </a:schemeClr>
                </a:solidFill>
                <a:ea typeface="黑体" panose="02010609060101010101" pitchFamily="49" charset="-122"/>
              </a:rPr>
              <a:t>“</a:t>
            </a:r>
            <a:r>
              <a:rPr lang="zh-CN" altLang="en-US" b="1" dirty="0" smtClean="0">
                <a:solidFill>
                  <a:schemeClr val="tx2">
                    <a:lumMod val="60000"/>
                    <a:lumOff val="40000"/>
                  </a:schemeClr>
                </a:solidFill>
                <a:latin typeface="黑体" panose="02010609060101010101" pitchFamily="49" charset="-122"/>
                <a:ea typeface="黑体" panose="02010609060101010101" pitchFamily="49" charset="-122"/>
              </a:rPr>
              <a:t>四个坚持</a:t>
            </a:r>
            <a:r>
              <a:rPr lang="zh-CN" altLang="en-US" b="1" dirty="0" smtClean="0">
                <a:solidFill>
                  <a:schemeClr val="tx2">
                    <a:lumMod val="60000"/>
                    <a:lumOff val="40000"/>
                  </a:schemeClr>
                </a:solidFill>
                <a:ea typeface="黑体" panose="02010609060101010101" pitchFamily="49" charset="-122"/>
              </a:rPr>
              <a:t>”</a:t>
            </a:r>
            <a:r>
              <a:rPr lang="zh-CN" altLang="en-US" b="1" dirty="0" smtClean="0">
                <a:solidFill>
                  <a:schemeClr val="tx2">
                    <a:lumMod val="60000"/>
                    <a:lumOff val="40000"/>
                  </a:schemeClr>
                </a:solidFill>
                <a:latin typeface="黑体" panose="02010609060101010101" pitchFamily="49" charset="-122"/>
                <a:ea typeface="黑体" panose="02010609060101010101" pitchFamily="49" charset="-122"/>
              </a:rPr>
              <a:t>的基本思路</a:t>
            </a:r>
            <a:endParaRPr lang="en-US" altLang="zh-CN" b="1" dirty="0" smtClean="0">
              <a:solidFill>
                <a:schemeClr val="tx2">
                  <a:lumMod val="60000"/>
                  <a:lumOff val="40000"/>
                </a:schemeClr>
              </a:solidFill>
              <a:latin typeface="黑体" panose="02010609060101010101" pitchFamily="49" charset="-122"/>
              <a:ea typeface="黑体" panose="02010609060101010101" pitchFamily="49" charset="-122"/>
            </a:endParaRPr>
          </a:p>
          <a:p>
            <a:pPr algn="ctr">
              <a:spcAft>
                <a:spcPts val="1200"/>
              </a:spcAft>
              <a:buFont typeface="Wingdings" panose="05000000000000000000" pitchFamily="2" charset="2"/>
              <a:buNone/>
            </a:pPr>
            <a:r>
              <a:rPr lang="zh-CN" altLang="en-US" dirty="0" smtClean="0">
                <a:solidFill>
                  <a:schemeClr val="tx1"/>
                </a:solidFill>
                <a:latin typeface="仿宋_GB2312" panose="02010609030101010101" charset="-122"/>
                <a:ea typeface="仿宋_GB2312" panose="02010609030101010101" charset="-122"/>
              </a:rPr>
              <a:t>一 坚持顶层设计、综合改革；</a:t>
            </a:r>
            <a:endParaRPr lang="zh-CN" altLang="en-US" dirty="0" smtClean="0">
              <a:solidFill>
                <a:schemeClr val="tx1"/>
              </a:solidFill>
              <a:latin typeface="仿宋_GB2312" panose="02010609030101010101" charset="-122"/>
              <a:ea typeface="仿宋_GB2312" panose="02010609030101010101" charset="-122"/>
            </a:endParaRPr>
          </a:p>
          <a:p>
            <a:pPr algn="ctr">
              <a:buFont typeface="Wingdings" panose="05000000000000000000" pitchFamily="2" charset="2"/>
              <a:buNone/>
            </a:pPr>
            <a:r>
              <a:rPr lang="zh-CN" altLang="en-US" dirty="0" smtClean="0">
                <a:solidFill>
                  <a:schemeClr val="tx1"/>
                </a:solidFill>
                <a:latin typeface="仿宋_GB2312" panose="02010609030101010101" charset="-122"/>
                <a:ea typeface="仿宋_GB2312" panose="02010609030101010101" charset="-122"/>
              </a:rPr>
              <a:t>二 坚持需求导向、服务地方；</a:t>
            </a:r>
            <a:endParaRPr lang="zh-CN" altLang="en-US" dirty="0" smtClean="0">
              <a:solidFill>
                <a:schemeClr val="tx1"/>
              </a:solidFill>
              <a:latin typeface="仿宋_GB2312" panose="02010609030101010101" charset="-122"/>
              <a:ea typeface="仿宋_GB2312" panose="02010609030101010101" charset="-122"/>
            </a:endParaRPr>
          </a:p>
          <a:p>
            <a:pPr algn="ctr">
              <a:buFont typeface="Wingdings" panose="05000000000000000000" pitchFamily="2" charset="2"/>
              <a:buNone/>
            </a:pPr>
            <a:r>
              <a:rPr lang="zh-CN" altLang="en-US" dirty="0" smtClean="0">
                <a:solidFill>
                  <a:schemeClr val="tx1"/>
                </a:solidFill>
                <a:latin typeface="仿宋_GB2312" panose="02010609030101010101" charset="-122"/>
                <a:ea typeface="仿宋_GB2312" panose="02010609030101010101" charset="-122"/>
              </a:rPr>
              <a:t>三 坚持试点先行、示范引领；</a:t>
            </a:r>
            <a:endParaRPr lang="zh-CN" altLang="en-US" dirty="0" smtClean="0">
              <a:solidFill>
                <a:schemeClr val="tx1"/>
              </a:solidFill>
              <a:latin typeface="仿宋_GB2312" panose="02010609030101010101" charset="-122"/>
              <a:ea typeface="仿宋_GB2312" panose="02010609030101010101" charset="-122"/>
            </a:endParaRPr>
          </a:p>
          <a:p>
            <a:pPr algn="ctr">
              <a:buFont typeface="Wingdings" panose="05000000000000000000" pitchFamily="2" charset="2"/>
              <a:buNone/>
            </a:pPr>
            <a:r>
              <a:rPr lang="zh-CN" altLang="en-US" dirty="0" smtClean="0">
                <a:solidFill>
                  <a:schemeClr val="tx1"/>
                </a:solidFill>
                <a:latin typeface="仿宋_GB2312" panose="02010609030101010101" charset="-122"/>
                <a:ea typeface="仿宋_GB2312" panose="02010609030101010101" charset="-122"/>
              </a:rPr>
              <a:t>四 坚持省级统筹，协同推进。 </a:t>
            </a:r>
            <a:endParaRPr lang="zh-CN" altLang="en-US" dirty="0" smtClean="0">
              <a:solidFill>
                <a:schemeClr val="tx1"/>
              </a:solidFill>
              <a:latin typeface="仿宋_GB2312" panose="02010609030101010101" charset="-122"/>
              <a:ea typeface="仿宋_GB2312" panose="02010609030101010101" charset="-122"/>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4" name="矩形 17"/>
          <p:cNvSpPr>
            <a:spLocks noChangeArrowheads="1"/>
          </p:cNvSpPr>
          <p:nvPr/>
        </p:nvSpPr>
        <p:spPr bwMode="auto">
          <a:xfrm>
            <a:off x="395288" y="2672954"/>
            <a:ext cx="8280400" cy="69056"/>
          </a:xfrm>
          <a:prstGeom prst="rect">
            <a:avLst/>
          </a:prstGeom>
          <a:solidFill>
            <a:schemeClr val="accent1"/>
          </a:solidFill>
          <a:ln w="9525">
            <a:noFill/>
            <a:miter lim="800000"/>
          </a:ln>
        </p:spPr>
        <p:txBody>
          <a:bodyPr lIns="90170" tIns="46990" rIns="90170" bIns="46990" anchor="ctr"/>
          <a:lstStyle/>
          <a:p>
            <a:pPr algn="ctr" eaLnBrk="0" hangingPunct="0">
              <a:buFont typeface="Arial" panose="020B0604020202020204" pitchFamily="34" charset="0"/>
              <a:buNone/>
            </a:pPr>
            <a:endParaRPr lang="en-US" altLang="zh-CN" sz="2000">
              <a:solidFill>
                <a:srgbClr val="FFFFFF"/>
              </a:solidFill>
              <a:latin typeface="微软雅黑" panose="020B0503020204020204" pitchFamily="34" charset="-122"/>
              <a:ea typeface="微软雅黑" panose="020B0503020204020204" pitchFamily="34" charset="-122"/>
            </a:endParaRPr>
          </a:p>
        </p:txBody>
      </p:sp>
      <p:sp>
        <p:nvSpPr>
          <p:cNvPr id="486405" name="椭圆 18"/>
          <p:cNvSpPr>
            <a:spLocks noChangeArrowheads="1"/>
          </p:cNvSpPr>
          <p:nvPr/>
        </p:nvSpPr>
        <p:spPr bwMode="auto">
          <a:xfrm>
            <a:off x="1949450" y="2620566"/>
            <a:ext cx="149225" cy="147638"/>
          </a:xfrm>
          <a:prstGeom prst="ellipse">
            <a:avLst/>
          </a:prstGeom>
          <a:solidFill>
            <a:schemeClr val="accent1"/>
          </a:solidFill>
          <a:ln w="25400">
            <a:solidFill>
              <a:srgbClr val="FFFFFF"/>
            </a:solidFill>
            <a:round/>
          </a:ln>
        </p:spPr>
        <p:txBody>
          <a:bodyPr lIns="90170" tIns="46990" rIns="90170" bIns="46990" anchor="ctr"/>
          <a:lstStyle/>
          <a:p>
            <a:pPr algn="ctr" eaLnBrk="0" hangingPunct="0">
              <a:buFont typeface="Arial" panose="020B0604020202020204" pitchFamily="34" charset="0"/>
              <a:buNone/>
            </a:pPr>
            <a:endParaRPr lang="en-US" altLang="zh-CN" sz="2000">
              <a:solidFill>
                <a:srgbClr val="FFFFFF"/>
              </a:solidFill>
              <a:latin typeface="微软雅黑" panose="020B0503020204020204" pitchFamily="34" charset="-122"/>
              <a:ea typeface="微软雅黑" panose="020B0503020204020204" pitchFamily="34" charset="-122"/>
            </a:endParaRPr>
          </a:p>
        </p:txBody>
      </p:sp>
      <p:sp>
        <p:nvSpPr>
          <p:cNvPr id="486406" name="椭圆 19"/>
          <p:cNvSpPr>
            <a:spLocks noChangeArrowheads="1"/>
          </p:cNvSpPr>
          <p:nvPr/>
        </p:nvSpPr>
        <p:spPr bwMode="auto">
          <a:xfrm>
            <a:off x="3937000" y="2620566"/>
            <a:ext cx="146050" cy="147638"/>
          </a:xfrm>
          <a:prstGeom prst="ellipse">
            <a:avLst/>
          </a:prstGeom>
          <a:solidFill>
            <a:schemeClr val="accent1"/>
          </a:solidFill>
          <a:ln w="25400">
            <a:solidFill>
              <a:srgbClr val="FFFFFF"/>
            </a:solidFill>
            <a:round/>
          </a:ln>
        </p:spPr>
        <p:txBody>
          <a:bodyPr lIns="90170" tIns="46990" rIns="90170" bIns="46990" anchor="ctr"/>
          <a:lstStyle/>
          <a:p>
            <a:pPr algn="ctr" eaLnBrk="0" hangingPunct="0">
              <a:buFont typeface="Arial" panose="020B0604020202020204" pitchFamily="34" charset="0"/>
              <a:buNone/>
            </a:pPr>
            <a:endParaRPr lang="en-US" altLang="zh-CN" sz="2000">
              <a:solidFill>
                <a:srgbClr val="FFFFFF"/>
              </a:solidFill>
              <a:latin typeface="微软雅黑" panose="020B0503020204020204" pitchFamily="34" charset="-122"/>
              <a:ea typeface="微软雅黑" panose="020B0503020204020204" pitchFamily="34" charset="-122"/>
            </a:endParaRPr>
          </a:p>
        </p:txBody>
      </p:sp>
      <p:sp>
        <p:nvSpPr>
          <p:cNvPr id="486407" name="椭圆 20"/>
          <p:cNvSpPr>
            <a:spLocks noChangeArrowheads="1"/>
          </p:cNvSpPr>
          <p:nvPr/>
        </p:nvSpPr>
        <p:spPr bwMode="auto">
          <a:xfrm>
            <a:off x="5705475" y="2620566"/>
            <a:ext cx="147638" cy="147638"/>
          </a:xfrm>
          <a:prstGeom prst="ellipse">
            <a:avLst/>
          </a:prstGeom>
          <a:solidFill>
            <a:schemeClr val="accent1"/>
          </a:solidFill>
          <a:ln w="25400">
            <a:solidFill>
              <a:srgbClr val="FFFFFF"/>
            </a:solidFill>
            <a:round/>
          </a:ln>
        </p:spPr>
        <p:txBody>
          <a:bodyPr lIns="90170" tIns="46990" rIns="90170" bIns="46990" anchor="ctr"/>
          <a:lstStyle/>
          <a:p>
            <a:pPr algn="ctr" eaLnBrk="0" hangingPunct="0">
              <a:buFont typeface="Arial" panose="020B0604020202020204" pitchFamily="34" charset="0"/>
              <a:buNone/>
            </a:pPr>
            <a:endParaRPr lang="en-US" altLang="zh-CN" sz="2000">
              <a:solidFill>
                <a:srgbClr val="FFFFFF"/>
              </a:solidFill>
              <a:latin typeface="微软雅黑" panose="020B0503020204020204" pitchFamily="34" charset="-122"/>
              <a:ea typeface="微软雅黑" panose="020B0503020204020204" pitchFamily="34" charset="-122"/>
            </a:endParaRPr>
          </a:p>
        </p:txBody>
      </p:sp>
      <p:sp>
        <p:nvSpPr>
          <p:cNvPr id="486408" name="椭圆 28"/>
          <p:cNvSpPr>
            <a:spLocks noChangeArrowheads="1"/>
          </p:cNvSpPr>
          <p:nvPr/>
        </p:nvSpPr>
        <p:spPr bwMode="auto">
          <a:xfrm>
            <a:off x="7546976" y="2620566"/>
            <a:ext cx="149225" cy="147638"/>
          </a:xfrm>
          <a:prstGeom prst="ellipse">
            <a:avLst/>
          </a:prstGeom>
          <a:solidFill>
            <a:schemeClr val="accent1"/>
          </a:solidFill>
          <a:ln w="25400">
            <a:solidFill>
              <a:srgbClr val="FFFFFF"/>
            </a:solidFill>
            <a:round/>
          </a:ln>
        </p:spPr>
        <p:txBody>
          <a:bodyPr lIns="90170" tIns="46990" rIns="90170" bIns="46990" anchor="ctr"/>
          <a:lstStyle/>
          <a:p>
            <a:pPr algn="ctr" eaLnBrk="0" hangingPunct="0">
              <a:buFont typeface="Arial" panose="020B0604020202020204" pitchFamily="34" charset="0"/>
              <a:buNone/>
            </a:pPr>
            <a:endParaRPr lang="en-US" altLang="zh-CN" sz="2000">
              <a:solidFill>
                <a:srgbClr val="FFFFFF"/>
              </a:solidFill>
              <a:latin typeface="微软雅黑" panose="020B0503020204020204" pitchFamily="34" charset="-122"/>
              <a:ea typeface="微软雅黑" panose="020B0503020204020204" pitchFamily="34" charset="-122"/>
            </a:endParaRPr>
          </a:p>
        </p:txBody>
      </p:sp>
      <p:sp>
        <p:nvSpPr>
          <p:cNvPr id="486409" name="AutoShape 9"/>
          <p:cNvSpPr>
            <a:spLocks noChangeArrowheads="1"/>
          </p:cNvSpPr>
          <p:nvPr/>
        </p:nvSpPr>
        <p:spPr bwMode="auto">
          <a:xfrm flipH="1">
            <a:off x="395288" y="1206104"/>
            <a:ext cx="1657350" cy="1152525"/>
          </a:xfrm>
          <a:prstGeom prst="wedgeRectCallout">
            <a:avLst>
              <a:gd name="adj1" fmla="val -43750"/>
              <a:gd name="adj2" fmla="val 70000"/>
            </a:avLst>
          </a:prstGeom>
          <a:noFill/>
          <a:ln w="9525">
            <a:solidFill>
              <a:srgbClr val="808080"/>
            </a:solidFill>
            <a:prstDash val="dash"/>
            <a:miter lim="800000"/>
          </a:ln>
        </p:spPr>
        <p:txBody>
          <a:bodyPr wrap="none" lIns="90170" tIns="46990" rIns="90170" bIns="46990" anchor="ctr"/>
          <a:lstStyle/>
          <a:p>
            <a:pPr algn="ctr">
              <a:lnSpc>
                <a:spcPct val="70000"/>
              </a:lnSpc>
              <a:buFont typeface="Arial" panose="020B0604020202020204" pitchFamily="34" charset="0"/>
              <a:buNone/>
            </a:pPr>
            <a:r>
              <a:rPr lang="zh-CN" altLang="en-US" sz="1400">
                <a:solidFill>
                  <a:schemeClr val="tx2"/>
                </a:solidFill>
                <a:latin typeface="微软雅黑" panose="020B0503020204020204" pitchFamily="34" charset="-122"/>
                <a:ea typeface="微软雅黑" panose="020B0503020204020204" pitchFamily="34" charset="-122"/>
              </a:rPr>
              <a:t>学术型大学</a:t>
            </a:r>
            <a:endParaRPr lang="zh-CN" altLang="en-US" sz="1400">
              <a:solidFill>
                <a:schemeClr val="tx2"/>
              </a:solidFill>
              <a:latin typeface="微软雅黑" panose="020B0503020204020204" pitchFamily="34" charset="-122"/>
              <a:ea typeface="微软雅黑" panose="020B0503020204020204" pitchFamily="34" charset="-122"/>
            </a:endParaRPr>
          </a:p>
          <a:p>
            <a:pPr algn="ctr">
              <a:lnSpc>
                <a:spcPct val="70000"/>
              </a:lnSpc>
              <a:buFont typeface="Arial" panose="020B0604020202020204" pitchFamily="34" charset="0"/>
              <a:buNone/>
            </a:pPr>
            <a:endParaRPr lang="zh-CN" altLang="zh-CN" sz="1400">
              <a:latin typeface="微软雅黑" panose="020B0503020204020204" pitchFamily="34" charset="-122"/>
              <a:ea typeface="微软雅黑" panose="020B0503020204020204" pitchFamily="34" charset="-122"/>
            </a:endParaRPr>
          </a:p>
          <a:p>
            <a:pPr algn="ctr">
              <a:lnSpc>
                <a:spcPct val="70000"/>
              </a:lnSpc>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培养学术型人才</a:t>
            </a:r>
            <a:endParaRPr lang="zh-CN" altLang="en-US" sz="1400">
              <a:latin typeface="微软雅黑" panose="020B0503020204020204" pitchFamily="34" charset="-122"/>
              <a:ea typeface="微软雅黑" panose="020B0503020204020204" pitchFamily="34" charset="-122"/>
            </a:endParaRPr>
          </a:p>
          <a:p>
            <a:pPr algn="ctr">
              <a:lnSpc>
                <a:spcPct val="70000"/>
              </a:lnSpc>
              <a:buFont typeface="Arial" panose="020B0604020202020204" pitchFamily="34" charset="0"/>
              <a:buNone/>
            </a:pPr>
            <a:endParaRPr lang="zh-CN" altLang="zh-CN" sz="1400">
              <a:latin typeface="微软雅黑" panose="020B0503020204020204" pitchFamily="34" charset="-122"/>
              <a:ea typeface="微软雅黑" panose="020B0503020204020204" pitchFamily="34" charset="-122"/>
            </a:endParaRPr>
          </a:p>
          <a:p>
            <a:pPr algn="ctr">
              <a:lnSpc>
                <a:spcPct val="70000"/>
              </a:lnSpc>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侧重基础性研究</a:t>
            </a:r>
            <a:endParaRPr lang="zh-CN" altLang="en-US" sz="1400">
              <a:latin typeface="微软雅黑" panose="020B0503020204020204" pitchFamily="34" charset="-122"/>
              <a:ea typeface="微软雅黑" panose="020B0503020204020204" pitchFamily="34" charset="-122"/>
            </a:endParaRPr>
          </a:p>
        </p:txBody>
      </p:sp>
      <p:sp>
        <p:nvSpPr>
          <p:cNvPr id="486410" name="AutoShape 10"/>
          <p:cNvSpPr>
            <a:spLocks noChangeArrowheads="1"/>
          </p:cNvSpPr>
          <p:nvPr/>
        </p:nvSpPr>
        <p:spPr bwMode="auto">
          <a:xfrm flipH="1">
            <a:off x="2338388" y="917973"/>
            <a:ext cx="1657350" cy="1440656"/>
          </a:xfrm>
          <a:prstGeom prst="wedgeRectCallout">
            <a:avLst>
              <a:gd name="adj1" fmla="val -43750"/>
              <a:gd name="adj2" fmla="val 70000"/>
            </a:avLst>
          </a:prstGeom>
          <a:noFill/>
          <a:ln w="9525">
            <a:solidFill>
              <a:srgbClr val="808080"/>
            </a:solidFill>
            <a:prstDash val="dash"/>
            <a:miter lim="800000"/>
          </a:ln>
        </p:spPr>
        <p:txBody>
          <a:bodyPr wrap="none" lIns="90170" tIns="46990" rIns="90170" bIns="46990" anchor="ctr"/>
          <a:lstStyle/>
          <a:p>
            <a:pPr algn="ctr">
              <a:lnSpc>
                <a:spcPct val="70000"/>
              </a:lnSpc>
              <a:buFont typeface="Arial" panose="020B0604020202020204" pitchFamily="34" charset="0"/>
              <a:buNone/>
            </a:pPr>
            <a:r>
              <a:rPr lang="zh-CN" altLang="en-US" sz="14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应用型大学</a:t>
            </a:r>
            <a:endParaRPr lang="zh-CN" altLang="en-US" sz="140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40000"/>
              </a:lnSpc>
              <a:buFont typeface="Arial" panose="020B0604020202020204" pitchFamily="34" charset="0"/>
              <a:buNone/>
            </a:pPr>
            <a:r>
              <a:rPr lang="zh-CN" altLang="en-US" sz="14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培养应用型人才</a:t>
            </a:r>
            <a:endParaRPr lang="zh-CN" altLang="en-US" sz="140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40000"/>
              </a:lnSpc>
              <a:buFont typeface="Arial" panose="020B0604020202020204" pitchFamily="34" charset="0"/>
              <a:buNone/>
            </a:pPr>
            <a:r>
              <a:rPr lang="zh-CN" altLang="en-US" sz="14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侧重应用型研究</a:t>
            </a:r>
            <a:endParaRPr lang="zh-CN" altLang="en-US" sz="140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40000"/>
              </a:lnSpc>
              <a:buFont typeface="Arial" panose="020B0604020202020204" pitchFamily="34" charset="0"/>
              <a:buNone/>
            </a:pPr>
            <a:r>
              <a:rPr lang="zh-CN" altLang="en-US" sz="14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解决实际问题</a:t>
            </a:r>
            <a:endParaRPr lang="zh-CN" altLang="en-US" sz="140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6411" name="AutoShape 11"/>
          <p:cNvSpPr>
            <a:spLocks noChangeArrowheads="1"/>
          </p:cNvSpPr>
          <p:nvPr/>
        </p:nvSpPr>
        <p:spPr bwMode="auto">
          <a:xfrm flipH="1" flipV="1">
            <a:off x="3348038" y="2999185"/>
            <a:ext cx="2544762" cy="1081088"/>
          </a:xfrm>
          <a:prstGeom prst="wedgeRectCallout">
            <a:avLst>
              <a:gd name="adj1" fmla="val -43750"/>
              <a:gd name="adj2" fmla="val 70000"/>
            </a:avLst>
          </a:prstGeom>
          <a:noFill/>
          <a:ln w="9525">
            <a:solidFill>
              <a:srgbClr val="808080"/>
            </a:solidFill>
            <a:prstDash val="dash"/>
            <a:miter lim="800000"/>
          </a:ln>
        </p:spPr>
        <p:txBody>
          <a:bodyPr wrap="none" lIns="90170" tIns="46990" rIns="90170" bIns="46990" anchor="ctr"/>
          <a:lstStyle/>
          <a:p>
            <a:pPr algn="ctr">
              <a:lnSpc>
                <a:spcPct val="70000"/>
              </a:lnSpc>
              <a:buFont typeface="Arial" panose="020B0604020202020204" pitchFamily="34" charset="0"/>
              <a:buNone/>
            </a:pPr>
            <a:endParaRPr lang="zh-CN" altLang="en-US" sz="1600">
              <a:latin typeface="微软雅黑" panose="020B0503020204020204" pitchFamily="34" charset="-122"/>
              <a:ea typeface="微软雅黑" panose="020B0503020204020204" pitchFamily="34" charset="-122"/>
              <a:sym typeface="Arial" panose="020B0604020202020204" pitchFamily="34" charset="0"/>
            </a:endParaRPr>
          </a:p>
        </p:txBody>
      </p:sp>
      <p:sp>
        <p:nvSpPr>
          <p:cNvPr id="486412" name="Text Box 12"/>
          <p:cNvSpPr txBox="1">
            <a:spLocks noChangeArrowheads="1"/>
          </p:cNvSpPr>
          <p:nvPr/>
        </p:nvSpPr>
        <p:spPr bwMode="auto">
          <a:xfrm>
            <a:off x="3562351" y="3058717"/>
            <a:ext cx="2593975" cy="926306"/>
          </a:xfrm>
          <a:prstGeom prst="rect">
            <a:avLst/>
          </a:prstGeom>
          <a:noFill/>
          <a:ln w="9525">
            <a:noFill/>
            <a:miter lim="800000"/>
          </a:ln>
        </p:spPr>
        <p:txBody>
          <a:bodyPr lIns="90170" tIns="46990" rIns="90170" bIns="46990">
            <a:spAutoFit/>
          </a:bodyPr>
          <a:lstStyle/>
          <a:p>
            <a:pPr>
              <a:lnSpc>
                <a:spcPct val="130000"/>
              </a:lnSpc>
              <a:buFont typeface="Arial" panose="020B0604020202020204" pitchFamily="34" charset="0"/>
              <a:buNone/>
            </a:pPr>
            <a:r>
              <a:rPr lang="zh-CN" altLang="en-US" sz="1400" dirty="0" smtClean="0">
                <a:solidFill>
                  <a:schemeClr val="tx2"/>
                </a:solidFill>
                <a:latin typeface="微软雅黑" panose="020B0503020204020204" pitchFamily="34" charset="-122"/>
                <a:ea typeface="微软雅黑" panose="020B0503020204020204" pitchFamily="34" charset="-122"/>
                <a:sym typeface="Arial" panose="020B0604020202020204" pitchFamily="34" charset="0"/>
              </a:rPr>
              <a:t>准备向应用技术</a:t>
            </a:r>
            <a:r>
              <a:rPr lang="zh-CN" alt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大学</a:t>
            </a:r>
            <a:endParaRPr lang="zh-CN" alt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Arial" panose="020B0604020202020204" pitchFamily="34" charset="0"/>
              </a:rPr>
              <a:t>培养应用型人才，在有条</a:t>
            </a:r>
            <a:endParaRPr lang="zh-CN" altLang="en-US" sz="1400" dirty="0">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Arial" panose="020B0604020202020204" pitchFamily="34" charset="0"/>
              </a:rPr>
              <a:t>件情况下开展应用型科研</a:t>
            </a:r>
            <a:endParaRPr lang="zh-CN" altLang="en-US" sz="14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86413" name="AutoShape 13"/>
          <p:cNvSpPr>
            <a:spLocks noChangeArrowheads="1"/>
          </p:cNvSpPr>
          <p:nvPr/>
        </p:nvSpPr>
        <p:spPr bwMode="auto">
          <a:xfrm rot="5400000">
            <a:off x="8567142" y="2481858"/>
            <a:ext cx="215504" cy="433388"/>
          </a:xfrm>
          <a:prstGeom prst="triangle">
            <a:avLst>
              <a:gd name="adj" fmla="val 50000"/>
            </a:avLst>
          </a:prstGeom>
          <a:solidFill>
            <a:schemeClr val="accent1"/>
          </a:solidFill>
          <a:ln w="9525">
            <a:noFill/>
            <a:miter lim="800000"/>
          </a:ln>
        </p:spPr>
        <p:txBody>
          <a:bodyPr anchor="ctr"/>
          <a:lstStyle/>
          <a:p>
            <a:pPr>
              <a:buFont typeface="Arial" panose="020B0604020202020204" pitchFamily="34" charset="0"/>
              <a:buNone/>
            </a:pPr>
            <a:endParaRPr lang="zh-CN" altLang="en-US"/>
          </a:p>
        </p:txBody>
      </p:sp>
      <p:sp>
        <p:nvSpPr>
          <p:cNvPr id="486414" name="Rectangle 14"/>
          <p:cNvSpPr>
            <a:spLocks noChangeArrowheads="1"/>
          </p:cNvSpPr>
          <p:nvPr/>
        </p:nvSpPr>
        <p:spPr bwMode="auto">
          <a:xfrm>
            <a:off x="3348038" y="4299348"/>
            <a:ext cx="2520950" cy="431006"/>
          </a:xfrm>
          <a:prstGeom prst="rect">
            <a:avLst/>
          </a:prstGeom>
          <a:noFill/>
          <a:ln w="19050">
            <a:solidFill>
              <a:srgbClr val="808080"/>
            </a:solidFill>
            <a:prstDash val="dash"/>
            <a:miter lim="800000"/>
          </a:ln>
        </p:spPr>
        <p:txBody>
          <a:bodyPr anchor="ctr"/>
          <a:lstStyle/>
          <a:p>
            <a:pPr>
              <a:buFont typeface="Arial" panose="020B0604020202020204" pitchFamily="34" charset="0"/>
              <a:buNone/>
            </a:pPr>
            <a:endParaRPr lang="zh-CN" altLang="en-US"/>
          </a:p>
        </p:txBody>
      </p:sp>
      <p:sp>
        <p:nvSpPr>
          <p:cNvPr id="486415" name="Text Box 15"/>
          <p:cNvSpPr txBox="1">
            <a:spLocks noChangeArrowheads="1"/>
          </p:cNvSpPr>
          <p:nvPr/>
        </p:nvSpPr>
        <p:spPr bwMode="auto">
          <a:xfrm>
            <a:off x="3348038" y="4300538"/>
            <a:ext cx="2519362" cy="371475"/>
          </a:xfrm>
          <a:prstGeom prst="rect">
            <a:avLst/>
          </a:prstGeom>
          <a:noFill/>
          <a:ln w="9525">
            <a:noFill/>
            <a:miter lim="800000"/>
          </a:ln>
        </p:spPr>
        <p:txBody>
          <a:bodyPr lIns="90170" tIns="46990" rIns="90170" bIns="46990">
            <a:spAutoFit/>
          </a:bodyPr>
          <a:lstStyle/>
          <a:p>
            <a:pPr algn="ctr">
              <a:lnSpc>
                <a:spcPct val="130000"/>
              </a:lnSpc>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Arial" panose="020B0604020202020204" pitchFamily="34" charset="0"/>
              </a:rPr>
              <a:t>多数新建本科学校</a:t>
            </a:r>
            <a:endParaRPr lang="zh-CN" altLang="en-US" sz="1400">
              <a:latin typeface="微软雅黑" panose="020B0503020204020204" pitchFamily="34" charset="-122"/>
              <a:ea typeface="微软雅黑" panose="020B0503020204020204" pitchFamily="34" charset="-122"/>
              <a:sym typeface="Arial" panose="020B0604020202020204" pitchFamily="34" charset="0"/>
            </a:endParaRPr>
          </a:p>
        </p:txBody>
      </p:sp>
      <p:sp>
        <p:nvSpPr>
          <p:cNvPr id="486416" name="AutoShape 16"/>
          <p:cNvSpPr>
            <a:spLocks noChangeArrowheads="1"/>
          </p:cNvSpPr>
          <p:nvPr/>
        </p:nvSpPr>
        <p:spPr bwMode="auto">
          <a:xfrm flipH="1" flipV="1">
            <a:off x="6083300" y="3001566"/>
            <a:ext cx="2054860" cy="864394"/>
          </a:xfrm>
          <a:prstGeom prst="wedgeRectCallout">
            <a:avLst>
              <a:gd name="adj1" fmla="val -43750"/>
              <a:gd name="adj2" fmla="val 70000"/>
            </a:avLst>
          </a:prstGeom>
          <a:noFill/>
          <a:ln w="9525">
            <a:solidFill>
              <a:srgbClr val="808080"/>
            </a:solidFill>
            <a:prstDash val="dash"/>
            <a:miter lim="800000"/>
          </a:ln>
        </p:spPr>
        <p:txBody>
          <a:bodyPr wrap="none" lIns="90170" tIns="46990" rIns="90170" bIns="46990" anchor="ctr"/>
          <a:lstStyle/>
          <a:p>
            <a:pPr algn="ctr">
              <a:lnSpc>
                <a:spcPct val="70000"/>
              </a:lnSpc>
              <a:buFont typeface="Arial" panose="020B0604020202020204" pitchFamily="34" charset="0"/>
              <a:buNone/>
            </a:pPr>
            <a:endParaRPr lang="zh-CN" altLang="en-US" sz="1600">
              <a:latin typeface="微软雅黑" panose="020B0503020204020204" pitchFamily="34" charset="-122"/>
              <a:ea typeface="微软雅黑" panose="020B0503020204020204" pitchFamily="34" charset="-122"/>
              <a:sym typeface="Arial" panose="020B0604020202020204" pitchFamily="34" charset="0"/>
            </a:endParaRPr>
          </a:p>
        </p:txBody>
      </p:sp>
      <p:sp>
        <p:nvSpPr>
          <p:cNvPr id="486417" name="Text Box 17"/>
          <p:cNvSpPr txBox="1">
            <a:spLocks noChangeArrowheads="1"/>
          </p:cNvSpPr>
          <p:nvPr/>
        </p:nvSpPr>
        <p:spPr bwMode="auto">
          <a:xfrm>
            <a:off x="6129339" y="3043238"/>
            <a:ext cx="1791651" cy="655051"/>
          </a:xfrm>
          <a:prstGeom prst="rect">
            <a:avLst/>
          </a:prstGeom>
          <a:noFill/>
          <a:ln w="9525">
            <a:noFill/>
            <a:miter lim="800000"/>
          </a:ln>
        </p:spPr>
        <p:txBody>
          <a:bodyPr wrap="square" lIns="90170" tIns="46990" rIns="90170" bIns="46990">
            <a:spAutoFit/>
          </a:bodyPr>
          <a:lstStyle/>
          <a:p>
            <a:pPr>
              <a:lnSpc>
                <a:spcPct val="130000"/>
              </a:lnSpc>
              <a:buFont typeface="Arial" panose="020B0604020202020204" pitchFamily="34" charset="0"/>
              <a:buNone/>
            </a:pPr>
            <a:r>
              <a:rPr lang="zh-CN" alt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高职（专科）院校</a:t>
            </a:r>
            <a:endParaRPr lang="zh-CN" alt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Arial" panose="020B0604020202020204" pitchFamily="34" charset="0"/>
              </a:rPr>
              <a:t>培养技能型人才</a:t>
            </a:r>
            <a:endParaRPr lang="zh-CN" altLang="en-US" sz="14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86418" name="Text Box 18"/>
          <p:cNvSpPr txBox="1">
            <a:spLocks noChangeArrowheads="1"/>
          </p:cNvSpPr>
          <p:nvPr/>
        </p:nvSpPr>
        <p:spPr bwMode="auto">
          <a:xfrm>
            <a:off x="4357689" y="1060847"/>
            <a:ext cx="3095625" cy="371475"/>
          </a:xfrm>
          <a:prstGeom prst="rect">
            <a:avLst/>
          </a:prstGeom>
          <a:noFill/>
          <a:ln w="9525">
            <a:noFill/>
            <a:miter lim="800000"/>
          </a:ln>
        </p:spPr>
        <p:txBody>
          <a:bodyPr lIns="90170" tIns="46990" rIns="90170" bIns="46990">
            <a:spAutoFit/>
          </a:bodyPr>
          <a:lstStyle/>
          <a:p>
            <a:pPr algn="ctr">
              <a:lnSpc>
                <a:spcPct val="130000"/>
              </a:lnSpc>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Arial" panose="020B0604020202020204" pitchFamily="34" charset="0"/>
              </a:rPr>
              <a:t>部分老本科与部分新建本科学校</a:t>
            </a:r>
            <a:endParaRPr lang="zh-CN" altLang="en-US" sz="1400">
              <a:latin typeface="微软雅黑" panose="020B0503020204020204" pitchFamily="34" charset="-122"/>
              <a:ea typeface="微软雅黑" panose="020B0503020204020204" pitchFamily="34" charset="-122"/>
              <a:sym typeface="Arial" panose="020B0604020202020204" pitchFamily="34" charset="0"/>
            </a:endParaRPr>
          </a:p>
        </p:txBody>
      </p:sp>
      <p:sp>
        <p:nvSpPr>
          <p:cNvPr id="486419" name="Rectangle 19"/>
          <p:cNvSpPr>
            <a:spLocks noChangeArrowheads="1"/>
          </p:cNvSpPr>
          <p:nvPr/>
        </p:nvSpPr>
        <p:spPr bwMode="auto">
          <a:xfrm>
            <a:off x="4356101" y="1060848"/>
            <a:ext cx="3095625" cy="431006"/>
          </a:xfrm>
          <a:prstGeom prst="rect">
            <a:avLst/>
          </a:prstGeom>
          <a:noFill/>
          <a:ln w="19050">
            <a:solidFill>
              <a:srgbClr val="808080"/>
            </a:solidFill>
            <a:prstDash val="dash"/>
            <a:miter lim="800000"/>
          </a:ln>
        </p:spPr>
        <p:txBody>
          <a:bodyPr anchor="ctr"/>
          <a:lstStyle/>
          <a:p>
            <a:pPr>
              <a:buFont typeface="Arial" panose="020B0604020202020204" pitchFamily="34" charset="0"/>
              <a:buNone/>
            </a:pPr>
            <a:endParaRPr lang="zh-CN" altLang="en-US"/>
          </a:p>
        </p:txBody>
      </p:sp>
      <p:sp>
        <p:nvSpPr>
          <p:cNvPr id="486420" name="Text Box 20"/>
          <p:cNvSpPr txBox="1">
            <a:spLocks noChangeArrowheads="1"/>
          </p:cNvSpPr>
          <p:nvPr/>
        </p:nvSpPr>
        <p:spPr bwMode="auto">
          <a:xfrm>
            <a:off x="5383530" y="2171700"/>
            <a:ext cx="2769870" cy="383823"/>
          </a:xfrm>
          <a:prstGeom prst="rect">
            <a:avLst/>
          </a:prstGeom>
          <a:noFill/>
          <a:ln w="9525">
            <a:noFill/>
            <a:miter lim="800000"/>
          </a:ln>
        </p:spPr>
        <p:txBody>
          <a:bodyPr wrap="square" lIns="90170" tIns="46990" rIns="90170" bIns="46990">
            <a:spAutoFit/>
          </a:bodyPr>
          <a:lstStyle/>
          <a:p>
            <a:pPr>
              <a:lnSpc>
                <a:spcPct val="130000"/>
              </a:lnSpc>
              <a:buFont typeface="Arial" panose="020B0604020202020204" pitchFamily="34" charset="0"/>
              <a:buNone/>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   产业链、创新</a:t>
            </a: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链、人才链</a:t>
            </a:r>
            <a:endPar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6421" name="AutoShape 21"/>
          <p:cNvSpPr>
            <a:spLocks noChangeArrowheads="1"/>
          </p:cNvSpPr>
          <p:nvPr/>
        </p:nvSpPr>
        <p:spPr bwMode="auto">
          <a:xfrm>
            <a:off x="4572000" y="4104085"/>
            <a:ext cx="215900" cy="144065"/>
          </a:xfrm>
          <a:prstGeom prst="upArrow">
            <a:avLst>
              <a:gd name="adj1" fmla="val 50000"/>
              <a:gd name="adj2" fmla="val 25000"/>
            </a:avLst>
          </a:prstGeom>
          <a:solidFill>
            <a:srgbClr val="969696"/>
          </a:solidFill>
          <a:ln w="9525">
            <a:noFill/>
            <a:miter lim="800000"/>
          </a:ln>
        </p:spPr>
        <p:txBody>
          <a:bodyPr vert="eaVert" anchor="ctr"/>
          <a:lstStyle/>
          <a:p>
            <a:pPr>
              <a:buFont typeface="Arial" panose="020B0604020202020204" pitchFamily="34" charset="0"/>
              <a:buNone/>
            </a:pPr>
            <a:endParaRPr lang="zh-CN" altLang="en-US"/>
          </a:p>
        </p:txBody>
      </p:sp>
      <p:sp>
        <p:nvSpPr>
          <p:cNvPr id="486422" name="AutoShape 22"/>
          <p:cNvSpPr>
            <a:spLocks noChangeArrowheads="1"/>
          </p:cNvSpPr>
          <p:nvPr/>
        </p:nvSpPr>
        <p:spPr bwMode="auto">
          <a:xfrm rot="-5400000">
            <a:off x="4048522" y="1147764"/>
            <a:ext cx="216694" cy="252412"/>
          </a:xfrm>
          <a:prstGeom prst="upArrow">
            <a:avLst>
              <a:gd name="adj1" fmla="val 50000"/>
              <a:gd name="adj2" fmla="val 25000"/>
            </a:avLst>
          </a:prstGeom>
          <a:solidFill>
            <a:srgbClr val="969696"/>
          </a:solidFill>
          <a:ln w="9525">
            <a:noFill/>
            <a:miter lim="800000"/>
          </a:ln>
        </p:spPr>
        <p:txBody>
          <a:bodyPr vert="eaVert" anchor="ctr"/>
          <a:lstStyle/>
          <a:p>
            <a:pPr>
              <a:buFont typeface="Arial" panose="020B0604020202020204" pitchFamily="34" charset="0"/>
              <a:buNone/>
            </a:pPr>
            <a:endParaRPr lang="zh-CN" altLang="en-US"/>
          </a:p>
        </p:txBody>
      </p:sp>
      <p:sp>
        <p:nvSpPr>
          <p:cNvPr id="486423" name="AutoShape 23"/>
          <p:cNvSpPr>
            <a:spLocks noChangeArrowheads="1"/>
          </p:cNvSpPr>
          <p:nvPr/>
        </p:nvSpPr>
        <p:spPr bwMode="auto">
          <a:xfrm rot="10800000" flipV="1">
            <a:off x="4068763" y="1995487"/>
            <a:ext cx="776287" cy="738921"/>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noFill/>
            <a:miter lim="800000"/>
          </a:ln>
        </p:spPr>
        <p:txBody>
          <a:bodyPr anchor="ctr"/>
          <a:lstStyle/>
          <a:p>
            <a:endParaRPr lang="zh-CN" altLang="en-US"/>
          </a:p>
        </p:txBody>
      </p:sp>
      <p:sp>
        <p:nvSpPr>
          <p:cNvPr id="486424" name="Text Box 24"/>
          <p:cNvSpPr txBox="1">
            <a:spLocks noChangeArrowheads="1"/>
          </p:cNvSpPr>
          <p:nvPr/>
        </p:nvSpPr>
        <p:spPr bwMode="auto">
          <a:xfrm>
            <a:off x="4787901" y="1995488"/>
            <a:ext cx="885825" cy="383823"/>
          </a:xfrm>
          <a:prstGeom prst="rect">
            <a:avLst/>
          </a:prstGeom>
          <a:noFill/>
          <a:ln w="9525">
            <a:noFill/>
            <a:miter lim="800000"/>
          </a:ln>
        </p:spPr>
        <p:txBody>
          <a:bodyPr lIns="90170" tIns="46990" rIns="90170" bIns="46990">
            <a:spAutoFit/>
          </a:bodyPr>
          <a:lstStyle/>
          <a:p>
            <a:pPr>
              <a:lnSpc>
                <a:spcPct val="130000"/>
              </a:lnSpc>
              <a:buFont typeface="Arial" panose="020B0604020202020204" pitchFamily="34" charset="0"/>
              <a:buNone/>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   转型</a:t>
            </a:r>
            <a:endPar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6425" name="Rectangle 25"/>
          <p:cNvSpPr>
            <a:spLocks noChangeArrowheads="1"/>
          </p:cNvSpPr>
          <p:nvPr/>
        </p:nvSpPr>
        <p:spPr bwMode="auto">
          <a:xfrm>
            <a:off x="609600" y="342900"/>
            <a:ext cx="7879080" cy="830997"/>
          </a:xfrm>
          <a:prstGeom prst="rect">
            <a:avLst/>
          </a:prstGeom>
          <a:noFill/>
          <a:ln w="9525">
            <a:noFill/>
            <a:miter lim="800000"/>
          </a:ln>
          <a:effectLst>
            <a:prstShdw prst="shdw12">
              <a:schemeClr val="accent1">
                <a:gamma/>
                <a:shade val="60000"/>
                <a:invGamma/>
                <a:alpha val="50000"/>
              </a:schemeClr>
            </a:prstShdw>
          </a:effectLst>
        </p:spPr>
        <p:txBody>
          <a:bodyPr wrap="none">
            <a:spAutoFit/>
          </a:bodyPr>
          <a:lstStyle/>
          <a:p>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地方高校转型发展中重点任务：明确类型定位和转型路径</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a:p>
            <a:endParaRPr lang="zh-CN" altLang="en-US" sz="2400" dirty="0">
              <a:solidFill>
                <a:srgbClr val="0066FF"/>
              </a:solidFill>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8450" name="Rectangle 2"/>
          <p:cNvSpPr>
            <a:spLocks noGrp="1" noChangeArrowheads="1"/>
          </p:cNvSpPr>
          <p:nvPr>
            <p:ph type="title" idx="4294967295"/>
          </p:nvPr>
        </p:nvSpPr>
        <p:spPr>
          <a:xfrm>
            <a:off x="457200" y="400050"/>
            <a:ext cx="8229600" cy="514350"/>
          </a:xfrm>
        </p:spPr>
        <p:txBody>
          <a:bodyPr/>
          <a:lstStyle/>
          <a:p>
            <a:pPr algn="ctr" eaLnBrk="1" hangingPunct="1"/>
            <a:r>
              <a:rPr lang="zh-CN" altLang="en-US" sz="2800" b="1" dirty="0" smtClean="0">
                <a:solidFill>
                  <a:schemeClr val="tx2">
                    <a:lumMod val="60000"/>
                    <a:lumOff val="40000"/>
                  </a:schemeClr>
                </a:solidFill>
                <a:latin typeface="微软雅黑" panose="020B0503020204020204" pitchFamily="34" charset="-122"/>
                <a:ea typeface="微软雅黑" panose="020B0503020204020204" pitchFamily="34" charset="-122"/>
              </a:rPr>
              <a:t>建立行业企业合作发展平台</a:t>
            </a:r>
            <a:endParaRPr lang="en-US" altLang="zh-CN" sz="28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69635" name="Freeform 3"/>
          <p:cNvSpPr/>
          <p:nvPr/>
        </p:nvSpPr>
        <p:spPr bwMode="gray">
          <a:xfrm>
            <a:off x="5257801" y="971551"/>
            <a:ext cx="1336675" cy="775097"/>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tx2">
              <a:lumMod val="75000"/>
              <a:alpha val="32001"/>
            </a:schemeClr>
          </a:solidFill>
          <a:ln>
            <a:noFill/>
          </a:ln>
        </p:spPr>
        <p:txBody>
          <a:bodyPr/>
          <a:lstStyle/>
          <a:p>
            <a:pPr>
              <a:defRPr/>
            </a:pPr>
            <a:endParaRPr lang="zh-CN" altLang="en-US">
              <a:latin typeface="Arial" panose="020B0604020202020204" pitchFamily="34" charset="0"/>
              <a:ea typeface="宋体" panose="02010600030101010101" pitchFamily="2" charset="-122"/>
            </a:endParaRPr>
          </a:p>
        </p:txBody>
      </p:sp>
      <p:sp>
        <p:nvSpPr>
          <p:cNvPr id="488452" name="AutoShape 4"/>
          <p:cNvSpPr>
            <a:spLocks noChangeArrowheads="1"/>
          </p:cNvSpPr>
          <p:nvPr/>
        </p:nvSpPr>
        <p:spPr bwMode="auto">
          <a:xfrm>
            <a:off x="3657601" y="1885950"/>
            <a:ext cx="2092325" cy="1991916"/>
          </a:xfrm>
          <a:prstGeom prst="roundRect">
            <a:avLst>
              <a:gd name="adj" fmla="val 4690"/>
            </a:avLst>
          </a:prstGeom>
          <a:noFill/>
          <a:ln w="57150">
            <a:solidFill>
              <a:schemeClr val="accent2"/>
            </a:solidFill>
            <a:round/>
          </a:ln>
        </p:spPr>
        <p:txBody>
          <a:bodyPr wrap="none" anchor="ctr"/>
          <a:lstStyle/>
          <a:p>
            <a:endParaRPr lang="zh-CN" altLang="en-US" b="1">
              <a:latin typeface="楷体" panose="02010609060101010101" pitchFamily="49" charset="-122"/>
              <a:ea typeface="楷体" panose="02010609060101010101" pitchFamily="49" charset="-122"/>
            </a:endParaRPr>
          </a:p>
        </p:txBody>
      </p:sp>
      <p:sp>
        <p:nvSpPr>
          <p:cNvPr id="488453" name="AutoShape 6"/>
          <p:cNvSpPr>
            <a:spLocks noChangeArrowheads="1"/>
          </p:cNvSpPr>
          <p:nvPr/>
        </p:nvSpPr>
        <p:spPr bwMode="auto">
          <a:xfrm flipH="1">
            <a:off x="5546726" y="2345532"/>
            <a:ext cx="66675" cy="97631"/>
          </a:xfrm>
          <a:prstGeom prst="octagon">
            <a:avLst>
              <a:gd name="adj" fmla="val 29287"/>
            </a:avLst>
          </a:prstGeom>
          <a:solidFill>
            <a:schemeClr val="bg1"/>
          </a:solidFill>
          <a:ln w="9525">
            <a:noFill/>
            <a:miter lim="800000"/>
          </a:ln>
        </p:spPr>
        <p:txBody>
          <a:bodyPr wrap="none" anchor="ctr"/>
          <a:lstStyle/>
          <a:p>
            <a:endParaRPr lang="zh-CN" altLang="en-US" b="1">
              <a:latin typeface="楷体" panose="02010609060101010101" pitchFamily="49" charset="-122"/>
              <a:ea typeface="楷体" panose="02010609060101010101" pitchFamily="49" charset="-122"/>
            </a:endParaRPr>
          </a:p>
        </p:txBody>
      </p:sp>
      <p:sp>
        <p:nvSpPr>
          <p:cNvPr id="488454" name="AutoShape 7"/>
          <p:cNvSpPr>
            <a:spLocks noChangeArrowheads="1"/>
          </p:cNvSpPr>
          <p:nvPr/>
        </p:nvSpPr>
        <p:spPr bwMode="auto">
          <a:xfrm flipH="1">
            <a:off x="3922714" y="2338388"/>
            <a:ext cx="65087" cy="97631"/>
          </a:xfrm>
          <a:prstGeom prst="octagon">
            <a:avLst>
              <a:gd name="adj" fmla="val 29287"/>
            </a:avLst>
          </a:prstGeom>
          <a:solidFill>
            <a:schemeClr val="bg1"/>
          </a:solidFill>
          <a:ln w="9525">
            <a:noFill/>
            <a:miter lim="800000"/>
          </a:ln>
        </p:spPr>
        <p:txBody>
          <a:bodyPr wrap="none" anchor="ctr"/>
          <a:lstStyle/>
          <a:p>
            <a:endParaRPr lang="zh-CN" altLang="en-US" b="1">
              <a:latin typeface="楷体" panose="02010609060101010101" pitchFamily="49" charset="-122"/>
              <a:ea typeface="楷体" panose="02010609060101010101" pitchFamily="49" charset="-122"/>
            </a:endParaRPr>
          </a:p>
        </p:txBody>
      </p:sp>
      <p:sp>
        <p:nvSpPr>
          <p:cNvPr id="488455" name="AutoShape 8"/>
          <p:cNvSpPr>
            <a:spLocks noChangeArrowheads="1"/>
          </p:cNvSpPr>
          <p:nvPr/>
        </p:nvSpPr>
        <p:spPr bwMode="auto">
          <a:xfrm>
            <a:off x="6248400" y="1485900"/>
            <a:ext cx="2178050" cy="2114550"/>
          </a:xfrm>
          <a:prstGeom prst="roundRect">
            <a:avLst>
              <a:gd name="adj" fmla="val 4690"/>
            </a:avLst>
          </a:prstGeom>
          <a:noFill/>
          <a:ln w="57150">
            <a:solidFill>
              <a:schemeClr val="hlink"/>
            </a:solidFill>
            <a:round/>
          </a:ln>
        </p:spPr>
        <p:txBody>
          <a:bodyPr wrap="none" anchor="ctr"/>
          <a:lstStyle/>
          <a:p>
            <a:endParaRPr lang="zh-CN" altLang="en-US" b="1">
              <a:latin typeface="楷体" panose="02010609060101010101" pitchFamily="49" charset="-122"/>
              <a:ea typeface="楷体" panose="02010609060101010101" pitchFamily="49" charset="-122"/>
            </a:endParaRPr>
          </a:p>
        </p:txBody>
      </p:sp>
      <p:sp>
        <p:nvSpPr>
          <p:cNvPr id="488456" name="AutoShape 10"/>
          <p:cNvSpPr>
            <a:spLocks noChangeArrowheads="1"/>
          </p:cNvSpPr>
          <p:nvPr/>
        </p:nvSpPr>
        <p:spPr bwMode="auto">
          <a:xfrm flipH="1">
            <a:off x="8101014" y="1962150"/>
            <a:ext cx="65087" cy="96441"/>
          </a:xfrm>
          <a:prstGeom prst="octagon">
            <a:avLst>
              <a:gd name="adj" fmla="val 29287"/>
            </a:avLst>
          </a:prstGeom>
          <a:solidFill>
            <a:schemeClr val="bg1"/>
          </a:solidFill>
          <a:ln w="9525">
            <a:noFill/>
            <a:miter lim="800000"/>
          </a:ln>
        </p:spPr>
        <p:txBody>
          <a:bodyPr wrap="none" anchor="ctr"/>
          <a:lstStyle/>
          <a:p>
            <a:endParaRPr lang="zh-CN" altLang="en-US" b="1">
              <a:latin typeface="楷体" panose="02010609060101010101" pitchFamily="49" charset="-122"/>
              <a:ea typeface="楷体" panose="02010609060101010101" pitchFamily="49" charset="-122"/>
            </a:endParaRPr>
          </a:p>
        </p:txBody>
      </p:sp>
      <p:sp>
        <p:nvSpPr>
          <p:cNvPr id="488457" name="AutoShape 11"/>
          <p:cNvSpPr>
            <a:spLocks noChangeArrowheads="1"/>
          </p:cNvSpPr>
          <p:nvPr/>
        </p:nvSpPr>
        <p:spPr bwMode="auto">
          <a:xfrm flipH="1">
            <a:off x="6484939" y="1962150"/>
            <a:ext cx="65087" cy="96441"/>
          </a:xfrm>
          <a:prstGeom prst="octagon">
            <a:avLst>
              <a:gd name="adj" fmla="val 29287"/>
            </a:avLst>
          </a:prstGeom>
          <a:solidFill>
            <a:schemeClr val="bg1"/>
          </a:solidFill>
          <a:ln w="9525">
            <a:noFill/>
            <a:miter lim="800000"/>
          </a:ln>
        </p:spPr>
        <p:txBody>
          <a:bodyPr wrap="none" anchor="ctr"/>
          <a:lstStyle/>
          <a:p>
            <a:endParaRPr lang="zh-CN" altLang="en-US" b="1">
              <a:latin typeface="楷体" panose="02010609060101010101" pitchFamily="49" charset="-122"/>
              <a:ea typeface="楷体" panose="02010609060101010101" pitchFamily="49" charset="-122"/>
            </a:endParaRPr>
          </a:p>
        </p:txBody>
      </p:sp>
      <p:sp>
        <p:nvSpPr>
          <p:cNvPr id="69644" name="Freeform 12"/>
          <p:cNvSpPr/>
          <p:nvPr/>
        </p:nvSpPr>
        <p:spPr bwMode="gray">
          <a:xfrm>
            <a:off x="2362201" y="1314450"/>
            <a:ext cx="1336675" cy="77628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bg1">
              <a:lumMod val="50000"/>
              <a:alpha val="32001"/>
            </a:schemeClr>
          </a:solidFill>
          <a:ln>
            <a:noFill/>
          </a:ln>
        </p:spPr>
        <p:txBody>
          <a:bodyPr/>
          <a:lstStyle/>
          <a:p>
            <a:pPr>
              <a:defRPr/>
            </a:pPr>
            <a:endParaRPr lang="zh-CN" altLang="en-US" b="1">
              <a:latin typeface="楷体" panose="02010609060101010101" pitchFamily="49" charset="-122"/>
              <a:ea typeface="楷体" panose="02010609060101010101" pitchFamily="49" charset="-122"/>
              <a:cs typeface="楷体" panose="02010609060101010101" pitchFamily="49" charset="-122"/>
            </a:endParaRPr>
          </a:p>
        </p:txBody>
      </p:sp>
      <p:sp>
        <p:nvSpPr>
          <p:cNvPr id="488459" name="Text Box 13"/>
          <p:cNvSpPr txBox="1">
            <a:spLocks noChangeArrowheads="1"/>
          </p:cNvSpPr>
          <p:nvPr/>
        </p:nvSpPr>
        <p:spPr bwMode="gray">
          <a:xfrm>
            <a:off x="4672014" y="2266950"/>
            <a:ext cx="166687" cy="338554"/>
          </a:xfrm>
          <a:prstGeom prst="rect">
            <a:avLst/>
          </a:prstGeom>
          <a:noFill/>
          <a:ln w="9525">
            <a:noFill/>
            <a:miter lim="800000"/>
          </a:ln>
        </p:spPr>
        <p:txBody>
          <a:bodyPr>
            <a:spAutoFit/>
          </a:bodyPr>
          <a:lstStyle/>
          <a:p>
            <a:pPr algn="ctr" eaLnBrk="0" hangingPunct="0"/>
            <a:endParaRPr lang="en-US" altLang="zh-CN" sz="1600" b="1">
              <a:solidFill>
                <a:srgbClr val="FFFFFF"/>
              </a:solidFill>
              <a:latin typeface="楷体" panose="02010609060101010101" pitchFamily="49" charset="-122"/>
              <a:ea typeface="楷体" panose="02010609060101010101" pitchFamily="49" charset="-122"/>
            </a:endParaRPr>
          </a:p>
        </p:txBody>
      </p:sp>
      <p:sp>
        <p:nvSpPr>
          <p:cNvPr id="488460" name="Text Box 14"/>
          <p:cNvSpPr txBox="1">
            <a:spLocks noChangeArrowheads="1"/>
          </p:cNvSpPr>
          <p:nvPr/>
        </p:nvSpPr>
        <p:spPr bwMode="gray">
          <a:xfrm>
            <a:off x="7239000" y="1895475"/>
            <a:ext cx="166688" cy="338554"/>
          </a:xfrm>
          <a:prstGeom prst="rect">
            <a:avLst/>
          </a:prstGeom>
          <a:noFill/>
          <a:ln w="9525">
            <a:noFill/>
            <a:miter lim="800000"/>
          </a:ln>
        </p:spPr>
        <p:txBody>
          <a:bodyPr>
            <a:spAutoFit/>
          </a:bodyPr>
          <a:lstStyle/>
          <a:p>
            <a:pPr algn="ctr" eaLnBrk="0" hangingPunct="0"/>
            <a:endParaRPr lang="en-US" altLang="zh-CN" sz="1600" b="1">
              <a:solidFill>
                <a:srgbClr val="FFFFFF"/>
              </a:solidFill>
              <a:latin typeface="楷体" panose="02010609060101010101" pitchFamily="49" charset="-122"/>
              <a:ea typeface="楷体" panose="02010609060101010101" pitchFamily="49" charset="-122"/>
            </a:endParaRPr>
          </a:p>
        </p:txBody>
      </p:sp>
      <p:sp>
        <p:nvSpPr>
          <p:cNvPr id="488461" name="AutoShape 16"/>
          <p:cNvSpPr>
            <a:spLocks noChangeArrowheads="1"/>
          </p:cNvSpPr>
          <p:nvPr/>
        </p:nvSpPr>
        <p:spPr bwMode="auto">
          <a:xfrm>
            <a:off x="990601" y="2171700"/>
            <a:ext cx="2092325" cy="2012156"/>
          </a:xfrm>
          <a:prstGeom prst="roundRect">
            <a:avLst>
              <a:gd name="adj" fmla="val 4690"/>
            </a:avLst>
          </a:prstGeom>
          <a:noFill/>
          <a:ln w="57150">
            <a:solidFill>
              <a:schemeClr val="folHlink"/>
            </a:solidFill>
            <a:round/>
          </a:ln>
        </p:spPr>
        <p:txBody>
          <a:bodyPr wrap="none" anchor="ctr"/>
          <a:lstStyle/>
          <a:p>
            <a:pPr algn="ctr"/>
            <a:endParaRPr lang="zh-CN" altLang="en-US" b="1">
              <a:latin typeface="楷体" panose="02010609060101010101" pitchFamily="49" charset="-122"/>
              <a:ea typeface="楷体" panose="02010609060101010101" pitchFamily="49" charset="-122"/>
            </a:endParaRPr>
          </a:p>
        </p:txBody>
      </p:sp>
      <p:sp>
        <p:nvSpPr>
          <p:cNvPr id="488462" name="AutoShape 18"/>
          <p:cNvSpPr>
            <a:spLocks noChangeArrowheads="1"/>
          </p:cNvSpPr>
          <p:nvPr/>
        </p:nvSpPr>
        <p:spPr bwMode="auto">
          <a:xfrm flipH="1">
            <a:off x="2974975" y="2661048"/>
            <a:ext cx="65088" cy="97631"/>
          </a:xfrm>
          <a:prstGeom prst="octagon">
            <a:avLst>
              <a:gd name="adj" fmla="val 29287"/>
            </a:avLst>
          </a:prstGeom>
          <a:solidFill>
            <a:schemeClr val="bg1"/>
          </a:solidFill>
          <a:ln w="9525">
            <a:noFill/>
            <a:miter lim="800000"/>
          </a:ln>
        </p:spPr>
        <p:txBody>
          <a:bodyPr wrap="none" anchor="ctr"/>
          <a:lstStyle/>
          <a:p>
            <a:endParaRPr lang="zh-CN" altLang="en-US" b="1">
              <a:latin typeface="楷体" panose="02010609060101010101" pitchFamily="49" charset="-122"/>
              <a:ea typeface="楷体" panose="02010609060101010101" pitchFamily="49" charset="-122"/>
            </a:endParaRPr>
          </a:p>
        </p:txBody>
      </p:sp>
      <p:sp>
        <p:nvSpPr>
          <p:cNvPr id="488463" name="AutoShape 19"/>
          <p:cNvSpPr>
            <a:spLocks noChangeArrowheads="1"/>
          </p:cNvSpPr>
          <p:nvPr/>
        </p:nvSpPr>
        <p:spPr bwMode="auto">
          <a:xfrm flipH="1">
            <a:off x="1358901" y="2661048"/>
            <a:ext cx="66675" cy="97631"/>
          </a:xfrm>
          <a:prstGeom prst="octagon">
            <a:avLst>
              <a:gd name="adj" fmla="val 29287"/>
            </a:avLst>
          </a:prstGeom>
          <a:solidFill>
            <a:schemeClr val="bg1"/>
          </a:solidFill>
          <a:ln w="9525">
            <a:noFill/>
            <a:miter lim="800000"/>
          </a:ln>
        </p:spPr>
        <p:txBody>
          <a:bodyPr wrap="none" anchor="ctr"/>
          <a:lstStyle/>
          <a:p>
            <a:endParaRPr lang="zh-CN" altLang="en-US" b="1">
              <a:latin typeface="楷体" panose="02010609060101010101" pitchFamily="49" charset="-122"/>
              <a:ea typeface="楷体" panose="02010609060101010101" pitchFamily="49" charset="-122"/>
            </a:endParaRPr>
          </a:p>
        </p:txBody>
      </p:sp>
      <p:sp>
        <p:nvSpPr>
          <p:cNvPr id="488464" name="Text Box 20"/>
          <p:cNvSpPr txBox="1">
            <a:spLocks noChangeArrowheads="1"/>
          </p:cNvSpPr>
          <p:nvPr/>
        </p:nvSpPr>
        <p:spPr bwMode="gray">
          <a:xfrm>
            <a:off x="2106614" y="2588419"/>
            <a:ext cx="166687" cy="338554"/>
          </a:xfrm>
          <a:prstGeom prst="rect">
            <a:avLst/>
          </a:prstGeom>
          <a:noFill/>
          <a:ln w="9525">
            <a:noFill/>
            <a:miter lim="800000"/>
          </a:ln>
        </p:spPr>
        <p:txBody>
          <a:bodyPr>
            <a:spAutoFit/>
          </a:bodyPr>
          <a:lstStyle/>
          <a:p>
            <a:pPr algn="ctr" eaLnBrk="0" hangingPunct="0"/>
            <a:endParaRPr lang="en-US" altLang="zh-CN" sz="1600" b="1">
              <a:solidFill>
                <a:schemeClr val="bg1"/>
              </a:solidFill>
              <a:latin typeface="楷体" panose="02010609060101010101" pitchFamily="49" charset="-122"/>
              <a:ea typeface="楷体" panose="02010609060101010101" pitchFamily="49" charset="-122"/>
            </a:endParaRPr>
          </a:p>
        </p:txBody>
      </p:sp>
      <p:sp>
        <p:nvSpPr>
          <p:cNvPr id="488465" name="Text Box 21"/>
          <p:cNvSpPr txBox="1">
            <a:spLocks noChangeArrowheads="1"/>
          </p:cNvSpPr>
          <p:nvPr/>
        </p:nvSpPr>
        <p:spPr bwMode="auto">
          <a:xfrm>
            <a:off x="1036320" y="2240280"/>
            <a:ext cx="2033588" cy="1884618"/>
          </a:xfrm>
          <a:prstGeom prst="rect">
            <a:avLst/>
          </a:prstGeom>
          <a:noFill/>
          <a:ln w="9525">
            <a:noFill/>
            <a:miter lim="800000"/>
          </a:ln>
        </p:spPr>
        <p:txBody>
          <a:bodyPr>
            <a:spAutoFit/>
          </a:bodyPr>
          <a:lstStyle/>
          <a:p>
            <a:pPr eaLnBrk="0" hangingPunct="0">
              <a:lnSpc>
                <a:spcPct val="150000"/>
              </a:lnSpc>
            </a:pPr>
            <a:r>
              <a:rPr lang="zh-CN" altLang="en-US" sz="2000" b="1" dirty="0">
                <a:solidFill>
                  <a:srgbClr val="3399FF"/>
                </a:solidFill>
                <a:latin typeface="微软雅黑" panose="020B0503020204020204" pitchFamily="34" charset="-122"/>
                <a:ea typeface="微软雅黑" panose="020B0503020204020204" pitchFamily="34" charset="-122"/>
              </a:rPr>
              <a:t>转型高校可以与行业、企业施行共同</a:t>
            </a:r>
            <a:r>
              <a:rPr lang="zh-CN" altLang="en-US" sz="2000" b="1" dirty="0">
                <a:solidFill>
                  <a:schemeClr val="accent1">
                    <a:lumMod val="40000"/>
                    <a:lumOff val="60000"/>
                  </a:schemeClr>
                </a:solidFill>
                <a:latin typeface="微软雅黑" panose="020B0503020204020204" pitchFamily="34" charset="-122"/>
                <a:ea typeface="微软雅黑" panose="020B0503020204020204" pitchFamily="34" charset="-122"/>
              </a:rPr>
              <a:t>组建教育</a:t>
            </a:r>
            <a:r>
              <a:rPr lang="zh-CN" altLang="en-US" sz="2000" b="1" dirty="0" smtClean="0">
                <a:solidFill>
                  <a:schemeClr val="accent1">
                    <a:lumMod val="40000"/>
                    <a:lumOff val="60000"/>
                  </a:schemeClr>
                </a:solidFill>
                <a:latin typeface="微软雅黑" panose="020B0503020204020204" pitchFamily="34" charset="-122"/>
                <a:ea typeface="微软雅黑" panose="020B0503020204020204" pitchFamily="34" charset="-122"/>
              </a:rPr>
              <a:t>集团。</a:t>
            </a:r>
            <a:endParaRPr lang="en-US" altLang="zh-CN" sz="2000" b="1" dirty="0">
              <a:solidFill>
                <a:schemeClr val="accent1">
                  <a:lumMod val="40000"/>
                  <a:lumOff val="60000"/>
                </a:schemeClr>
              </a:solidFill>
              <a:latin typeface="微软雅黑" panose="020B0503020204020204" pitchFamily="34" charset="-122"/>
              <a:ea typeface="微软雅黑" panose="020B0503020204020204" pitchFamily="34" charset="-122"/>
            </a:endParaRPr>
          </a:p>
        </p:txBody>
      </p:sp>
      <p:sp>
        <p:nvSpPr>
          <p:cNvPr id="488466" name="Text Box 22"/>
          <p:cNvSpPr txBox="1">
            <a:spLocks noChangeArrowheads="1"/>
          </p:cNvSpPr>
          <p:nvPr/>
        </p:nvSpPr>
        <p:spPr bwMode="auto">
          <a:xfrm>
            <a:off x="3691890" y="1920241"/>
            <a:ext cx="1981200" cy="1938992"/>
          </a:xfrm>
          <a:prstGeom prst="rect">
            <a:avLst/>
          </a:prstGeom>
          <a:noFill/>
          <a:ln w="9525">
            <a:noFill/>
            <a:miter lim="800000"/>
          </a:ln>
        </p:spPr>
        <p:txBody>
          <a:bodyPr>
            <a:spAutoFit/>
          </a:bodyPr>
          <a:lstStyle/>
          <a:p>
            <a:pPr eaLnBrk="0" hangingPunct="0">
              <a:lnSpc>
                <a:spcPct val="150000"/>
              </a:lnSpc>
            </a:pPr>
            <a:r>
              <a:rPr lang="zh-CN" altLang="en-US" sz="2000" b="1" dirty="0">
                <a:solidFill>
                  <a:srgbClr val="3399FF"/>
                </a:solidFill>
                <a:latin typeface="微软雅黑" panose="020B0503020204020204" pitchFamily="34" charset="-122"/>
                <a:ea typeface="微软雅黑" panose="020B0503020204020204" pitchFamily="34" charset="-122"/>
              </a:rPr>
              <a:t>转型高校可以与行业企业、产业集聚区</a:t>
            </a:r>
            <a:r>
              <a:rPr lang="zh-CN" altLang="en-US" sz="2000" b="1" dirty="0">
                <a:solidFill>
                  <a:schemeClr val="accent1">
                    <a:lumMod val="40000"/>
                    <a:lumOff val="60000"/>
                  </a:schemeClr>
                </a:solidFill>
                <a:latin typeface="微软雅黑" panose="020B0503020204020204" pitchFamily="34" charset="-122"/>
                <a:ea typeface="微软雅黑" panose="020B0503020204020204" pitchFamily="34" charset="-122"/>
              </a:rPr>
              <a:t>共建共管二级</a:t>
            </a:r>
            <a:r>
              <a:rPr lang="zh-CN" altLang="en-US" sz="2000" b="1" dirty="0" smtClean="0">
                <a:solidFill>
                  <a:schemeClr val="accent1">
                    <a:lumMod val="40000"/>
                    <a:lumOff val="60000"/>
                  </a:schemeClr>
                </a:solidFill>
                <a:latin typeface="微软雅黑" panose="020B0503020204020204" pitchFamily="34" charset="-122"/>
                <a:ea typeface="微软雅黑" panose="020B0503020204020204" pitchFamily="34" charset="-122"/>
              </a:rPr>
              <a:t>学院。</a:t>
            </a:r>
            <a:endParaRPr lang="en-US" altLang="zh-CN" sz="2000" b="1" dirty="0">
              <a:solidFill>
                <a:schemeClr val="accent1">
                  <a:lumMod val="40000"/>
                  <a:lumOff val="60000"/>
                </a:schemeClr>
              </a:solidFill>
              <a:latin typeface="微软雅黑" panose="020B0503020204020204" pitchFamily="34" charset="-122"/>
              <a:ea typeface="微软雅黑" panose="020B0503020204020204" pitchFamily="34" charset="-122"/>
            </a:endParaRPr>
          </a:p>
        </p:txBody>
      </p:sp>
      <p:sp>
        <p:nvSpPr>
          <p:cNvPr id="488467" name="Text Box 23"/>
          <p:cNvSpPr txBox="1">
            <a:spLocks noChangeArrowheads="1"/>
          </p:cNvSpPr>
          <p:nvPr/>
        </p:nvSpPr>
        <p:spPr bwMode="auto">
          <a:xfrm>
            <a:off x="6324600" y="1485900"/>
            <a:ext cx="2167890" cy="2011679"/>
          </a:xfrm>
          <a:prstGeom prst="rect">
            <a:avLst/>
          </a:prstGeom>
          <a:noFill/>
          <a:ln w="9525">
            <a:noFill/>
            <a:miter lim="800000"/>
          </a:ln>
        </p:spPr>
        <p:txBody>
          <a:bodyPr wrap="square">
            <a:spAutoFit/>
          </a:bodyPr>
          <a:lstStyle/>
          <a:p>
            <a:pPr eaLnBrk="0" hangingPunct="0">
              <a:lnSpc>
                <a:spcPct val="150000"/>
              </a:lnSpc>
            </a:pPr>
            <a:r>
              <a:rPr lang="zh-CN" altLang="en-US" sz="1600" b="1" dirty="0">
                <a:solidFill>
                  <a:srgbClr val="3399FF"/>
                </a:solidFill>
                <a:latin typeface="微软雅黑" panose="020B0503020204020204" pitchFamily="34" charset="-122"/>
                <a:ea typeface="微软雅黑" panose="020B0503020204020204" pitchFamily="34" charset="-122"/>
              </a:rPr>
              <a:t>支持行业、企业</a:t>
            </a:r>
            <a:r>
              <a:rPr lang="zh-CN" altLang="en-US" sz="1600" b="1" dirty="0" smtClean="0">
                <a:solidFill>
                  <a:srgbClr val="3399FF"/>
                </a:solidFill>
                <a:latin typeface="微软雅黑" panose="020B0503020204020204" pitchFamily="34" charset="-122"/>
                <a:ea typeface="微软雅黑" panose="020B0503020204020204" pitchFamily="34" charset="-122"/>
              </a:rPr>
              <a:t>全方位、全</a:t>
            </a:r>
            <a:r>
              <a:rPr lang="zh-CN" altLang="en-US" sz="1600" b="1" dirty="0">
                <a:solidFill>
                  <a:srgbClr val="3399FF"/>
                </a:solidFill>
                <a:latin typeface="微软雅黑" panose="020B0503020204020204" pitchFamily="34" charset="-122"/>
                <a:ea typeface="微软雅黑" panose="020B0503020204020204" pitchFamily="34" charset="-122"/>
              </a:rPr>
              <a:t>过程参与学校管理、专业建设、课程设置、人才培养和绩效评价。</a:t>
            </a:r>
            <a:r>
              <a:rPr lang="zh-CN" altLang="en-US" sz="1600" dirty="0">
                <a:solidFill>
                  <a:srgbClr val="3399FF"/>
                </a:solidFill>
                <a:latin typeface="微软雅黑" panose="020B0503020204020204" pitchFamily="34" charset="-122"/>
                <a:ea typeface="微软雅黑" panose="020B0503020204020204" pitchFamily="34" charset="-122"/>
              </a:rPr>
              <a:t> </a:t>
            </a:r>
            <a:endParaRPr lang="en-US" altLang="zh-CN" sz="1600" dirty="0">
              <a:solidFill>
                <a:srgbClr val="3399FF"/>
              </a:solidFill>
              <a:latin typeface="微软雅黑" panose="020B0503020204020204" pitchFamily="34" charset="-122"/>
              <a:ea typeface="微软雅黑" panose="020B0503020204020204" pitchFamily="34" charset="-122"/>
            </a:endParaRPr>
          </a:p>
        </p:txBody>
      </p:sp>
      <p:sp>
        <p:nvSpPr>
          <p:cNvPr id="488468" name="Rectangle 25"/>
          <p:cNvSpPr>
            <a:spLocks noChangeArrowheads="1"/>
          </p:cNvSpPr>
          <p:nvPr/>
        </p:nvSpPr>
        <p:spPr bwMode="auto">
          <a:xfrm>
            <a:off x="685800" y="1371601"/>
            <a:ext cx="7772400" cy="1015663"/>
          </a:xfrm>
          <a:prstGeom prst="rect">
            <a:avLst/>
          </a:prstGeom>
          <a:noFill/>
          <a:ln w="9525">
            <a:noFill/>
            <a:miter lim="800000"/>
          </a:ln>
          <a:effectLst>
            <a:prstShdw prst="shdw12">
              <a:schemeClr val="bg2">
                <a:alpha val="74997"/>
              </a:schemeClr>
            </a:prstShdw>
          </a:effectLst>
        </p:spPr>
        <p:txBody>
          <a:bodyPr>
            <a:spAutoFit/>
          </a:bodyPr>
          <a:lstStyle/>
          <a:p>
            <a:pPr>
              <a:lnSpc>
                <a:spcPct val="150000"/>
              </a:lnSpc>
            </a:pPr>
            <a:endParaRPr lang="zh-CN" altLang="en-US" sz="2000">
              <a:latin typeface="楷体" panose="02010609060101010101" pitchFamily="49" charset="-122"/>
              <a:ea typeface="楷体" panose="02010609060101010101" pitchFamily="49" charset="-122"/>
            </a:endParaRPr>
          </a:p>
          <a:p>
            <a:pPr>
              <a:lnSpc>
                <a:spcPct val="150000"/>
              </a:lnSpc>
            </a:pPr>
            <a:endParaRPr kumimoji="1" lang="zh-CN" altLang="en-US" sz="2000">
              <a:latin typeface="楷体" panose="02010609060101010101" pitchFamily="49" charset="-122"/>
              <a:ea typeface="楷体" panose="02010609060101010101" pitchFamily="49" charset="-122"/>
            </a:endParaRPr>
          </a:p>
        </p:txBody>
      </p:sp>
      <p:sp>
        <p:nvSpPr>
          <p:cNvPr id="488469" name="幻灯片编号占位符 3"/>
          <p:cNvSpPr txBox="1">
            <a:spLocks noGrp="1"/>
          </p:cNvSpPr>
          <p:nvPr/>
        </p:nvSpPr>
        <p:spPr bwMode="auto">
          <a:xfrm>
            <a:off x="8293100" y="4781550"/>
            <a:ext cx="457200" cy="171450"/>
          </a:xfrm>
          <a:prstGeom prst="rect">
            <a:avLst/>
          </a:prstGeom>
          <a:solidFill>
            <a:srgbClr val="CFCFCF"/>
          </a:solidFill>
          <a:ln w="9525">
            <a:noFill/>
            <a:miter lim="800000"/>
          </a:ln>
        </p:spPr>
        <p:txBody>
          <a:bodyPr/>
          <a:lstStyle/>
          <a:p>
            <a:pPr algn="ctr"/>
            <a:fld id="{9CF189F9-2B78-4ED3-9C7A-B15B58F8D221}" type="slidenum">
              <a:rPr lang="en-US" altLang="zh-CN" sz="1000">
                <a:solidFill>
                  <a:srgbClr val="003366"/>
                </a:solidFill>
                <a:latin typeface="Verdana" panose="020B0604030504040204" pitchFamily="34" charset="0"/>
              </a:rPr>
            </a:fld>
            <a:endParaRPr lang="en-US" altLang="zh-CN" sz="1000">
              <a:solidFill>
                <a:srgbClr val="003366"/>
              </a:solidFill>
              <a:latin typeface="Verdana" panose="020B0604030504040204" pitchFamily="34" charset="0"/>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9" descr="C:\Users\think\Desktop\图片1.png"/>
          <p:cNvPicPr>
            <a:picLocks noChangeAspect="1" noChangeArrowheads="1"/>
          </p:cNvPicPr>
          <p:nvPr/>
        </p:nvPicPr>
        <p:blipFill>
          <a:blip r:embed="rId1" cstate="print"/>
          <a:srcRect/>
          <a:stretch>
            <a:fillRect/>
          </a:stretch>
        </p:blipFill>
        <p:spPr bwMode="auto">
          <a:xfrm>
            <a:off x="0" y="0"/>
            <a:ext cx="9175750" cy="5207000"/>
          </a:xfrm>
          <a:prstGeom prst="rect">
            <a:avLst/>
          </a:prstGeom>
          <a:noFill/>
          <a:ln w="9525">
            <a:noFill/>
            <a:miter lim="800000"/>
            <a:headEnd/>
            <a:tailEnd/>
          </a:ln>
        </p:spPr>
      </p:pic>
      <p:sp>
        <p:nvSpPr>
          <p:cNvPr id="3" name="矩形 2"/>
          <p:cNvSpPr/>
          <p:nvPr/>
        </p:nvSpPr>
        <p:spPr>
          <a:xfrm>
            <a:off x="-11113" y="1102994"/>
            <a:ext cx="9155113" cy="3857626"/>
          </a:xfrm>
          <a:prstGeom prst="rect">
            <a:avLst/>
          </a:prstGeom>
          <a:solidFill>
            <a:schemeClr val="bg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6148" name="对角圆角矩形 17"/>
          <p:cNvSpPr>
            <a:spLocks noChangeArrowheads="1"/>
          </p:cNvSpPr>
          <p:nvPr/>
        </p:nvSpPr>
        <p:spPr bwMode="auto">
          <a:xfrm flipH="1">
            <a:off x="2844800" y="1857375"/>
            <a:ext cx="1441450" cy="1441450"/>
          </a:xfrm>
          <a:custGeom>
            <a:avLst/>
            <a:gdLst>
              <a:gd name="T0" fmla="*/ 450756 w 1441450"/>
              <a:gd name="T1" fmla="*/ 0 h 1441450"/>
              <a:gd name="T2" fmla="*/ 1441450 w 1441450"/>
              <a:gd name="T3" fmla="*/ 0 h 1441450"/>
              <a:gd name="T4" fmla="*/ 1441450 w 1441450"/>
              <a:gd name="T5" fmla="*/ 0 h 1441450"/>
              <a:gd name="T6" fmla="*/ 1441450 w 1441450"/>
              <a:gd name="T7" fmla="*/ 990694 h 1441450"/>
              <a:gd name="T8" fmla="*/ 990694 w 1441450"/>
              <a:gd name="T9" fmla="*/ 1441450 h 1441450"/>
              <a:gd name="T10" fmla="*/ 0 w 1441450"/>
              <a:gd name="T11" fmla="*/ 1441450 h 1441450"/>
              <a:gd name="T12" fmla="*/ 0 w 1441450"/>
              <a:gd name="T13" fmla="*/ 1441450 h 1441450"/>
              <a:gd name="T14" fmla="*/ 0 w 1441450"/>
              <a:gd name="T15" fmla="*/ 450756 h 1441450"/>
              <a:gd name="T16" fmla="*/ 450756 w 1441450"/>
              <a:gd name="T17" fmla="*/ 0 h 1441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41450"/>
              <a:gd name="T28" fmla="*/ 0 h 1441450"/>
              <a:gd name="T29" fmla="*/ 1441450 w 1441450"/>
              <a:gd name="T30" fmla="*/ 1441450 h 14414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41450" h="1441450">
                <a:moveTo>
                  <a:pt x="450756" y="0"/>
                </a:moveTo>
                <a:lnTo>
                  <a:pt x="1441450" y="0"/>
                </a:lnTo>
                <a:lnTo>
                  <a:pt x="1441450" y="990694"/>
                </a:lnTo>
                <a:cubicBezTo>
                  <a:pt x="1441450" y="1239640"/>
                  <a:pt x="1239640" y="1441450"/>
                  <a:pt x="990694" y="1441450"/>
                </a:cubicBezTo>
                <a:lnTo>
                  <a:pt x="0" y="1441450"/>
                </a:lnTo>
                <a:lnTo>
                  <a:pt x="0" y="450756"/>
                </a:lnTo>
                <a:cubicBezTo>
                  <a:pt x="0" y="201810"/>
                  <a:pt x="201810" y="0"/>
                  <a:pt x="450756" y="0"/>
                </a:cubicBezTo>
                <a:close/>
              </a:path>
            </a:pathLst>
          </a:custGeom>
          <a:gradFill rotWithShape="1">
            <a:gsLst>
              <a:gs pos="0">
                <a:srgbClr val="172F46">
                  <a:alpha val="70998"/>
                </a:srgbClr>
              </a:gs>
              <a:gs pos="100000">
                <a:srgbClr val="080800"/>
              </a:gs>
            </a:gsLst>
            <a:lin ang="13500000"/>
          </a:gradFill>
          <a:ln w="9525">
            <a:noFill/>
            <a:miter lim="800000"/>
          </a:ln>
        </p:spPr>
        <p:txBody>
          <a:bodyPr lIns="90170" tIns="46990" rIns="90170" bIns="46990" anchor="ctr"/>
          <a:lstStyle/>
          <a:p>
            <a:pPr algn="ctr"/>
            <a:r>
              <a:rPr lang="zh-CN" altLang="en-US" sz="2000" b="1">
                <a:solidFill>
                  <a:schemeClr val="bg1"/>
                </a:solidFill>
                <a:ea typeface="微软雅黑" panose="020B0503020204020204" pitchFamily="34" charset="-122"/>
                <a:sym typeface="+mn-lt"/>
              </a:rPr>
              <a:t>标准目标</a:t>
            </a:r>
            <a:endParaRPr lang="zh-CN" altLang="en-US" sz="2000" b="1">
              <a:solidFill>
                <a:schemeClr val="bg1"/>
              </a:solidFill>
              <a:ea typeface="微软雅黑" panose="020B0503020204020204" pitchFamily="34" charset="-122"/>
              <a:sym typeface="+mn-lt"/>
            </a:endParaRPr>
          </a:p>
        </p:txBody>
      </p:sp>
      <p:sp>
        <p:nvSpPr>
          <p:cNvPr id="6150" name="任意多边形 34"/>
          <p:cNvSpPr/>
          <p:nvPr/>
        </p:nvSpPr>
        <p:spPr>
          <a:xfrm>
            <a:off x="4787900" y="2498725"/>
            <a:ext cx="1441450" cy="1443038"/>
          </a:xfrm>
          <a:custGeom>
            <a:avLst/>
            <a:gdLst>
              <a:gd name="txL" fmla="*/ 0 w 1047750"/>
              <a:gd name="txT" fmla="*/ 0 h 1047750"/>
              <a:gd name="txR" fmla="*/ 1047750 w 1047750"/>
              <a:gd name="txB" fmla="*/ 1047750 h 1047750"/>
            </a:gdLst>
            <a:ahLst/>
            <a:cxnLst>
              <a:cxn ang="0">
                <a:pos x="0" y="0"/>
              </a:cxn>
              <a:cxn ang="0">
                <a:pos x="990694" y="0"/>
              </a:cxn>
              <a:cxn ang="0">
                <a:pos x="1441450" y="451253"/>
              </a:cxn>
              <a:cxn ang="0">
                <a:pos x="1441450" y="1443038"/>
              </a:cxn>
              <a:cxn ang="0">
                <a:pos x="450756" y="1443038"/>
              </a:cxn>
              <a:cxn ang="0">
                <a:pos x="0" y="991785"/>
              </a:cxn>
            </a:cxnLst>
            <a:rect l="txL" t="txT" r="txR" b="txB"/>
            <a:pathLst>
              <a:path w="1047750" h="1047750">
                <a:moveTo>
                  <a:pt x="0" y="0"/>
                </a:moveTo>
                <a:lnTo>
                  <a:pt x="720108" y="0"/>
                </a:lnTo>
                <a:cubicBezTo>
                  <a:pt x="901060" y="0"/>
                  <a:pt x="1047750" y="146690"/>
                  <a:pt x="1047750" y="327642"/>
                </a:cubicBezTo>
                <a:lnTo>
                  <a:pt x="1047750" y="1047750"/>
                </a:lnTo>
                <a:lnTo>
                  <a:pt x="327642" y="1047750"/>
                </a:lnTo>
                <a:cubicBezTo>
                  <a:pt x="146690" y="1047750"/>
                  <a:pt x="0" y="901060"/>
                  <a:pt x="0" y="720108"/>
                </a:cubicBezTo>
                <a:lnTo>
                  <a:pt x="0" y="0"/>
                </a:lnTo>
                <a:close/>
              </a:path>
            </a:pathLst>
          </a:custGeom>
          <a:gradFill>
            <a:gsLst>
              <a:gs pos="0">
                <a:schemeClr val="accent3">
                  <a:lumMod val="75000"/>
                  <a:alpha val="67000"/>
                </a:schemeClr>
              </a:gs>
              <a:gs pos="100000">
                <a:srgbClr val="080800"/>
              </a:gs>
            </a:gsLst>
            <a:lin ang="13500000" scaled="0"/>
          </a:gradFill>
          <a:ln w="9525">
            <a:noFill/>
            <a:miter/>
          </a:ln>
        </p:spPr>
        <p:txBody>
          <a:bodyPr lIns="90170" tIns="46990" rIns="90170" bIns="46990" anchor="ctr"/>
          <a:lstStyle/>
          <a:p>
            <a:pPr algn="ctr">
              <a:defRPr/>
            </a:pPr>
            <a:r>
              <a:rPr lang="zh-CN" altLang="en-US" sz="2000" b="1" noProof="1">
                <a:solidFill>
                  <a:schemeClr val="bg1"/>
                </a:solidFill>
                <a:ea typeface="微软雅黑" panose="020B0503020204020204" pitchFamily="34" charset="-122"/>
                <a:cs typeface="+mn-ea"/>
                <a:sym typeface="+mn-lt"/>
              </a:rPr>
              <a:t>适用对象</a:t>
            </a:r>
            <a:endParaRPr lang="zh-CN" altLang="en-US" sz="2000" b="1" noProof="1">
              <a:solidFill>
                <a:schemeClr val="bg1"/>
              </a:solidFill>
              <a:ea typeface="微软雅黑" panose="020B0503020204020204" pitchFamily="34" charset="-122"/>
              <a:cs typeface="+mn-ea"/>
              <a:sym typeface="+mn-lt"/>
            </a:endParaRPr>
          </a:p>
        </p:txBody>
      </p:sp>
      <p:sp>
        <p:nvSpPr>
          <p:cNvPr id="11270" name="文本框 6150"/>
          <p:cNvSpPr txBox="1">
            <a:spLocks noChangeArrowheads="1"/>
          </p:cNvSpPr>
          <p:nvPr/>
        </p:nvSpPr>
        <p:spPr bwMode="auto">
          <a:xfrm>
            <a:off x="323850" y="1347788"/>
            <a:ext cx="2449513" cy="2278062"/>
          </a:xfrm>
          <a:prstGeom prst="rect">
            <a:avLst/>
          </a:prstGeom>
          <a:noFill/>
          <a:ln w="9525">
            <a:noFill/>
            <a:miter lim="800000"/>
          </a:ln>
        </p:spPr>
        <p:txBody>
          <a:bodyPr>
            <a:spAutoFit/>
          </a:bodyPr>
          <a:lstStyle/>
          <a:p>
            <a:pPr>
              <a:lnSpc>
                <a:spcPct val="150000"/>
              </a:lnSpc>
            </a:pPr>
            <a:r>
              <a:rPr lang="zh-CN" altLang="en-US" sz="1400" dirty="0">
                <a:solidFill>
                  <a:srgbClr val="303030"/>
                </a:solidFill>
                <a:ea typeface="微软雅黑" panose="020B0503020204020204" pitchFamily="34" charset="-122"/>
              </a:rPr>
              <a:t>  </a:t>
            </a:r>
            <a:endParaRPr lang="en-US" altLang="zh-CN" sz="1400" dirty="0">
              <a:solidFill>
                <a:srgbClr val="303030"/>
              </a:solidFill>
              <a:ea typeface="微软雅黑" panose="020B0503020204020204" pitchFamily="34" charset="-122"/>
            </a:endParaRPr>
          </a:p>
          <a:p>
            <a:pPr>
              <a:lnSpc>
                <a:spcPct val="150000"/>
              </a:lnSpc>
            </a:pPr>
            <a:r>
              <a:rPr lang="zh-CN" altLang="en-US" sz="1400" dirty="0">
                <a:solidFill>
                  <a:srgbClr val="303030"/>
                </a:solidFill>
                <a:ea typeface="微软雅黑" panose="020B0503020204020204" pitchFamily="34" charset="-122"/>
              </a:rPr>
              <a:t>响应高等学校分类型、特色化发展的目标，对定位于发展应用技术型本科高校的高校提供办学依据，规范、引导应用技术型本科高校发展。</a:t>
            </a:r>
            <a:endParaRPr lang="zh-CN" altLang="en-US" sz="1400" dirty="0">
              <a:solidFill>
                <a:srgbClr val="303030"/>
              </a:solidFill>
              <a:ea typeface="微软雅黑" panose="020B0503020204020204" pitchFamily="34" charset="-122"/>
            </a:endParaRPr>
          </a:p>
          <a:p>
            <a:endParaRPr lang="zh-CN" altLang="en-US" sz="1600" dirty="0">
              <a:solidFill>
                <a:srgbClr val="303030"/>
              </a:solidFill>
              <a:ea typeface="微软雅黑" panose="020B0503020204020204" pitchFamily="34" charset="-122"/>
            </a:endParaRPr>
          </a:p>
        </p:txBody>
      </p:sp>
      <p:sp>
        <p:nvSpPr>
          <p:cNvPr id="11271" name="文本框 6151"/>
          <p:cNvSpPr txBox="1">
            <a:spLocks noChangeArrowheads="1"/>
          </p:cNvSpPr>
          <p:nvPr/>
        </p:nvSpPr>
        <p:spPr bwMode="auto">
          <a:xfrm>
            <a:off x="6275070" y="1497330"/>
            <a:ext cx="2628900" cy="1384995"/>
          </a:xfrm>
          <a:prstGeom prst="rect">
            <a:avLst/>
          </a:prstGeom>
          <a:noFill/>
          <a:ln w="9525">
            <a:noFill/>
            <a:miter lim="800000"/>
          </a:ln>
        </p:spPr>
        <p:txBody>
          <a:bodyPr wrap="square">
            <a:spAutoFit/>
          </a:bodyPr>
          <a:lstStyle/>
          <a:p>
            <a:pPr>
              <a:lnSpc>
                <a:spcPct val="150000"/>
              </a:lnSpc>
            </a:pPr>
            <a:endParaRPr lang="en-US" altLang="zh-CN" sz="1400" dirty="0">
              <a:solidFill>
                <a:srgbClr val="303030"/>
              </a:solidFill>
              <a:ea typeface="微软雅黑" panose="020B0503020204020204" pitchFamily="34" charset="-122"/>
            </a:endParaRPr>
          </a:p>
          <a:p>
            <a:pPr>
              <a:lnSpc>
                <a:spcPct val="150000"/>
              </a:lnSpc>
            </a:pPr>
            <a:r>
              <a:rPr lang="zh-CN" altLang="en-US" sz="1400" b="1" dirty="0" smtClean="0">
                <a:solidFill>
                  <a:schemeClr val="accent6">
                    <a:lumMod val="75000"/>
                  </a:schemeClr>
                </a:solidFill>
                <a:ea typeface="微软雅黑" panose="020B0503020204020204" pitchFamily="34" charset="-122"/>
              </a:rPr>
              <a:t>设置：</a:t>
            </a:r>
            <a:r>
              <a:rPr lang="zh-CN" altLang="en-US" sz="1400" dirty="0" smtClean="0">
                <a:solidFill>
                  <a:srgbClr val="303030"/>
                </a:solidFill>
                <a:ea typeface="微软雅黑" panose="020B0503020204020204" pitchFamily="34" charset="-122"/>
              </a:rPr>
              <a:t>新设置应用技术型本科高校；想升格为应用技术型本科的职高</a:t>
            </a:r>
            <a:r>
              <a:rPr lang="zh-CN" altLang="en-US" sz="1400" dirty="0">
                <a:solidFill>
                  <a:srgbClr val="303030"/>
                </a:solidFill>
                <a:ea typeface="微软雅黑" panose="020B0503020204020204" pitchFamily="34" charset="-122"/>
              </a:rPr>
              <a:t>专</a:t>
            </a:r>
            <a:r>
              <a:rPr lang="zh-CN" altLang="en-US" sz="1400" dirty="0" smtClean="0">
                <a:solidFill>
                  <a:srgbClr val="303030"/>
                </a:solidFill>
                <a:ea typeface="微软雅黑" panose="020B0503020204020204" pitchFamily="34" charset="-122"/>
              </a:rPr>
              <a:t>院校。</a:t>
            </a:r>
            <a:endParaRPr lang="zh-CN" altLang="en-US" sz="1400" dirty="0">
              <a:solidFill>
                <a:srgbClr val="303030"/>
              </a:solidFill>
              <a:ea typeface="微软雅黑" panose="020B0503020204020204" pitchFamily="34" charset="-122"/>
            </a:endParaRPr>
          </a:p>
        </p:txBody>
      </p:sp>
      <p:sp>
        <p:nvSpPr>
          <p:cNvPr id="6146" name="Text Box 3"/>
          <p:cNvSpPr txBox="1"/>
          <p:nvPr/>
        </p:nvSpPr>
        <p:spPr>
          <a:xfrm>
            <a:off x="0" y="482600"/>
            <a:ext cx="9144000" cy="579438"/>
          </a:xfrm>
          <a:prstGeom prst="rect">
            <a:avLst/>
          </a:prstGeom>
          <a:noFill/>
          <a:ln w="9525">
            <a:noFill/>
            <a:miter/>
          </a:ln>
          <a:effectLst>
            <a:outerShdw blurRad="50800" dist="38100" dir="5400000" algn="t" rotWithShape="0">
              <a:prstClr val="black">
                <a:alpha val="40000"/>
              </a:prstClr>
            </a:outerShdw>
          </a:effectLst>
        </p:spPr>
        <p:txBody>
          <a:bodyPr>
            <a:spAutoFit/>
          </a:bodyPr>
          <a:lstStyle/>
          <a:p>
            <a:pPr algn="ctr" defTabSz="0">
              <a:tabLst>
                <a:tab pos="3761105" algn="l"/>
              </a:tabLst>
              <a:defRPr/>
            </a:pPr>
            <a:r>
              <a:rPr lang="zh-CN" altLang="en-US" sz="3200" b="1" noProof="1" smtClean="0">
                <a:solidFill>
                  <a:schemeClr val="bg1"/>
                </a:solidFill>
                <a:ea typeface="微软雅黑" panose="020B0503020204020204" pitchFamily="34" charset="-122"/>
                <a:cs typeface="+mn-ea"/>
                <a:sym typeface="Arial" panose="020B0604020202020204" pitchFamily="34" charset="0"/>
              </a:rPr>
              <a:t>设置标准与评估标准设计课题研究</a:t>
            </a:r>
            <a:endParaRPr lang="zh-CN" altLang="en-US" sz="3200" b="1" noProof="1">
              <a:solidFill>
                <a:schemeClr val="bg1"/>
              </a:solidFill>
              <a:ea typeface="微软雅黑" panose="020B0503020204020204" pitchFamily="34" charset="-122"/>
              <a:sym typeface="Arial" panose="020B0604020202020204" pitchFamily="34" charset="0"/>
            </a:endParaRPr>
          </a:p>
        </p:txBody>
      </p:sp>
      <p:sp>
        <p:nvSpPr>
          <p:cNvPr id="9" name="文本框 6151"/>
          <p:cNvSpPr txBox="1">
            <a:spLocks noChangeArrowheads="1"/>
          </p:cNvSpPr>
          <p:nvPr/>
        </p:nvSpPr>
        <p:spPr bwMode="auto">
          <a:xfrm>
            <a:off x="6244590" y="3055620"/>
            <a:ext cx="2628900" cy="1708160"/>
          </a:xfrm>
          <a:prstGeom prst="rect">
            <a:avLst/>
          </a:prstGeom>
          <a:noFill/>
          <a:ln w="9525">
            <a:noFill/>
            <a:miter lim="800000"/>
          </a:ln>
        </p:spPr>
        <p:txBody>
          <a:bodyPr wrap="square">
            <a:spAutoFit/>
          </a:bodyPr>
          <a:lstStyle/>
          <a:p>
            <a:pPr>
              <a:lnSpc>
                <a:spcPct val="150000"/>
              </a:lnSpc>
            </a:pPr>
            <a:endParaRPr lang="en-US" altLang="zh-CN" sz="1400" dirty="0">
              <a:solidFill>
                <a:srgbClr val="303030"/>
              </a:solidFill>
              <a:ea typeface="微软雅黑" panose="020B0503020204020204" pitchFamily="34" charset="-122"/>
            </a:endParaRPr>
          </a:p>
          <a:p>
            <a:pPr>
              <a:lnSpc>
                <a:spcPct val="150000"/>
              </a:lnSpc>
            </a:pPr>
            <a:r>
              <a:rPr lang="zh-CN" altLang="en-US" sz="1400" b="1" dirty="0" smtClean="0">
                <a:solidFill>
                  <a:schemeClr val="accent6">
                    <a:lumMod val="75000"/>
                  </a:schemeClr>
                </a:solidFill>
                <a:ea typeface="微软雅黑" panose="020B0503020204020204" pitchFamily="34" charset="-122"/>
              </a:rPr>
              <a:t>评估：</a:t>
            </a:r>
            <a:r>
              <a:rPr lang="zh-CN" altLang="en-US" sz="1400" dirty="0" smtClean="0">
                <a:solidFill>
                  <a:srgbClr val="303030"/>
                </a:solidFill>
                <a:ea typeface="微软雅黑" panose="020B0503020204020204" pitchFamily="34" charset="-122"/>
              </a:rPr>
              <a:t>现有已经成为应用（技术）高校的本科高校，以及未来准备向应用（技术）高校方向发展的本科高校。</a:t>
            </a:r>
            <a:endParaRPr lang="zh-CN" altLang="en-US" sz="1400" dirty="0">
              <a:solidFill>
                <a:srgbClr val="303030"/>
              </a:solidFill>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ppt_w</p:attrName>
                                        </p:attrNameLst>
                                      </p:cBhvr>
                                      <p:tavLst>
                                        <p:tav tm="0">
                                          <p:val>
                                            <p:fltVal val="0"/>
                                          </p:val>
                                        </p:tav>
                                        <p:tav tm="100000">
                                          <p:val>
                                            <p:strVal val="#ppt_w"/>
                                          </p:val>
                                        </p:tav>
                                      </p:tavLst>
                                    </p:anim>
                                    <p:anim calcmode="lin" valueType="num">
                                      <p:cBhvr>
                                        <p:cTn id="8" dur="500" fill="hold"/>
                                        <p:tgtEl>
                                          <p:spTgt spid="6148"/>
                                        </p:tgtEl>
                                        <p:attrNameLst>
                                          <p:attrName>ppt_h</p:attrName>
                                        </p:attrNameLst>
                                      </p:cBhvr>
                                      <p:tavLst>
                                        <p:tav tm="0">
                                          <p:val>
                                            <p:fltVal val="0"/>
                                          </p:val>
                                        </p:tav>
                                        <p:tav tm="100000">
                                          <p:val>
                                            <p:strVal val="#ppt_h"/>
                                          </p:val>
                                        </p:tav>
                                      </p:tavLst>
                                    </p:anim>
                                    <p:animEffect transition="in" filter="fade">
                                      <p:cBhvr>
                                        <p:cTn id="9" dur="500"/>
                                        <p:tgtEl>
                                          <p:spTgt spid="614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6150"/>
                                        </p:tgtEl>
                                        <p:attrNameLst>
                                          <p:attrName>style.visibility</p:attrName>
                                        </p:attrNameLst>
                                      </p:cBhvr>
                                      <p:to>
                                        <p:strVal val="visible"/>
                                      </p:to>
                                    </p:set>
                                    <p:anim calcmode="lin" valueType="num">
                                      <p:cBhvr>
                                        <p:cTn id="12" dur="500" fill="hold"/>
                                        <p:tgtEl>
                                          <p:spTgt spid="6150"/>
                                        </p:tgtEl>
                                        <p:attrNameLst>
                                          <p:attrName>ppt_w</p:attrName>
                                        </p:attrNameLst>
                                      </p:cBhvr>
                                      <p:tavLst>
                                        <p:tav tm="0">
                                          <p:val>
                                            <p:fltVal val="0"/>
                                          </p:val>
                                        </p:tav>
                                        <p:tav tm="100000">
                                          <p:val>
                                            <p:strVal val="#ppt_w"/>
                                          </p:val>
                                        </p:tav>
                                      </p:tavLst>
                                    </p:anim>
                                    <p:anim calcmode="lin" valueType="num">
                                      <p:cBhvr>
                                        <p:cTn id="13" dur="500" fill="hold"/>
                                        <p:tgtEl>
                                          <p:spTgt spid="6150"/>
                                        </p:tgtEl>
                                        <p:attrNameLst>
                                          <p:attrName>ppt_h</p:attrName>
                                        </p:attrNameLst>
                                      </p:cBhvr>
                                      <p:tavLst>
                                        <p:tav tm="0">
                                          <p:val>
                                            <p:fltVal val="0"/>
                                          </p:val>
                                        </p:tav>
                                        <p:tav tm="100000">
                                          <p:val>
                                            <p:strVal val="#ppt_h"/>
                                          </p:val>
                                        </p:tav>
                                      </p:tavLst>
                                    </p:anim>
                                    <p:animEffect transition="in" filter="fade">
                                      <p:cBhvr>
                                        <p:cTn id="14"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ldLvl="0" animBg="1"/>
      <p:bldP spid="6150"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图片 3" descr="5183444_180420026000_2"/>
          <p:cNvPicPr>
            <a:picLocks noChangeAspect="1" noChangeArrowheads="1"/>
          </p:cNvPicPr>
          <p:nvPr/>
        </p:nvPicPr>
        <p:blipFill>
          <a:blip r:embed="rId1" cstate="print">
            <a:lum bright="6000"/>
          </a:blip>
          <a:srcRect/>
          <a:stretch>
            <a:fillRect/>
          </a:stretch>
        </p:blipFill>
        <p:spPr bwMode="auto">
          <a:xfrm>
            <a:off x="5929313" y="1154113"/>
            <a:ext cx="2870200" cy="3989387"/>
          </a:xfrm>
          <a:prstGeom prst="rect">
            <a:avLst/>
          </a:prstGeom>
          <a:noFill/>
          <a:ln w="9525">
            <a:noFill/>
            <a:miter lim="800000"/>
            <a:headEnd/>
            <a:tailEnd/>
          </a:ln>
        </p:spPr>
      </p:pic>
      <p:sp>
        <p:nvSpPr>
          <p:cNvPr id="13315" name="流程图: 离页连接符 8193"/>
          <p:cNvSpPr>
            <a:spLocks noChangeArrowheads="1"/>
          </p:cNvSpPr>
          <p:nvPr/>
        </p:nvSpPr>
        <p:spPr bwMode="auto">
          <a:xfrm rot="-5400000">
            <a:off x="1027112" y="33338"/>
            <a:ext cx="574675" cy="2628900"/>
          </a:xfrm>
          <a:prstGeom prst="flowChartOffpageConnector">
            <a:avLst/>
          </a:prstGeom>
          <a:solidFill>
            <a:schemeClr val="bg2"/>
          </a:solidFill>
          <a:ln w="9525">
            <a:noFill/>
            <a:miter lim="800000"/>
          </a:ln>
        </p:spPr>
        <p:txBody>
          <a:bodyPr/>
          <a:lstStyle/>
          <a:p>
            <a:pPr eaLnBrk="0" hangingPunct="0"/>
            <a:endParaRPr lang="zh-CN" altLang="en-US" sz="1000" dirty="0">
              <a:solidFill>
                <a:schemeClr val="bg2"/>
              </a:solidFill>
              <a:ea typeface="宋体" panose="02010600030101010101" pitchFamily="2" charset="-122"/>
            </a:endParaRPr>
          </a:p>
        </p:txBody>
      </p:sp>
      <p:sp>
        <p:nvSpPr>
          <p:cNvPr id="8195" name="Text Box 3"/>
          <p:cNvSpPr txBox="1"/>
          <p:nvPr/>
        </p:nvSpPr>
        <p:spPr>
          <a:xfrm>
            <a:off x="0" y="482600"/>
            <a:ext cx="9144000" cy="579438"/>
          </a:xfrm>
          <a:prstGeom prst="rect">
            <a:avLst/>
          </a:prstGeom>
          <a:noFill/>
          <a:ln w="9525">
            <a:noFill/>
            <a:miter/>
          </a:ln>
          <a:effectLst>
            <a:outerShdw blurRad="50800" dist="38100" dir="5400000" algn="t" rotWithShape="0">
              <a:prstClr val="black">
                <a:alpha val="40000"/>
              </a:prstClr>
            </a:outerShdw>
          </a:effectLst>
        </p:spPr>
        <p:txBody>
          <a:bodyPr>
            <a:spAutoFit/>
          </a:bodyPr>
          <a:lstStyle/>
          <a:p>
            <a:pPr algn="ctr" defTabSz="0">
              <a:tabLst>
                <a:tab pos="3761105" algn="l"/>
              </a:tabLst>
              <a:defRPr/>
            </a:pPr>
            <a:r>
              <a:rPr lang="zh-CN" altLang="en-US" sz="3200" noProof="1">
                <a:ea typeface="微软雅黑" panose="020B0503020204020204" pitchFamily="34" charset="-122"/>
                <a:cs typeface="+mn-ea"/>
                <a:sym typeface="Arial" panose="020B0604020202020204" pitchFamily="34" charset="0"/>
              </a:rPr>
              <a:t>标准设计依据与原则</a:t>
            </a:r>
            <a:endParaRPr lang="zh-CN" altLang="en-US" sz="3200" noProof="1">
              <a:ea typeface="微软雅黑" panose="020B0503020204020204" pitchFamily="34" charset="-122"/>
              <a:sym typeface="Arial" panose="020B0604020202020204" pitchFamily="34" charset="0"/>
            </a:endParaRPr>
          </a:p>
        </p:txBody>
      </p:sp>
      <p:sp>
        <p:nvSpPr>
          <p:cNvPr id="8196" name="文本框 8195"/>
          <p:cNvSpPr txBox="1"/>
          <p:nvPr/>
        </p:nvSpPr>
        <p:spPr>
          <a:xfrm>
            <a:off x="611188" y="1706563"/>
            <a:ext cx="8007032" cy="3385542"/>
          </a:xfrm>
          <a:prstGeom prst="rect">
            <a:avLst/>
          </a:prstGeom>
          <a:noFill/>
          <a:ln w="9525">
            <a:noFill/>
            <a:miter/>
          </a:ln>
        </p:spPr>
        <p:txBody>
          <a:bodyPr wrap="square">
            <a:spAutoFit/>
          </a:bodyPr>
          <a:lstStyle/>
          <a:p>
            <a:pPr marL="1905" indent="-1905">
              <a:lnSpc>
                <a:spcPct val="200000"/>
              </a:lnSpc>
              <a:defRPr/>
            </a:pPr>
            <a:r>
              <a:rPr lang="en-US" altLang="zh-CN" sz="1600" noProof="1" smtClean="0">
                <a:solidFill>
                  <a:srgbClr val="080808"/>
                </a:solidFill>
                <a:latin typeface="微软雅黑" panose="020B0503020204020204" pitchFamily="34" charset="-122"/>
                <a:ea typeface="微软雅黑" panose="020B0503020204020204" pitchFamily="34" charset="-122"/>
                <a:cs typeface="+mn-ea"/>
              </a:rPr>
              <a:t>1.</a:t>
            </a:r>
            <a:r>
              <a:rPr lang="zh-CN" altLang="en-US" sz="1600" noProof="1" smtClean="0">
                <a:solidFill>
                  <a:srgbClr val="080808"/>
                </a:solidFill>
                <a:latin typeface="微软雅黑" panose="020B0503020204020204" pitchFamily="34" charset="-122"/>
                <a:ea typeface="微软雅黑" panose="020B0503020204020204" pitchFamily="34" charset="-122"/>
                <a:cs typeface="+mn-ea"/>
              </a:rPr>
              <a:t>国家</a:t>
            </a:r>
            <a:r>
              <a:rPr lang="zh-CN" altLang="en-US" sz="1600" noProof="1">
                <a:solidFill>
                  <a:srgbClr val="080808"/>
                </a:solidFill>
                <a:latin typeface="微软雅黑" panose="020B0503020204020204" pitchFamily="34" charset="-122"/>
                <a:ea typeface="微软雅黑" panose="020B0503020204020204" pitchFamily="34" charset="-122"/>
                <a:cs typeface="+mn-ea"/>
              </a:rPr>
              <a:t>政策文件：</a:t>
            </a:r>
            <a:endParaRPr lang="zh-CN" altLang="en-US" sz="1600" noProof="1">
              <a:solidFill>
                <a:srgbClr val="080808"/>
              </a:solidFill>
              <a:latin typeface="微软雅黑" panose="020B0503020204020204" pitchFamily="34" charset="-122"/>
              <a:ea typeface="微软雅黑" panose="020B0503020204020204" pitchFamily="34" charset="-122"/>
              <a:cs typeface="+mn-ea"/>
            </a:endParaRPr>
          </a:p>
          <a:p>
            <a:pPr marL="1905" indent="283845">
              <a:lnSpc>
                <a:spcPct val="200000"/>
              </a:lnSpc>
              <a:buFont typeface="Wingdings" panose="05000000000000000000" pitchFamily="2" charset="2"/>
              <a:buChar char="n"/>
              <a:defRPr/>
            </a:pPr>
            <a:r>
              <a:rPr lang="en-US" altLang="zh-CN" sz="1400" noProof="1">
                <a:solidFill>
                  <a:srgbClr val="1E717C"/>
                </a:solidFill>
                <a:latin typeface="微软雅黑" panose="020B0503020204020204" pitchFamily="34" charset="-122"/>
                <a:ea typeface="微软雅黑" panose="020B0503020204020204" pitchFamily="34" charset="-122"/>
                <a:cs typeface="+mn-ea"/>
              </a:rPr>
              <a:t> </a:t>
            </a:r>
            <a:r>
              <a:rPr lang="en-US" altLang="zh-CN" sz="1400" noProof="1">
                <a:solidFill>
                  <a:srgbClr val="080808"/>
                </a:solidFill>
                <a:latin typeface="微软雅黑" panose="020B0503020204020204" pitchFamily="34" charset="-122"/>
                <a:ea typeface="微软雅黑" panose="020B0503020204020204" pitchFamily="34" charset="-122"/>
                <a:cs typeface="+mn-ea"/>
              </a:rPr>
              <a:t>《</a:t>
            </a:r>
            <a:r>
              <a:rPr lang="zh-CN" altLang="en-US" sz="1400" noProof="1">
                <a:solidFill>
                  <a:srgbClr val="080808"/>
                </a:solidFill>
                <a:latin typeface="微软雅黑" panose="020B0503020204020204" pitchFamily="34" charset="-122"/>
                <a:ea typeface="微软雅黑" panose="020B0503020204020204" pitchFamily="34" charset="-122"/>
                <a:cs typeface="+mn-ea"/>
              </a:rPr>
              <a:t>关于引导部分地方本科高校向应用型转变的意见</a:t>
            </a:r>
            <a:r>
              <a:rPr lang="en-US" altLang="zh-CN" sz="1400" noProof="1">
                <a:solidFill>
                  <a:srgbClr val="080808"/>
                </a:solidFill>
                <a:latin typeface="微软雅黑" panose="020B0503020204020204" pitchFamily="34" charset="-122"/>
                <a:ea typeface="微软雅黑" panose="020B0503020204020204" pitchFamily="34" charset="-122"/>
                <a:cs typeface="+mn-ea"/>
              </a:rPr>
              <a:t>》</a:t>
            </a:r>
            <a:r>
              <a:rPr lang="zh-CN" altLang="en-US" sz="1400" noProof="1">
                <a:solidFill>
                  <a:srgbClr val="080808"/>
                </a:solidFill>
                <a:latin typeface="微软雅黑" panose="020B0503020204020204" pitchFamily="34" charset="-122"/>
                <a:ea typeface="微软雅黑" panose="020B0503020204020204" pitchFamily="34" charset="-122"/>
                <a:cs typeface="+mn-ea"/>
              </a:rPr>
              <a:t>（</a:t>
            </a:r>
            <a:r>
              <a:rPr lang="en-US" altLang="zh-CN" sz="1400" noProof="1">
                <a:solidFill>
                  <a:srgbClr val="080808"/>
                </a:solidFill>
                <a:latin typeface="微软雅黑" panose="020B0503020204020204" pitchFamily="34" charset="-122"/>
                <a:ea typeface="微软雅黑" panose="020B0503020204020204" pitchFamily="34" charset="-122"/>
                <a:cs typeface="+mn-ea"/>
              </a:rPr>
              <a:t>2015</a:t>
            </a:r>
            <a:r>
              <a:rPr lang="zh-CN" altLang="en-US" sz="1400" noProof="1">
                <a:solidFill>
                  <a:srgbClr val="080808"/>
                </a:solidFill>
                <a:latin typeface="微软雅黑" panose="020B0503020204020204" pitchFamily="34" charset="-122"/>
                <a:ea typeface="微软雅黑" panose="020B0503020204020204" pitchFamily="34" charset="-122"/>
                <a:cs typeface="+mn-ea"/>
              </a:rPr>
              <a:t>）</a:t>
            </a:r>
            <a:endParaRPr lang="en-US" altLang="zh-CN" sz="1400" noProof="1">
              <a:solidFill>
                <a:srgbClr val="080808"/>
              </a:solidFill>
              <a:latin typeface="微软雅黑" panose="020B0503020204020204" pitchFamily="34" charset="-122"/>
              <a:ea typeface="微软雅黑" panose="020B0503020204020204" pitchFamily="34" charset="-122"/>
              <a:cs typeface="+mn-ea"/>
            </a:endParaRPr>
          </a:p>
          <a:p>
            <a:pPr marL="1905" indent="283845">
              <a:lnSpc>
                <a:spcPct val="200000"/>
              </a:lnSpc>
              <a:buFont typeface="Wingdings" panose="05000000000000000000" pitchFamily="2" charset="2"/>
              <a:buChar char="n"/>
              <a:defRPr/>
            </a:pPr>
            <a:r>
              <a:rPr lang="en-US" altLang="zh-CN" sz="1400" noProof="1">
                <a:solidFill>
                  <a:srgbClr val="1E717C"/>
                </a:solidFill>
                <a:latin typeface="微软雅黑" panose="020B0503020204020204" pitchFamily="34" charset="-122"/>
                <a:ea typeface="微软雅黑" panose="020B0503020204020204" pitchFamily="34" charset="-122"/>
                <a:cs typeface="+mn-ea"/>
              </a:rPr>
              <a:t> </a:t>
            </a:r>
            <a:r>
              <a:rPr lang="en-US" altLang="zh-CN" sz="1400" noProof="1">
                <a:solidFill>
                  <a:srgbClr val="080808"/>
                </a:solidFill>
                <a:latin typeface="微软雅黑" panose="020B0503020204020204" pitchFamily="34" charset="-122"/>
                <a:ea typeface="微软雅黑" panose="020B0503020204020204" pitchFamily="34" charset="-122"/>
                <a:cs typeface="+mn-ea"/>
              </a:rPr>
              <a:t>《</a:t>
            </a:r>
            <a:r>
              <a:rPr lang="zh-CN" altLang="en-US" sz="1400" noProof="1">
                <a:solidFill>
                  <a:srgbClr val="080808"/>
                </a:solidFill>
                <a:latin typeface="微软雅黑" panose="020B0503020204020204" pitchFamily="34" charset="-122"/>
                <a:ea typeface="微软雅黑" panose="020B0503020204020204" pitchFamily="34" charset="-122"/>
                <a:cs typeface="+mn-ea"/>
              </a:rPr>
              <a:t>教育部关于开展普通高等学校本科教学工作审核评估的通知 </a:t>
            </a:r>
            <a:r>
              <a:rPr lang="en-US" altLang="zh-CN" sz="1400" noProof="1">
                <a:solidFill>
                  <a:srgbClr val="080808"/>
                </a:solidFill>
                <a:latin typeface="微软雅黑" panose="020B0503020204020204" pitchFamily="34" charset="-122"/>
                <a:ea typeface="微软雅黑" panose="020B0503020204020204" pitchFamily="34" charset="-122"/>
                <a:cs typeface="+mn-ea"/>
              </a:rPr>
              <a:t>》</a:t>
            </a:r>
            <a:r>
              <a:rPr lang="zh-CN" altLang="en-US" sz="1400" noProof="1">
                <a:solidFill>
                  <a:srgbClr val="080808"/>
                </a:solidFill>
                <a:latin typeface="微软雅黑" panose="020B0503020204020204" pitchFamily="34" charset="-122"/>
                <a:ea typeface="微软雅黑" panose="020B0503020204020204" pitchFamily="34" charset="-122"/>
                <a:cs typeface="+mn-ea"/>
              </a:rPr>
              <a:t>（教高</a:t>
            </a:r>
            <a:r>
              <a:rPr lang="en-US" altLang="zh-CN" sz="1400" noProof="1">
                <a:solidFill>
                  <a:srgbClr val="080808"/>
                </a:solidFill>
                <a:latin typeface="微软雅黑" panose="020B0503020204020204" pitchFamily="34" charset="-122"/>
                <a:ea typeface="微软雅黑" panose="020B0503020204020204" pitchFamily="34" charset="-122"/>
                <a:cs typeface="+mn-ea"/>
              </a:rPr>
              <a:t>[2013]10</a:t>
            </a:r>
            <a:r>
              <a:rPr lang="zh-CN" altLang="en-US" sz="1400" noProof="1">
                <a:solidFill>
                  <a:srgbClr val="080808"/>
                </a:solidFill>
                <a:latin typeface="微软雅黑" panose="020B0503020204020204" pitchFamily="34" charset="-122"/>
                <a:ea typeface="微软雅黑" panose="020B0503020204020204" pitchFamily="34" charset="-122"/>
                <a:cs typeface="+mn-ea"/>
              </a:rPr>
              <a:t>号）</a:t>
            </a:r>
            <a:endParaRPr lang="en-US" altLang="zh-CN" sz="1400" noProof="1">
              <a:solidFill>
                <a:srgbClr val="080808"/>
              </a:solidFill>
              <a:latin typeface="微软雅黑" panose="020B0503020204020204" pitchFamily="34" charset="-122"/>
              <a:ea typeface="微软雅黑" panose="020B0503020204020204" pitchFamily="34" charset="-122"/>
              <a:cs typeface="+mn-ea"/>
            </a:endParaRPr>
          </a:p>
          <a:p>
            <a:pPr marL="1905" indent="283845">
              <a:lnSpc>
                <a:spcPct val="200000"/>
              </a:lnSpc>
              <a:buFont typeface="Wingdings" panose="05000000000000000000" pitchFamily="2" charset="2"/>
              <a:buChar char="n"/>
              <a:defRPr/>
            </a:pPr>
            <a:r>
              <a:rPr lang="en-US" altLang="zh-CN" sz="1400" noProof="1">
                <a:solidFill>
                  <a:srgbClr val="1E717C"/>
                </a:solidFill>
                <a:latin typeface="微软雅黑" panose="020B0503020204020204" pitchFamily="34" charset="-122"/>
                <a:ea typeface="微软雅黑" panose="020B0503020204020204" pitchFamily="34" charset="-122"/>
                <a:cs typeface="+mn-ea"/>
              </a:rPr>
              <a:t> </a:t>
            </a:r>
            <a:r>
              <a:rPr lang="en-US" altLang="zh-CN" sz="1400" noProof="1">
                <a:solidFill>
                  <a:srgbClr val="080808"/>
                </a:solidFill>
                <a:latin typeface="微软雅黑" panose="020B0503020204020204" pitchFamily="34" charset="-122"/>
                <a:ea typeface="微软雅黑" panose="020B0503020204020204" pitchFamily="34" charset="-122"/>
                <a:cs typeface="+mn-ea"/>
              </a:rPr>
              <a:t>《</a:t>
            </a:r>
            <a:r>
              <a:rPr lang="zh-CN" altLang="en-US" sz="1400" noProof="1">
                <a:solidFill>
                  <a:srgbClr val="080808"/>
                </a:solidFill>
                <a:latin typeface="微软雅黑" panose="020B0503020204020204" pitchFamily="34" charset="-122"/>
                <a:ea typeface="微软雅黑" panose="020B0503020204020204" pitchFamily="34" charset="-122"/>
                <a:cs typeface="+mn-ea"/>
              </a:rPr>
              <a:t>教育部办公厅关于开展普通高等学校本科教学工作合格评估的通知</a:t>
            </a:r>
            <a:r>
              <a:rPr lang="en-US" altLang="zh-CN" sz="1400" noProof="1">
                <a:solidFill>
                  <a:srgbClr val="080808"/>
                </a:solidFill>
                <a:latin typeface="微软雅黑" panose="020B0503020204020204" pitchFamily="34" charset="-122"/>
                <a:ea typeface="微软雅黑" panose="020B0503020204020204" pitchFamily="34" charset="-122"/>
                <a:cs typeface="+mn-ea"/>
              </a:rPr>
              <a:t>》</a:t>
            </a:r>
            <a:r>
              <a:rPr lang="zh-CN" altLang="en-US" sz="1400" noProof="1">
                <a:solidFill>
                  <a:srgbClr val="080808"/>
                </a:solidFill>
                <a:latin typeface="微软雅黑" panose="020B0503020204020204" pitchFamily="34" charset="-122"/>
                <a:ea typeface="微软雅黑" panose="020B0503020204020204" pitchFamily="34" charset="-122"/>
                <a:cs typeface="+mn-ea"/>
              </a:rPr>
              <a:t>（教高厅</a:t>
            </a:r>
            <a:r>
              <a:rPr lang="en-US" altLang="zh-CN" sz="1400" noProof="1">
                <a:solidFill>
                  <a:srgbClr val="080808"/>
                </a:solidFill>
                <a:latin typeface="微软雅黑" panose="020B0503020204020204" pitchFamily="34" charset="-122"/>
                <a:ea typeface="微软雅黑" panose="020B0503020204020204" pitchFamily="34" charset="-122"/>
                <a:cs typeface="+mn-ea"/>
              </a:rPr>
              <a:t>[2011]</a:t>
            </a:r>
            <a:r>
              <a:rPr lang="zh-CN" altLang="en-US" sz="1400" noProof="1">
                <a:solidFill>
                  <a:srgbClr val="080808"/>
                </a:solidFill>
                <a:latin typeface="微软雅黑" panose="020B0503020204020204" pitchFamily="34" charset="-122"/>
                <a:ea typeface="微软雅黑" panose="020B0503020204020204" pitchFamily="34" charset="-122"/>
                <a:cs typeface="+mn-ea"/>
              </a:rPr>
              <a:t>）</a:t>
            </a:r>
            <a:r>
              <a:rPr lang="en-US" altLang="zh-CN" sz="1400" noProof="1">
                <a:solidFill>
                  <a:srgbClr val="080808"/>
                </a:solidFill>
                <a:latin typeface="微软雅黑" panose="020B0503020204020204" pitchFamily="34" charset="-122"/>
                <a:ea typeface="微软雅黑" panose="020B0503020204020204" pitchFamily="34" charset="-122"/>
                <a:cs typeface="+mn-ea"/>
              </a:rPr>
              <a:t>2</a:t>
            </a:r>
            <a:r>
              <a:rPr lang="zh-CN" altLang="en-US" sz="1400" noProof="1">
                <a:solidFill>
                  <a:srgbClr val="080808"/>
                </a:solidFill>
                <a:latin typeface="微软雅黑" panose="020B0503020204020204" pitchFamily="34" charset="-122"/>
                <a:ea typeface="微软雅黑" panose="020B0503020204020204" pitchFamily="34" charset="-122"/>
                <a:cs typeface="+mn-ea"/>
              </a:rPr>
              <a:t>号）</a:t>
            </a:r>
            <a:endParaRPr lang="zh-CN" altLang="en-US" sz="1400" noProof="1">
              <a:solidFill>
                <a:srgbClr val="080808"/>
              </a:solidFill>
              <a:latin typeface="微软雅黑" panose="020B0503020204020204" pitchFamily="34" charset="-122"/>
              <a:ea typeface="微软雅黑" panose="020B0503020204020204" pitchFamily="34" charset="-122"/>
              <a:cs typeface="+mn-ea"/>
            </a:endParaRPr>
          </a:p>
          <a:p>
            <a:pPr marL="1905" indent="283845">
              <a:lnSpc>
                <a:spcPct val="200000"/>
              </a:lnSpc>
              <a:buFont typeface="Wingdings" panose="05000000000000000000" pitchFamily="2" charset="2"/>
              <a:buChar char="n"/>
              <a:defRPr/>
            </a:pPr>
            <a:r>
              <a:rPr lang="en-US" altLang="zh-CN" sz="1400" noProof="1">
                <a:solidFill>
                  <a:srgbClr val="1E717C"/>
                </a:solidFill>
                <a:latin typeface="微软雅黑" panose="020B0503020204020204" pitchFamily="34" charset="-122"/>
                <a:ea typeface="微软雅黑" panose="020B0503020204020204" pitchFamily="34" charset="-122"/>
                <a:cs typeface="+mn-ea"/>
              </a:rPr>
              <a:t> </a:t>
            </a:r>
            <a:r>
              <a:rPr lang="en-US" altLang="zh-CN" sz="1400" noProof="1">
                <a:solidFill>
                  <a:srgbClr val="080808"/>
                </a:solidFill>
                <a:latin typeface="微软雅黑" panose="020B0503020204020204" pitchFamily="34" charset="-122"/>
                <a:ea typeface="微软雅黑" panose="020B0503020204020204" pitchFamily="34" charset="-122"/>
                <a:cs typeface="+mn-ea"/>
              </a:rPr>
              <a:t>《</a:t>
            </a:r>
            <a:r>
              <a:rPr lang="zh-CN" altLang="en-US" sz="1400" noProof="1">
                <a:solidFill>
                  <a:srgbClr val="080808"/>
                </a:solidFill>
                <a:latin typeface="微软雅黑" panose="020B0503020204020204" pitchFamily="34" charset="-122"/>
                <a:ea typeface="微软雅黑" panose="020B0503020204020204" pitchFamily="34" charset="-122"/>
                <a:cs typeface="+mn-ea"/>
              </a:rPr>
              <a:t>普通高等学校设置暂行条例</a:t>
            </a:r>
            <a:r>
              <a:rPr lang="en-US" altLang="zh-CN" sz="1400" noProof="1">
                <a:solidFill>
                  <a:srgbClr val="080808"/>
                </a:solidFill>
                <a:latin typeface="微软雅黑" panose="020B0503020204020204" pitchFamily="34" charset="-122"/>
                <a:ea typeface="微软雅黑" panose="020B0503020204020204" pitchFamily="34" charset="-122"/>
                <a:cs typeface="+mn-ea"/>
              </a:rPr>
              <a:t>》</a:t>
            </a:r>
            <a:r>
              <a:rPr lang="zh-CN" altLang="en-US" sz="1400" noProof="1">
                <a:solidFill>
                  <a:srgbClr val="080808"/>
                </a:solidFill>
                <a:latin typeface="微软雅黑" panose="020B0503020204020204" pitchFamily="34" charset="-122"/>
                <a:ea typeface="微软雅黑" panose="020B0503020204020204" pitchFamily="34" charset="-122"/>
                <a:cs typeface="+mn-ea"/>
              </a:rPr>
              <a:t>（</a:t>
            </a:r>
            <a:r>
              <a:rPr lang="en-US" altLang="zh-CN" sz="1400" noProof="1">
                <a:solidFill>
                  <a:srgbClr val="080808"/>
                </a:solidFill>
                <a:latin typeface="微软雅黑" panose="020B0503020204020204" pitchFamily="34" charset="-122"/>
                <a:ea typeface="微软雅黑" panose="020B0503020204020204" pitchFamily="34" charset="-122"/>
                <a:cs typeface="+mn-ea"/>
              </a:rPr>
              <a:t>1986</a:t>
            </a:r>
            <a:r>
              <a:rPr lang="zh-CN" altLang="en-US" sz="1400" noProof="1">
                <a:solidFill>
                  <a:srgbClr val="080808"/>
                </a:solidFill>
                <a:latin typeface="微软雅黑" panose="020B0503020204020204" pitchFamily="34" charset="-122"/>
                <a:ea typeface="微软雅黑" panose="020B0503020204020204" pitchFamily="34" charset="-122"/>
                <a:cs typeface="+mn-ea"/>
              </a:rPr>
              <a:t>）和</a:t>
            </a:r>
            <a:r>
              <a:rPr lang="en-US" altLang="zh-CN" sz="1400" noProof="1">
                <a:solidFill>
                  <a:srgbClr val="080808"/>
                </a:solidFill>
                <a:latin typeface="微软雅黑" panose="020B0503020204020204" pitchFamily="34" charset="-122"/>
                <a:ea typeface="微软雅黑" panose="020B0503020204020204" pitchFamily="34" charset="-122"/>
                <a:cs typeface="+mn-ea"/>
              </a:rPr>
              <a:t>《</a:t>
            </a:r>
            <a:r>
              <a:rPr lang="zh-CN" altLang="en-US" sz="1400" noProof="1">
                <a:solidFill>
                  <a:srgbClr val="080808"/>
                </a:solidFill>
                <a:latin typeface="微软雅黑" panose="020B0503020204020204" pitchFamily="34" charset="-122"/>
                <a:ea typeface="微软雅黑" panose="020B0503020204020204" pitchFamily="34" charset="-122"/>
                <a:cs typeface="+mn-ea"/>
              </a:rPr>
              <a:t>普通本科学校设置暂行规定</a:t>
            </a:r>
            <a:r>
              <a:rPr lang="en-US" altLang="zh-CN" sz="1400" noProof="1">
                <a:solidFill>
                  <a:srgbClr val="080808"/>
                </a:solidFill>
                <a:latin typeface="微软雅黑" panose="020B0503020204020204" pitchFamily="34" charset="-122"/>
                <a:ea typeface="微软雅黑" panose="020B0503020204020204" pitchFamily="34" charset="-122"/>
                <a:cs typeface="+mn-ea"/>
              </a:rPr>
              <a:t>》</a:t>
            </a:r>
            <a:r>
              <a:rPr lang="zh-CN" altLang="en-US" sz="1400" noProof="1">
                <a:solidFill>
                  <a:srgbClr val="080808"/>
                </a:solidFill>
                <a:latin typeface="微软雅黑" panose="020B0503020204020204" pitchFamily="34" charset="-122"/>
                <a:ea typeface="微软雅黑" panose="020B0503020204020204" pitchFamily="34" charset="-122"/>
                <a:cs typeface="+mn-ea"/>
              </a:rPr>
              <a:t>（</a:t>
            </a:r>
            <a:r>
              <a:rPr lang="en-US" altLang="zh-CN" sz="1400" noProof="1">
                <a:solidFill>
                  <a:srgbClr val="080808"/>
                </a:solidFill>
                <a:latin typeface="微软雅黑" panose="020B0503020204020204" pitchFamily="34" charset="-122"/>
                <a:ea typeface="微软雅黑" panose="020B0503020204020204" pitchFamily="34" charset="-122"/>
                <a:cs typeface="+mn-ea"/>
              </a:rPr>
              <a:t>2006</a:t>
            </a:r>
            <a:r>
              <a:rPr lang="zh-CN" altLang="en-US" sz="1400" noProof="1" smtClean="0">
                <a:solidFill>
                  <a:srgbClr val="080808"/>
                </a:solidFill>
                <a:latin typeface="微软雅黑" panose="020B0503020204020204" pitchFamily="34" charset="-122"/>
                <a:ea typeface="微软雅黑" panose="020B0503020204020204" pitchFamily="34" charset="-122"/>
                <a:cs typeface="+mn-ea"/>
              </a:rPr>
              <a:t>）</a:t>
            </a:r>
            <a:endParaRPr lang="en-US" altLang="zh-CN" sz="1400" noProof="1" smtClean="0">
              <a:solidFill>
                <a:srgbClr val="080808"/>
              </a:solidFill>
              <a:latin typeface="微软雅黑" panose="020B0503020204020204" pitchFamily="34" charset="-122"/>
              <a:ea typeface="微软雅黑" panose="020B0503020204020204" pitchFamily="34" charset="-122"/>
              <a:cs typeface="+mn-ea"/>
            </a:endParaRPr>
          </a:p>
          <a:p>
            <a:pPr marL="1905" indent="283845">
              <a:lnSpc>
                <a:spcPct val="200000"/>
              </a:lnSpc>
              <a:buFont typeface="Wingdings" panose="05000000000000000000" pitchFamily="2" charset="2"/>
              <a:buChar char="n"/>
              <a:defRPr/>
            </a:pPr>
            <a:r>
              <a:rPr lang="zh-CN" altLang="zh-CN" sz="1400" b="1" dirty="0" smtClean="0">
                <a:latin typeface="微软 雅黑"/>
              </a:rPr>
              <a:t>《高等职业学校设置标准（暂行）》</a:t>
            </a:r>
            <a:r>
              <a:rPr lang="zh-CN" altLang="en-US" sz="1400" b="1" dirty="0" smtClean="0">
                <a:latin typeface="微软 雅黑"/>
              </a:rPr>
              <a:t>（</a:t>
            </a:r>
            <a:r>
              <a:rPr lang="en-US" altLang="zh-CN" sz="1400" b="1" dirty="0" smtClean="0">
                <a:latin typeface="微软 雅黑"/>
              </a:rPr>
              <a:t>2000</a:t>
            </a:r>
            <a:r>
              <a:rPr lang="zh-CN" altLang="en-US" sz="1400" b="1" dirty="0" smtClean="0">
                <a:latin typeface="微软 雅黑"/>
              </a:rPr>
              <a:t>）</a:t>
            </a:r>
            <a:endParaRPr lang="zh-CN" altLang="en-US" sz="1400" b="1" noProof="1">
              <a:solidFill>
                <a:srgbClr val="080808"/>
              </a:solidFill>
              <a:latin typeface="微软 雅黑"/>
              <a:ea typeface="微软雅黑" panose="020B0503020204020204" pitchFamily="34" charset="-122"/>
              <a:cs typeface="+mn-ea"/>
            </a:endParaRPr>
          </a:p>
          <a:p>
            <a:pPr marL="1905" indent="283845">
              <a:lnSpc>
                <a:spcPct val="200000"/>
              </a:lnSpc>
              <a:buFont typeface="Wingdings" panose="05000000000000000000" pitchFamily="2" charset="2"/>
              <a:buChar char="n"/>
              <a:defRPr/>
            </a:pPr>
            <a:r>
              <a:rPr lang="en-US" altLang="zh-CN" sz="1400" noProof="1">
                <a:solidFill>
                  <a:srgbClr val="1E717C"/>
                </a:solidFill>
                <a:latin typeface="微软雅黑" panose="020B0503020204020204" pitchFamily="34" charset="-122"/>
                <a:ea typeface="微软雅黑" panose="020B0503020204020204" pitchFamily="34" charset="-122"/>
                <a:cs typeface="+mn-ea"/>
              </a:rPr>
              <a:t> </a:t>
            </a:r>
            <a:r>
              <a:rPr lang="en-US" altLang="zh-CN" sz="1400" noProof="1">
                <a:solidFill>
                  <a:srgbClr val="080808"/>
                </a:solidFill>
                <a:latin typeface="微软雅黑" panose="020B0503020204020204" pitchFamily="34" charset="-122"/>
                <a:ea typeface="微软雅黑" panose="020B0503020204020204" pitchFamily="34" charset="-122"/>
                <a:cs typeface="+mn-ea"/>
              </a:rPr>
              <a:t>《</a:t>
            </a:r>
            <a:r>
              <a:rPr lang="zh-CN" altLang="en-US" sz="1400" noProof="1">
                <a:solidFill>
                  <a:srgbClr val="080808"/>
                </a:solidFill>
                <a:latin typeface="微软雅黑" panose="020B0503020204020204" pitchFamily="34" charset="-122"/>
                <a:ea typeface="微软雅黑" panose="020B0503020204020204" pitchFamily="34" charset="-122"/>
                <a:cs typeface="+mn-ea"/>
              </a:rPr>
              <a:t>普通高等学校本科教学工作水平评估方案</a:t>
            </a:r>
            <a:r>
              <a:rPr lang="en-US" altLang="zh-CN" sz="1400" noProof="1">
                <a:solidFill>
                  <a:srgbClr val="080808"/>
                </a:solidFill>
                <a:latin typeface="微软雅黑" panose="020B0503020204020204" pitchFamily="34" charset="-122"/>
                <a:ea typeface="微软雅黑" panose="020B0503020204020204" pitchFamily="34" charset="-122"/>
                <a:cs typeface="+mn-ea"/>
              </a:rPr>
              <a:t>》</a:t>
            </a:r>
            <a:r>
              <a:rPr lang="zh-CN" altLang="en-US" sz="1400" noProof="1">
                <a:solidFill>
                  <a:srgbClr val="080808"/>
                </a:solidFill>
                <a:latin typeface="微软雅黑" panose="020B0503020204020204" pitchFamily="34" charset="-122"/>
                <a:ea typeface="微软雅黑" panose="020B0503020204020204" pitchFamily="34" charset="-122"/>
                <a:cs typeface="+mn-ea"/>
              </a:rPr>
              <a:t>（教高厅［</a:t>
            </a:r>
            <a:r>
              <a:rPr lang="en-US" altLang="zh-CN" sz="1400" noProof="1">
                <a:solidFill>
                  <a:srgbClr val="080808"/>
                </a:solidFill>
                <a:latin typeface="微软雅黑" panose="020B0503020204020204" pitchFamily="34" charset="-122"/>
                <a:ea typeface="微软雅黑" panose="020B0503020204020204" pitchFamily="34" charset="-122"/>
                <a:cs typeface="+mn-ea"/>
              </a:rPr>
              <a:t>2004</a:t>
            </a:r>
            <a:r>
              <a:rPr lang="zh-CN" altLang="en-US" sz="1400" noProof="1">
                <a:solidFill>
                  <a:srgbClr val="080808"/>
                </a:solidFill>
                <a:latin typeface="微软雅黑" panose="020B0503020204020204" pitchFamily="34" charset="-122"/>
                <a:ea typeface="微软雅黑" panose="020B0503020204020204" pitchFamily="34" charset="-122"/>
                <a:cs typeface="+mn-ea"/>
              </a:rPr>
              <a:t>］</a:t>
            </a:r>
            <a:r>
              <a:rPr lang="en-US" altLang="zh-CN" sz="1400" noProof="1">
                <a:solidFill>
                  <a:srgbClr val="080808"/>
                </a:solidFill>
                <a:latin typeface="微软雅黑" panose="020B0503020204020204" pitchFamily="34" charset="-122"/>
                <a:ea typeface="微软雅黑" panose="020B0503020204020204" pitchFamily="34" charset="-122"/>
                <a:cs typeface="+mn-ea"/>
              </a:rPr>
              <a:t>21</a:t>
            </a:r>
            <a:r>
              <a:rPr lang="zh-CN" altLang="en-US" sz="1400" noProof="1">
                <a:solidFill>
                  <a:srgbClr val="080808"/>
                </a:solidFill>
                <a:latin typeface="微软雅黑" panose="020B0503020204020204" pitchFamily="34" charset="-122"/>
                <a:ea typeface="微软雅黑" panose="020B0503020204020204" pitchFamily="34" charset="-122"/>
                <a:cs typeface="+mn-ea"/>
              </a:rPr>
              <a:t>号）</a:t>
            </a:r>
            <a:endParaRPr lang="zh-CN" altLang="en-US" sz="1400" noProof="1">
              <a:solidFill>
                <a:srgbClr val="080808"/>
              </a:solidFill>
              <a:latin typeface="微软雅黑" panose="020B0503020204020204" pitchFamily="34" charset="-122"/>
              <a:ea typeface="微软雅黑" panose="020B0503020204020204" pitchFamily="34" charset="-122"/>
              <a:cs typeface="+mn-ea"/>
            </a:endParaRPr>
          </a:p>
          <a:p>
            <a:pPr marL="1905" indent="-1905">
              <a:defRPr/>
            </a:pPr>
            <a:endParaRPr lang="zh-CN" altLang="en-US" sz="1400" noProof="1">
              <a:solidFill>
                <a:srgbClr val="080808"/>
              </a:solidFill>
              <a:latin typeface="微软雅黑" panose="020B0503020204020204" pitchFamily="34" charset="-122"/>
              <a:ea typeface="微软雅黑" panose="020B0503020204020204" pitchFamily="34" charset="-122"/>
              <a:cs typeface="+mn-ea"/>
            </a:endParaRPr>
          </a:p>
        </p:txBody>
      </p:sp>
      <p:sp>
        <p:nvSpPr>
          <p:cNvPr id="13318" name="文本框 8196"/>
          <p:cNvSpPr txBox="1">
            <a:spLocks noChangeArrowheads="1"/>
          </p:cNvSpPr>
          <p:nvPr/>
        </p:nvSpPr>
        <p:spPr bwMode="auto">
          <a:xfrm>
            <a:off x="611188" y="1131888"/>
            <a:ext cx="2357437" cy="369332"/>
          </a:xfrm>
          <a:prstGeom prst="rect">
            <a:avLst/>
          </a:prstGeom>
          <a:noFill/>
          <a:ln w="9525">
            <a:noFill/>
            <a:miter lim="800000"/>
          </a:ln>
        </p:spPr>
        <p:txBody>
          <a:bodyPr>
            <a:spAutoFit/>
          </a:bodyPr>
          <a:lstStyle/>
          <a:p>
            <a:r>
              <a:rPr lang="zh-CN" altLang="en-US" b="1" dirty="0">
                <a:ea typeface="微软雅黑" panose="020B0503020204020204" pitchFamily="34" charset="-122"/>
              </a:rPr>
              <a:t>设计依据</a:t>
            </a:r>
            <a:endParaRPr lang="zh-CN" altLang="en-US" b="1" dirty="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9" name="Text Box 3"/>
          <p:cNvSpPr txBox="1"/>
          <p:nvPr/>
        </p:nvSpPr>
        <p:spPr>
          <a:xfrm>
            <a:off x="0" y="482600"/>
            <a:ext cx="9144000" cy="579438"/>
          </a:xfrm>
          <a:prstGeom prst="rect">
            <a:avLst/>
          </a:prstGeom>
          <a:noFill/>
          <a:ln w="9525">
            <a:noFill/>
            <a:miter/>
          </a:ln>
          <a:effectLst>
            <a:outerShdw blurRad="50800" dist="38100" dir="5400000" algn="t" rotWithShape="0">
              <a:prstClr val="black">
                <a:alpha val="40000"/>
              </a:prstClr>
            </a:outerShdw>
          </a:effectLst>
        </p:spPr>
        <p:txBody>
          <a:bodyPr>
            <a:spAutoFit/>
          </a:bodyPr>
          <a:lstStyle/>
          <a:p>
            <a:pPr algn="ctr" defTabSz="0">
              <a:tabLst>
                <a:tab pos="3761105" algn="l"/>
              </a:tabLst>
              <a:defRPr/>
            </a:pPr>
            <a:r>
              <a:rPr lang="zh-CN" altLang="en-US" sz="3200" noProof="1" smtClean="0">
                <a:ea typeface="微软雅黑" panose="020B0503020204020204" pitchFamily="34" charset="-122"/>
                <a:cs typeface="+mn-ea"/>
                <a:sym typeface="Arial" panose="020B0604020202020204" pitchFamily="34" charset="0"/>
              </a:rPr>
              <a:t>标准设计依据与原则</a:t>
            </a:r>
            <a:endParaRPr lang="zh-CN" altLang="en-US" sz="3200" noProof="1">
              <a:ea typeface="微软雅黑" panose="020B0503020204020204" pitchFamily="34" charset="-122"/>
              <a:sym typeface="Arial" panose="020B0604020202020204" pitchFamily="34" charset="0"/>
            </a:endParaRPr>
          </a:p>
        </p:txBody>
      </p:sp>
      <p:sp>
        <p:nvSpPr>
          <p:cNvPr id="14339" name="文本框 9219"/>
          <p:cNvSpPr txBox="1">
            <a:spLocks noChangeArrowheads="1"/>
          </p:cNvSpPr>
          <p:nvPr/>
        </p:nvSpPr>
        <p:spPr bwMode="auto">
          <a:xfrm>
            <a:off x="500063" y="3546475"/>
            <a:ext cx="1943100" cy="1670050"/>
          </a:xfrm>
          <a:prstGeom prst="rect">
            <a:avLst/>
          </a:prstGeom>
          <a:noFill/>
          <a:ln w="9525">
            <a:noFill/>
            <a:miter lim="800000"/>
          </a:ln>
        </p:spPr>
        <p:txBody>
          <a:bodyPr>
            <a:spAutoFit/>
          </a:bodyPr>
          <a:lstStyle/>
          <a:p>
            <a:pPr>
              <a:lnSpc>
                <a:spcPct val="150000"/>
              </a:lnSpc>
            </a:pPr>
            <a:r>
              <a:rPr lang="zh-CN" altLang="en-US" sz="1400">
                <a:solidFill>
                  <a:srgbClr val="080800"/>
                </a:solidFill>
                <a:latin typeface="微软雅黑" panose="020B0503020204020204" pitchFamily="34" charset="-122"/>
                <a:ea typeface="微软雅黑" panose="020B0503020204020204" pitchFamily="34" charset="-122"/>
              </a:rPr>
              <a:t>北京. 黑龙江. 天津. 陕西. 浙江. 重庆. 四川等11个省市60多所高校调研结果。</a:t>
            </a:r>
            <a:endParaRPr lang="zh-CN" altLang="en-US" sz="1400">
              <a:solidFill>
                <a:srgbClr val="080800"/>
              </a:solidFill>
              <a:latin typeface="微软雅黑" panose="020B0503020204020204" pitchFamily="34" charset="-122"/>
              <a:ea typeface="微软雅黑" panose="020B0503020204020204" pitchFamily="34" charset="-122"/>
            </a:endParaRPr>
          </a:p>
          <a:p>
            <a:pPr>
              <a:lnSpc>
                <a:spcPct val="150000"/>
              </a:lnSpc>
            </a:pPr>
            <a:endParaRPr lang="zh-CN" altLang="en-US" sz="1400">
              <a:solidFill>
                <a:srgbClr val="080800"/>
              </a:solidFill>
              <a:latin typeface="微软雅黑" panose="020B0503020204020204" pitchFamily="34" charset="-122"/>
              <a:ea typeface="微软雅黑" panose="020B0503020204020204" pitchFamily="34" charset="-122"/>
            </a:endParaRPr>
          </a:p>
        </p:txBody>
      </p:sp>
      <p:sp>
        <p:nvSpPr>
          <p:cNvPr id="14340" name="矩形 124"/>
          <p:cNvSpPr>
            <a:spLocks noChangeArrowheads="1"/>
          </p:cNvSpPr>
          <p:nvPr/>
        </p:nvSpPr>
        <p:spPr bwMode="auto">
          <a:xfrm>
            <a:off x="593725" y="3216275"/>
            <a:ext cx="1711325" cy="357188"/>
          </a:xfrm>
          <a:prstGeom prst="rect">
            <a:avLst/>
          </a:prstGeom>
          <a:solidFill>
            <a:srgbClr val="1E717C"/>
          </a:solidFill>
          <a:ln w="9525">
            <a:noFill/>
            <a:miter lim="800000"/>
          </a:ln>
        </p:spPr>
        <p:txBody>
          <a:bodyPr anchor="ctr"/>
          <a:lstStyle/>
          <a:p>
            <a:pPr algn="ctr"/>
            <a:r>
              <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2.</a:t>
            </a:r>
            <a:r>
              <a:rPr 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实地调研</a:t>
            </a:r>
            <a:endParaRPr 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341" name="矩形 124"/>
          <p:cNvSpPr>
            <a:spLocks noChangeArrowheads="1"/>
          </p:cNvSpPr>
          <p:nvPr/>
        </p:nvSpPr>
        <p:spPr bwMode="auto">
          <a:xfrm>
            <a:off x="2681288" y="3216275"/>
            <a:ext cx="1709737" cy="357188"/>
          </a:xfrm>
          <a:prstGeom prst="rect">
            <a:avLst/>
          </a:prstGeom>
          <a:solidFill>
            <a:srgbClr val="1E717C"/>
          </a:solidFill>
          <a:ln w="9525">
            <a:noFill/>
            <a:miter lim="800000"/>
          </a:ln>
        </p:spPr>
        <p:txBody>
          <a:bodyPr anchor="ctr"/>
          <a:lstStyle/>
          <a:p>
            <a:pPr algn="ctr"/>
            <a:r>
              <a:rPr lang="en-US" altLang="zh-CN"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3.</a:t>
            </a:r>
            <a:r>
              <a:rPr 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专家研讨</a:t>
            </a:r>
            <a:endParaRPr 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342" name="矩形 124"/>
          <p:cNvSpPr>
            <a:spLocks noChangeArrowheads="1"/>
          </p:cNvSpPr>
          <p:nvPr/>
        </p:nvSpPr>
        <p:spPr bwMode="auto">
          <a:xfrm>
            <a:off x="4751388" y="3216275"/>
            <a:ext cx="1709737" cy="357188"/>
          </a:xfrm>
          <a:prstGeom prst="rect">
            <a:avLst/>
          </a:prstGeom>
          <a:solidFill>
            <a:srgbClr val="1E717C"/>
          </a:solidFill>
          <a:ln w="9525">
            <a:noFill/>
            <a:miter lim="800000"/>
          </a:ln>
        </p:spPr>
        <p:txBody>
          <a:bodyPr anchor="ctr"/>
          <a:lstStyle/>
          <a:p>
            <a:pPr algn="ctr"/>
            <a:r>
              <a:rPr lang="en-US" altLang="zh-CN"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4.</a:t>
            </a:r>
            <a:r>
              <a:rPr 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国外经验</a:t>
            </a:r>
            <a:endParaRPr 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343" name="矩形 124"/>
          <p:cNvSpPr>
            <a:spLocks noChangeArrowheads="1"/>
          </p:cNvSpPr>
          <p:nvPr/>
        </p:nvSpPr>
        <p:spPr bwMode="auto">
          <a:xfrm>
            <a:off x="6804025" y="3216275"/>
            <a:ext cx="1709738" cy="357188"/>
          </a:xfrm>
          <a:prstGeom prst="rect">
            <a:avLst/>
          </a:prstGeom>
          <a:solidFill>
            <a:srgbClr val="1E717C"/>
          </a:solidFill>
          <a:ln w="9525">
            <a:noFill/>
            <a:miter lim="800000"/>
          </a:ln>
        </p:spPr>
        <p:txBody>
          <a:bodyPr anchor="ctr"/>
          <a:lstStyle/>
          <a:p>
            <a:pPr algn="ctr"/>
            <a:r>
              <a:rPr lang="en-US" altLang="zh-CN"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5.</a:t>
            </a:r>
            <a:r>
              <a:rPr 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教育理论思考</a:t>
            </a:r>
            <a:endParaRPr 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344" name="文本框 9225"/>
          <p:cNvSpPr txBox="1">
            <a:spLocks noChangeArrowheads="1"/>
          </p:cNvSpPr>
          <p:nvPr/>
        </p:nvSpPr>
        <p:spPr bwMode="auto">
          <a:xfrm>
            <a:off x="2554664" y="3546475"/>
            <a:ext cx="2036190" cy="1800493"/>
          </a:xfrm>
          <a:prstGeom prst="rect">
            <a:avLst/>
          </a:prstGeom>
          <a:noFill/>
          <a:ln w="9525">
            <a:noFill/>
            <a:miter lim="800000"/>
          </a:ln>
        </p:spPr>
        <p:txBody>
          <a:bodyPr wrap="square">
            <a:spAutoFit/>
          </a:bodyPr>
          <a:lstStyle/>
          <a:p>
            <a:pPr>
              <a:lnSpc>
                <a:spcPct val="150000"/>
              </a:lnSpc>
            </a:pPr>
            <a:r>
              <a:rPr lang="zh-CN" altLang="en-US" sz="1200" dirty="0" smtClean="0">
                <a:solidFill>
                  <a:srgbClr val="080800"/>
                </a:solidFill>
                <a:latin typeface="微软雅黑" panose="020B0503020204020204" pitchFamily="34" charset="-122"/>
                <a:ea typeface="微软雅黑" panose="020B0503020204020204" pitchFamily="34" charset="-122"/>
              </a:rPr>
              <a:t>咨询中华职业教育社，原教育部职成司杨金土司长，与</a:t>
            </a:r>
            <a:r>
              <a:rPr lang="zh-CN" altLang="en-US" sz="1200" dirty="0">
                <a:solidFill>
                  <a:srgbClr val="080800"/>
                </a:solidFill>
                <a:latin typeface="微软雅黑" panose="020B0503020204020204" pitchFamily="34" charset="-122"/>
                <a:ea typeface="微软雅黑" panose="020B0503020204020204" pitchFamily="34" charset="-122"/>
              </a:rPr>
              <a:t>教育部、科技部相关司局，高校、行指委、企业多名专家的多次</a:t>
            </a:r>
            <a:r>
              <a:rPr lang="zh-CN" altLang="en-US" sz="1200" dirty="0" smtClean="0">
                <a:solidFill>
                  <a:srgbClr val="080800"/>
                </a:solidFill>
                <a:latin typeface="微软雅黑" panose="020B0503020204020204" pitchFamily="34" charset="-122"/>
                <a:ea typeface="微软雅黑" panose="020B0503020204020204" pitchFamily="34" charset="-122"/>
              </a:rPr>
              <a:t>研讨。</a:t>
            </a:r>
            <a:endParaRPr lang="zh-CN" altLang="en-US" sz="1200" dirty="0">
              <a:solidFill>
                <a:srgbClr val="080800"/>
              </a:solidFill>
              <a:latin typeface="微软雅黑" panose="020B0503020204020204" pitchFamily="34" charset="-122"/>
              <a:ea typeface="微软雅黑" panose="020B0503020204020204" pitchFamily="34" charset="-122"/>
            </a:endParaRPr>
          </a:p>
          <a:p>
            <a:pPr>
              <a:lnSpc>
                <a:spcPct val="150000"/>
              </a:lnSpc>
            </a:pPr>
            <a:endParaRPr lang="zh-CN" altLang="en-US" sz="1400" dirty="0">
              <a:solidFill>
                <a:srgbClr val="080800"/>
              </a:solidFill>
              <a:latin typeface="微软雅黑" panose="020B0503020204020204" pitchFamily="34" charset="-122"/>
              <a:ea typeface="微软雅黑" panose="020B0503020204020204" pitchFamily="34" charset="-122"/>
            </a:endParaRPr>
          </a:p>
        </p:txBody>
      </p:sp>
      <p:sp>
        <p:nvSpPr>
          <p:cNvPr id="14345" name="文本框 9226"/>
          <p:cNvSpPr txBox="1">
            <a:spLocks noChangeArrowheads="1"/>
          </p:cNvSpPr>
          <p:nvPr/>
        </p:nvSpPr>
        <p:spPr bwMode="auto">
          <a:xfrm>
            <a:off x="4740275" y="3546475"/>
            <a:ext cx="1949450" cy="1708160"/>
          </a:xfrm>
          <a:prstGeom prst="rect">
            <a:avLst/>
          </a:prstGeom>
          <a:noFill/>
          <a:ln w="9525">
            <a:noFill/>
            <a:miter lim="800000"/>
          </a:ln>
        </p:spPr>
        <p:txBody>
          <a:bodyPr wrap="square">
            <a:spAutoFit/>
          </a:bodyPr>
          <a:lstStyle/>
          <a:p>
            <a:pPr>
              <a:lnSpc>
                <a:spcPct val="150000"/>
              </a:lnSpc>
            </a:pPr>
            <a:r>
              <a:rPr lang="zh-CN" altLang="en-US" sz="1400" dirty="0">
                <a:solidFill>
                  <a:srgbClr val="080800"/>
                </a:solidFill>
                <a:latin typeface="微软雅黑" panose="020B0503020204020204" pitchFamily="34" charset="-122"/>
                <a:ea typeface="微软雅黑" panose="020B0503020204020204" pitchFamily="34" charset="-122"/>
              </a:rPr>
              <a:t>德国、比利时多所应用技术型高校及相关管理机构调研、欧洲</a:t>
            </a:r>
            <a:r>
              <a:rPr lang="en-US" altLang="zh-CN" sz="1400" dirty="0">
                <a:solidFill>
                  <a:srgbClr val="080800"/>
                </a:solidFill>
                <a:latin typeface="微软雅黑" panose="020B0503020204020204" pitchFamily="34" charset="-122"/>
                <a:ea typeface="微软雅黑" panose="020B0503020204020204" pitchFamily="34" charset="-122"/>
              </a:rPr>
              <a:t>10</a:t>
            </a:r>
            <a:r>
              <a:rPr lang="zh-CN" altLang="en-US" sz="1400" dirty="0">
                <a:solidFill>
                  <a:srgbClr val="080800"/>
                </a:solidFill>
                <a:latin typeface="微软雅黑" panose="020B0503020204020204" pitchFamily="34" charset="-122"/>
                <a:ea typeface="微软雅黑" panose="020B0503020204020204" pitchFamily="34" charset="-122"/>
              </a:rPr>
              <a:t>多个国家文献研究。</a:t>
            </a:r>
            <a:endParaRPr lang="zh-CN" altLang="en-US" sz="1400" dirty="0">
              <a:solidFill>
                <a:srgbClr val="080800"/>
              </a:solidFill>
              <a:latin typeface="微软雅黑" panose="020B0503020204020204" pitchFamily="34" charset="-122"/>
              <a:ea typeface="微软雅黑" panose="020B0503020204020204" pitchFamily="34" charset="-122"/>
            </a:endParaRPr>
          </a:p>
          <a:p>
            <a:pPr>
              <a:lnSpc>
                <a:spcPct val="150000"/>
              </a:lnSpc>
            </a:pPr>
            <a:endParaRPr lang="zh-CN" altLang="en-US" sz="1400" dirty="0">
              <a:solidFill>
                <a:srgbClr val="080800"/>
              </a:solidFill>
              <a:latin typeface="微软雅黑" panose="020B0503020204020204" pitchFamily="34" charset="-122"/>
              <a:ea typeface="微软雅黑" panose="020B0503020204020204" pitchFamily="34" charset="-122"/>
            </a:endParaRPr>
          </a:p>
        </p:txBody>
      </p:sp>
      <p:sp>
        <p:nvSpPr>
          <p:cNvPr id="14346" name="文本框 9227"/>
          <p:cNvSpPr txBox="1">
            <a:spLocks noChangeArrowheads="1"/>
          </p:cNvSpPr>
          <p:nvPr/>
        </p:nvSpPr>
        <p:spPr bwMode="auto">
          <a:xfrm>
            <a:off x="6726238" y="3546475"/>
            <a:ext cx="1957387" cy="1985159"/>
          </a:xfrm>
          <a:prstGeom prst="rect">
            <a:avLst/>
          </a:prstGeom>
          <a:noFill/>
          <a:ln w="9525">
            <a:noFill/>
            <a:miter lim="800000"/>
          </a:ln>
        </p:spPr>
        <p:txBody>
          <a:bodyPr>
            <a:spAutoFit/>
          </a:bodyPr>
          <a:lstStyle/>
          <a:p>
            <a:pPr>
              <a:lnSpc>
                <a:spcPct val="150000"/>
              </a:lnSpc>
            </a:pPr>
            <a:r>
              <a:rPr lang="zh-CN" altLang="en-US" sz="1400" dirty="0" smtClean="0">
                <a:solidFill>
                  <a:srgbClr val="080800"/>
                </a:solidFill>
                <a:latin typeface="微软雅黑" panose="020B0503020204020204" pitchFamily="34" charset="-122"/>
                <a:ea typeface="微软雅黑" panose="020B0503020204020204" pitchFamily="34" charset="-122"/>
              </a:rPr>
              <a:t>参考诸多文献，基于</a:t>
            </a:r>
            <a:r>
              <a:rPr lang="zh-CN" altLang="en-US" sz="1400" dirty="0">
                <a:solidFill>
                  <a:srgbClr val="080800"/>
                </a:solidFill>
                <a:latin typeface="微软雅黑" panose="020B0503020204020204" pitchFamily="34" charset="-122"/>
                <a:ea typeface="微软雅黑" panose="020B0503020204020204" pitchFamily="34" charset="-122"/>
              </a:rPr>
              <a:t>教育理论和教育办学规律的相关</a:t>
            </a:r>
            <a:r>
              <a:rPr lang="zh-CN" altLang="en-US" sz="1400" dirty="0" smtClean="0">
                <a:solidFill>
                  <a:srgbClr val="080800"/>
                </a:solidFill>
                <a:latin typeface="微软雅黑" panose="020B0503020204020204" pitchFamily="34" charset="-122"/>
                <a:ea typeface="微软雅黑" panose="020B0503020204020204" pitchFamily="34" charset="-122"/>
              </a:rPr>
              <a:t>思考与反思。</a:t>
            </a:r>
            <a:endParaRPr lang="zh-CN" altLang="en-US" sz="1400" dirty="0">
              <a:solidFill>
                <a:srgbClr val="080800"/>
              </a:solidFill>
              <a:latin typeface="微软雅黑" panose="020B0503020204020204" pitchFamily="34" charset="-122"/>
              <a:ea typeface="微软雅黑" panose="020B0503020204020204" pitchFamily="34" charset="-122"/>
            </a:endParaRPr>
          </a:p>
          <a:p>
            <a:pPr>
              <a:lnSpc>
                <a:spcPct val="150000"/>
              </a:lnSpc>
            </a:pPr>
            <a:endParaRPr lang="zh-CN" altLang="en-US" sz="1400" dirty="0">
              <a:solidFill>
                <a:srgbClr val="080800"/>
              </a:solidFill>
              <a:latin typeface="微软雅黑" panose="020B0503020204020204" pitchFamily="34" charset="-122"/>
              <a:ea typeface="微软雅黑" panose="020B0503020204020204" pitchFamily="34" charset="-122"/>
            </a:endParaRPr>
          </a:p>
          <a:p>
            <a:pPr>
              <a:lnSpc>
                <a:spcPct val="150000"/>
              </a:lnSpc>
            </a:pPr>
            <a:endParaRPr lang="zh-CN" altLang="en-US" sz="1200" dirty="0">
              <a:solidFill>
                <a:srgbClr val="080800"/>
              </a:solidFill>
              <a:latin typeface="微软雅黑" panose="020B0503020204020204" pitchFamily="34" charset="-122"/>
              <a:ea typeface="微软雅黑" panose="020B0503020204020204" pitchFamily="34" charset="-122"/>
            </a:endParaRPr>
          </a:p>
        </p:txBody>
      </p:sp>
      <p:pic>
        <p:nvPicPr>
          <p:cNvPr id="14347" name="图片 1" descr="82152160"/>
          <p:cNvPicPr preferRelativeResize="0">
            <a:picLocks noChangeArrowheads="1"/>
          </p:cNvPicPr>
          <p:nvPr/>
        </p:nvPicPr>
        <p:blipFill>
          <a:blip r:embed="rId1" cstate="print">
            <a:grayscl/>
            <a:lum bright="-12000"/>
          </a:blip>
          <a:srcRect/>
          <a:stretch>
            <a:fillRect/>
          </a:stretch>
        </p:blipFill>
        <p:spPr bwMode="auto">
          <a:xfrm>
            <a:off x="827088" y="1778000"/>
            <a:ext cx="1260475" cy="1260475"/>
          </a:xfrm>
          <a:prstGeom prst="rect">
            <a:avLst/>
          </a:prstGeom>
          <a:noFill/>
          <a:ln w="9525">
            <a:noFill/>
            <a:miter lim="800000"/>
            <a:headEnd/>
            <a:tailEnd/>
          </a:ln>
        </p:spPr>
      </p:pic>
      <p:pic>
        <p:nvPicPr>
          <p:cNvPr id="14348" name="图片 2" descr="2994687_132926066_2"/>
          <p:cNvPicPr preferRelativeResize="0">
            <a:picLocks noChangeArrowheads="1"/>
          </p:cNvPicPr>
          <p:nvPr/>
        </p:nvPicPr>
        <p:blipFill>
          <a:blip r:embed="rId2" cstate="print">
            <a:grayscl/>
          </a:blip>
          <a:srcRect/>
          <a:stretch>
            <a:fillRect/>
          </a:stretch>
        </p:blipFill>
        <p:spPr bwMode="auto">
          <a:xfrm>
            <a:off x="2914650" y="1778000"/>
            <a:ext cx="1260475" cy="1260475"/>
          </a:xfrm>
          <a:prstGeom prst="rect">
            <a:avLst/>
          </a:prstGeom>
          <a:noFill/>
          <a:ln w="9525">
            <a:noFill/>
            <a:miter lim="800000"/>
            <a:headEnd/>
            <a:tailEnd/>
          </a:ln>
        </p:spPr>
      </p:pic>
      <p:pic>
        <p:nvPicPr>
          <p:cNvPr id="14349" name="图片 3" descr="university_lecturer_in_lecture_hal_450"/>
          <p:cNvPicPr preferRelativeResize="0">
            <a:picLocks noChangeArrowheads="1"/>
          </p:cNvPicPr>
          <p:nvPr/>
        </p:nvPicPr>
        <p:blipFill>
          <a:blip r:embed="rId3" cstate="print">
            <a:grayscl/>
          </a:blip>
          <a:srcRect/>
          <a:stretch>
            <a:fillRect/>
          </a:stretch>
        </p:blipFill>
        <p:spPr bwMode="auto">
          <a:xfrm>
            <a:off x="5003800" y="1778000"/>
            <a:ext cx="1258888" cy="1260475"/>
          </a:xfrm>
          <a:prstGeom prst="rect">
            <a:avLst/>
          </a:prstGeom>
          <a:noFill/>
          <a:ln w="9525">
            <a:noFill/>
            <a:miter lim="800000"/>
            <a:headEnd/>
            <a:tailEnd/>
          </a:ln>
        </p:spPr>
      </p:pic>
      <p:pic>
        <p:nvPicPr>
          <p:cNvPr id="14350" name="图片 4" descr="d56-442875"/>
          <p:cNvPicPr preferRelativeResize="0">
            <a:picLocks noChangeArrowheads="1"/>
          </p:cNvPicPr>
          <p:nvPr/>
        </p:nvPicPr>
        <p:blipFill>
          <a:blip r:embed="rId4" cstate="print">
            <a:grayscl/>
          </a:blip>
          <a:srcRect/>
          <a:stretch>
            <a:fillRect/>
          </a:stretch>
        </p:blipFill>
        <p:spPr bwMode="auto">
          <a:xfrm>
            <a:off x="7019925" y="1778000"/>
            <a:ext cx="1258888" cy="1260475"/>
          </a:xfrm>
          <a:prstGeom prst="rect">
            <a:avLst/>
          </a:prstGeom>
          <a:noFill/>
          <a:ln w="9525">
            <a:noFill/>
            <a:miter lim="800000"/>
            <a:headEnd/>
            <a:tailEnd/>
          </a:ln>
        </p:spPr>
      </p:pic>
      <p:sp>
        <p:nvSpPr>
          <p:cNvPr id="14351" name="流程图: 离页连接符 8193"/>
          <p:cNvSpPr>
            <a:spLocks noChangeArrowheads="1"/>
          </p:cNvSpPr>
          <p:nvPr/>
        </p:nvSpPr>
        <p:spPr bwMode="auto">
          <a:xfrm rot="-5400000">
            <a:off x="1027112" y="33338"/>
            <a:ext cx="574675" cy="2628900"/>
          </a:xfrm>
          <a:prstGeom prst="flowChartOffpageConnector">
            <a:avLst/>
          </a:prstGeom>
          <a:solidFill>
            <a:schemeClr val="bg2">
              <a:lumMod val="90000"/>
            </a:schemeClr>
          </a:solidFill>
          <a:ln w="9525">
            <a:noFill/>
            <a:miter lim="800000"/>
          </a:ln>
        </p:spPr>
        <p:txBody>
          <a:bodyPr/>
          <a:lstStyle/>
          <a:p>
            <a:pPr eaLnBrk="0" hangingPunct="0"/>
            <a:endParaRPr lang="zh-CN" altLang="en-US" sz="1000">
              <a:ea typeface="宋体" panose="02010600030101010101" pitchFamily="2" charset="-122"/>
            </a:endParaRPr>
          </a:p>
        </p:txBody>
      </p:sp>
      <p:sp>
        <p:nvSpPr>
          <p:cNvPr id="14352" name="文本框 8196"/>
          <p:cNvSpPr txBox="1">
            <a:spLocks noChangeArrowheads="1"/>
          </p:cNvSpPr>
          <p:nvPr/>
        </p:nvSpPr>
        <p:spPr bwMode="auto">
          <a:xfrm>
            <a:off x="611188" y="1131888"/>
            <a:ext cx="2357437" cy="369332"/>
          </a:xfrm>
          <a:prstGeom prst="rect">
            <a:avLst/>
          </a:prstGeom>
          <a:noFill/>
          <a:ln w="9525">
            <a:noFill/>
            <a:miter lim="800000"/>
          </a:ln>
        </p:spPr>
        <p:txBody>
          <a:bodyPr>
            <a:spAutoFit/>
          </a:bodyPr>
          <a:lstStyle/>
          <a:p>
            <a:r>
              <a:rPr lang="zh-CN" altLang="en-US" dirty="0">
                <a:ea typeface="微软雅黑" panose="020B0503020204020204" pitchFamily="34" charset="-122"/>
              </a:rPr>
              <a:t>设计依据</a:t>
            </a:r>
            <a:endParaRPr lang="zh-CN" altLang="en-US" dirty="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Text Box 3"/>
          <p:cNvSpPr txBox="1"/>
          <p:nvPr/>
        </p:nvSpPr>
        <p:spPr>
          <a:xfrm>
            <a:off x="0" y="482600"/>
            <a:ext cx="9144000" cy="579438"/>
          </a:xfrm>
          <a:prstGeom prst="rect">
            <a:avLst/>
          </a:prstGeom>
          <a:noFill/>
          <a:ln w="9525">
            <a:noFill/>
            <a:miter/>
          </a:ln>
          <a:effectLst>
            <a:outerShdw blurRad="50800" dist="38100" dir="5400000" algn="t" rotWithShape="0">
              <a:prstClr val="black">
                <a:alpha val="40000"/>
              </a:prstClr>
            </a:outerShdw>
          </a:effectLst>
        </p:spPr>
        <p:txBody>
          <a:bodyPr>
            <a:spAutoFit/>
          </a:bodyPr>
          <a:lstStyle/>
          <a:p>
            <a:pPr algn="ctr" defTabSz="0">
              <a:tabLst>
                <a:tab pos="3761105" algn="l"/>
              </a:tabLst>
              <a:defRPr/>
            </a:pPr>
            <a:r>
              <a:rPr lang="zh-CN" altLang="en-US" sz="3200" noProof="1" smtClean="0">
                <a:ea typeface="微软雅黑" panose="020B0503020204020204" pitchFamily="34" charset="-122"/>
                <a:cs typeface="+mn-ea"/>
                <a:sym typeface="Arial" panose="020B0604020202020204" pitchFamily="34" charset="0"/>
              </a:rPr>
              <a:t>设置标准</a:t>
            </a:r>
            <a:endParaRPr lang="zh-CN" altLang="en-US" sz="3200" noProof="1">
              <a:ea typeface="微软雅黑" panose="020B0503020204020204" pitchFamily="34" charset="-122"/>
              <a:sym typeface="Arial" panose="020B0604020202020204" pitchFamily="34" charset="0"/>
            </a:endParaRPr>
          </a:p>
        </p:txBody>
      </p:sp>
      <p:sp>
        <p:nvSpPr>
          <p:cNvPr id="12291" name="虚尾箭头 16"/>
          <p:cNvSpPr>
            <a:spLocks noChangeArrowheads="1"/>
          </p:cNvSpPr>
          <p:nvPr/>
        </p:nvSpPr>
        <p:spPr bwMode="auto">
          <a:xfrm rot="10800000" flipH="1" flipV="1">
            <a:off x="-34925" y="1203325"/>
            <a:ext cx="2303463" cy="9350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5175" y="0"/>
                </a:moveTo>
                <a:lnTo>
                  <a:pt x="15175" y="4895"/>
                </a:lnTo>
                <a:lnTo>
                  <a:pt x="3375" y="4895"/>
                </a:lnTo>
                <a:lnTo>
                  <a:pt x="3375" y="16705"/>
                </a:lnTo>
                <a:lnTo>
                  <a:pt x="15175" y="16705"/>
                </a:lnTo>
                <a:lnTo>
                  <a:pt x="15175" y="21600"/>
                </a:lnTo>
                <a:lnTo>
                  <a:pt x="21600" y="10800"/>
                </a:lnTo>
                <a:close/>
              </a:path>
              <a:path w="21600" h="21600">
                <a:moveTo>
                  <a:pt x="1350" y="4895"/>
                </a:moveTo>
                <a:lnTo>
                  <a:pt x="1350" y="16705"/>
                </a:lnTo>
                <a:lnTo>
                  <a:pt x="2700" y="16705"/>
                </a:lnTo>
                <a:lnTo>
                  <a:pt x="2700" y="4895"/>
                </a:lnTo>
                <a:close/>
              </a:path>
              <a:path w="21600" h="21600">
                <a:moveTo>
                  <a:pt x="0" y="4895"/>
                </a:moveTo>
                <a:lnTo>
                  <a:pt x="0" y="16705"/>
                </a:lnTo>
                <a:lnTo>
                  <a:pt x="675" y="16705"/>
                </a:lnTo>
                <a:lnTo>
                  <a:pt x="675" y="4895"/>
                </a:lnTo>
                <a:close/>
              </a:path>
            </a:pathLst>
          </a:custGeom>
          <a:solidFill>
            <a:schemeClr val="bg2">
              <a:lumMod val="90000"/>
            </a:schemeClr>
          </a:solidFill>
          <a:ln w="9525">
            <a:noFill/>
            <a:miter lim="800000"/>
          </a:ln>
        </p:spPr>
        <p:txBody>
          <a:bodyPr lIns="90170" tIns="46990" rIns="90170" bIns="46990" anchor="ctr"/>
          <a:lstStyle/>
          <a:p>
            <a:pPr algn="ctr" eaLnBrk="0" hangingPunct="0"/>
            <a:r>
              <a:rPr lang="zh-CN" altLang="en-US" dirty="0">
                <a:ea typeface="微软雅黑" panose="020B0503020204020204" pitchFamily="34" charset="-122"/>
                <a:sym typeface="+mn-lt"/>
              </a:rPr>
              <a:t>设计原则</a:t>
            </a:r>
            <a:endParaRPr lang="zh-CN" altLang="en-US" dirty="0">
              <a:latin typeface="宋体" panose="02010600030101010101" pitchFamily="2" charset="-122"/>
              <a:ea typeface="宋体" panose="02010600030101010101" pitchFamily="2" charset="-122"/>
              <a:sym typeface="宋体" panose="02010600030101010101" pitchFamily="2" charset="-122"/>
            </a:endParaRPr>
          </a:p>
        </p:txBody>
      </p:sp>
      <p:sp>
        <p:nvSpPr>
          <p:cNvPr id="12292" name="矩形 12"/>
          <p:cNvSpPr>
            <a:spLocks noChangeArrowheads="1"/>
          </p:cNvSpPr>
          <p:nvPr/>
        </p:nvSpPr>
        <p:spPr bwMode="auto">
          <a:xfrm>
            <a:off x="2628900" y="1349375"/>
            <a:ext cx="101600" cy="647700"/>
          </a:xfrm>
          <a:prstGeom prst="rect">
            <a:avLst/>
          </a:prstGeom>
          <a:solidFill>
            <a:srgbClr val="1E717C"/>
          </a:solidFill>
          <a:ln w="9525">
            <a:noFill/>
            <a:miter lim="800000"/>
          </a:ln>
        </p:spPr>
        <p:txBody>
          <a:bodyPr lIns="90170" tIns="46990" rIns="90170" bIns="46990" anchor="ctr"/>
          <a:lstStyle/>
          <a:p>
            <a:pPr algn="ctr" eaLnBrk="0" hangingPunct="0"/>
            <a:endParaRPr lang="zh-CN" altLang="zh-CN" sz="10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3" name="矩形 13"/>
          <p:cNvSpPr>
            <a:spLocks noChangeArrowheads="1"/>
          </p:cNvSpPr>
          <p:nvPr/>
        </p:nvSpPr>
        <p:spPr bwMode="auto">
          <a:xfrm>
            <a:off x="2650920" y="2292350"/>
            <a:ext cx="79579" cy="878689"/>
          </a:xfrm>
          <a:prstGeom prst="rect">
            <a:avLst/>
          </a:prstGeom>
          <a:solidFill>
            <a:srgbClr val="1E717C"/>
          </a:solidFill>
          <a:ln w="9525">
            <a:noFill/>
            <a:miter lim="800000"/>
          </a:ln>
        </p:spPr>
        <p:txBody>
          <a:bodyPr lIns="90170" tIns="46990" rIns="90170" bIns="46990" anchor="ctr"/>
          <a:lstStyle/>
          <a:p>
            <a:pPr algn="ctr" eaLnBrk="0" hangingPunct="0"/>
            <a:endParaRPr lang="zh-CN" altLang="zh-CN" sz="10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4" name="矩形 14"/>
          <p:cNvSpPr>
            <a:spLocks noChangeArrowheads="1"/>
          </p:cNvSpPr>
          <p:nvPr/>
        </p:nvSpPr>
        <p:spPr bwMode="auto">
          <a:xfrm>
            <a:off x="2628900" y="3381375"/>
            <a:ext cx="89133" cy="930566"/>
          </a:xfrm>
          <a:prstGeom prst="rect">
            <a:avLst/>
          </a:prstGeom>
          <a:solidFill>
            <a:srgbClr val="1E717C"/>
          </a:solidFill>
          <a:ln w="9525">
            <a:noFill/>
            <a:miter lim="800000"/>
          </a:ln>
        </p:spPr>
        <p:txBody>
          <a:bodyPr lIns="90170" tIns="46990" rIns="90170" bIns="46990" anchor="ctr"/>
          <a:lstStyle/>
          <a:p>
            <a:pPr algn="ctr" eaLnBrk="0" hangingPunct="0"/>
            <a:endParaRPr lang="zh-CN" altLang="zh-CN" sz="10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5" name="文本框 7174"/>
          <p:cNvSpPr txBox="1">
            <a:spLocks noChangeArrowheads="1"/>
          </p:cNvSpPr>
          <p:nvPr/>
        </p:nvSpPr>
        <p:spPr bwMode="auto">
          <a:xfrm>
            <a:off x="2844800" y="1204913"/>
            <a:ext cx="5184775" cy="777875"/>
          </a:xfrm>
          <a:prstGeom prst="rect">
            <a:avLst/>
          </a:prstGeom>
          <a:noFill/>
          <a:ln w="9525">
            <a:noFill/>
            <a:miter lim="800000"/>
          </a:ln>
        </p:spPr>
        <p:txBody>
          <a:bodyPr>
            <a:spAutoFit/>
          </a:bodyPr>
          <a:lstStyle/>
          <a:p>
            <a:pPr>
              <a:lnSpc>
                <a:spcPct val="150000"/>
              </a:lnSpc>
            </a:pPr>
            <a:r>
              <a:rPr lang="zh-CN" altLang="en-US" sz="1600" b="1" dirty="0">
                <a:solidFill>
                  <a:srgbClr val="080800"/>
                </a:solidFill>
                <a:ea typeface="微软雅黑" panose="020B0503020204020204" pitchFamily="34" charset="-122"/>
              </a:rPr>
              <a:t>突出应用型</a:t>
            </a:r>
            <a:endParaRPr lang="zh-CN" altLang="en-US" sz="1600" b="1" dirty="0">
              <a:solidFill>
                <a:srgbClr val="080800"/>
              </a:solidFill>
              <a:ea typeface="微软雅黑" panose="020B0503020204020204" pitchFamily="34" charset="-122"/>
            </a:endParaRPr>
          </a:p>
          <a:p>
            <a:pPr>
              <a:lnSpc>
                <a:spcPct val="150000"/>
              </a:lnSpc>
            </a:pPr>
            <a:r>
              <a:rPr lang="zh-CN" altLang="en-US" sz="1400" dirty="0">
                <a:solidFill>
                  <a:srgbClr val="080800"/>
                </a:solidFill>
                <a:ea typeface="微软雅黑" panose="020B0503020204020204" pitchFamily="34" charset="-122"/>
              </a:rPr>
              <a:t>所有指标均为反映应用技术型本科高校关键特征的核心指标。</a:t>
            </a:r>
            <a:endParaRPr lang="zh-CN" altLang="en-US" sz="1400" dirty="0">
              <a:solidFill>
                <a:srgbClr val="080800"/>
              </a:solidFill>
              <a:ea typeface="微软雅黑" panose="020B0503020204020204" pitchFamily="34" charset="-122"/>
            </a:endParaRPr>
          </a:p>
        </p:txBody>
      </p:sp>
      <p:sp>
        <p:nvSpPr>
          <p:cNvPr id="12296" name="文本框 7175"/>
          <p:cNvSpPr txBox="1">
            <a:spLocks noChangeArrowheads="1"/>
          </p:cNvSpPr>
          <p:nvPr/>
        </p:nvSpPr>
        <p:spPr bwMode="auto">
          <a:xfrm>
            <a:off x="2844800" y="2141538"/>
            <a:ext cx="5903913" cy="1108075"/>
          </a:xfrm>
          <a:prstGeom prst="rect">
            <a:avLst/>
          </a:prstGeom>
          <a:noFill/>
          <a:ln w="9525">
            <a:noFill/>
            <a:miter lim="800000"/>
          </a:ln>
        </p:spPr>
        <p:txBody>
          <a:bodyPr>
            <a:spAutoFit/>
          </a:bodyPr>
          <a:lstStyle/>
          <a:p>
            <a:pPr>
              <a:lnSpc>
                <a:spcPct val="150000"/>
              </a:lnSpc>
            </a:pPr>
            <a:r>
              <a:rPr lang="zh-CN" altLang="en-US" sz="1600" b="1" dirty="0">
                <a:solidFill>
                  <a:srgbClr val="080800"/>
                </a:solidFill>
                <a:ea typeface="微软雅黑" panose="020B0503020204020204" pitchFamily="34" charset="-122"/>
              </a:rPr>
              <a:t>定性与定量结合</a:t>
            </a:r>
            <a:endParaRPr lang="zh-CN" altLang="en-US" sz="1600" b="1" dirty="0">
              <a:solidFill>
                <a:srgbClr val="080800"/>
              </a:solidFill>
              <a:ea typeface="微软雅黑" panose="020B0503020204020204" pitchFamily="34" charset="-122"/>
            </a:endParaRPr>
          </a:p>
          <a:p>
            <a:pPr>
              <a:lnSpc>
                <a:spcPct val="150000"/>
              </a:lnSpc>
            </a:pPr>
            <a:r>
              <a:rPr lang="zh-CN" altLang="en-US" sz="1400" dirty="0">
                <a:solidFill>
                  <a:srgbClr val="080800"/>
                </a:solidFill>
                <a:ea typeface="微软雅黑" panose="020B0503020204020204" pitchFamily="34" charset="-122"/>
              </a:rPr>
              <a:t>标准对一些关键指标</a:t>
            </a:r>
            <a:r>
              <a:rPr lang="zh-CN" altLang="en-US" sz="1400" dirty="0" smtClean="0">
                <a:solidFill>
                  <a:srgbClr val="080800"/>
                </a:solidFill>
                <a:ea typeface="微软雅黑" panose="020B0503020204020204" pitchFamily="34" charset="-122"/>
              </a:rPr>
              <a:t>提供可借鉴的量化</a:t>
            </a:r>
            <a:r>
              <a:rPr lang="zh-CN" altLang="en-US" sz="1400" dirty="0">
                <a:solidFill>
                  <a:srgbClr val="080800"/>
                </a:solidFill>
                <a:ea typeface="微软雅黑" panose="020B0503020204020204" pitchFamily="34" charset="-122"/>
              </a:rPr>
              <a:t>标准，有一些则仅提供定性描述，由专家根据实际情况进行判断 。</a:t>
            </a:r>
            <a:endParaRPr lang="zh-CN" altLang="en-US" sz="1400" dirty="0">
              <a:solidFill>
                <a:srgbClr val="080800"/>
              </a:solidFill>
              <a:ea typeface="微软雅黑" panose="020B0503020204020204" pitchFamily="34" charset="-122"/>
            </a:endParaRPr>
          </a:p>
        </p:txBody>
      </p:sp>
      <p:sp>
        <p:nvSpPr>
          <p:cNvPr id="12297" name="文本框 7176"/>
          <p:cNvSpPr txBox="1">
            <a:spLocks noChangeArrowheads="1"/>
          </p:cNvSpPr>
          <p:nvPr/>
        </p:nvSpPr>
        <p:spPr bwMode="auto">
          <a:xfrm>
            <a:off x="2844800" y="3238500"/>
            <a:ext cx="5975350" cy="1109663"/>
          </a:xfrm>
          <a:prstGeom prst="rect">
            <a:avLst/>
          </a:prstGeom>
          <a:noFill/>
          <a:ln w="9525">
            <a:noFill/>
            <a:miter lim="800000"/>
          </a:ln>
        </p:spPr>
        <p:txBody>
          <a:bodyPr lIns="90170" tIns="46990" rIns="90170" bIns="46990">
            <a:spAutoFit/>
          </a:bodyPr>
          <a:lstStyle/>
          <a:p>
            <a:pPr>
              <a:lnSpc>
                <a:spcPct val="150000"/>
              </a:lnSpc>
            </a:pPr>
            <a:r>
              <a:rPr lang="zh-CN" altLang="en-US" sz="1600" dirty="0">
                <a:solidFill>
                  <a:srgbClr val="C00000"/>
                </a:solidFill>
                <a:ea typeface="微软雅黑" panose="020B0503020204020204" pitchFamily="34" charset="-122"/>
              </a:rPr>
              <a:t>较高的门槛</a:t>
            </a:r>
            <a:endParaRPr lang="en-US" altLang="zh-CN" sz="1600" dirty="0">
              <a:solidFill>
                <a:srgbClr val="C00000"/>
              </a:solidFill>
              <a:ea typeface="微软雅黑" panose="020B0503020204020204" pitchFamily="34" charset="-122"/>
            </a:endParaRPr>
          </a:p>
          <a:p>
            <a:pPr>
              <a:lnSpc>
                <a:spcPct val="150000"/>
              </a:lnSpc>
            </a:pPr>
            <a:r>
              <a:rPr lang="zh-CN" altLang="en-US" sz="1400" dirty="0">
                <a:solidFill>
                  <a:srgbClr val="C00000"/>
                </a:solidFill>
                <a:ea typeface="微软雅黑" panose="020B0503020204020204" pitchFamily="34" charset="-122"/>
              </a:rPr>
              <a:t>本标准针对新设置的应用技术型本科</a:t>
            </a:r>
            <a:r>
              <a:rPr lang="zh-CN" altLang="en-US" sz="1400" dirty="0" smtClean="0">
                <a:solidFill>
                  <a:srgbClr val="C00000"/>
                </a:solidFill>
                <a:ea typeface="微软雅黑" panose="020B0503020204020204" pitchFamily="34" charset="-122"/>
              </a:rPr>
              <a:t>高校和</a:t>
            </a:r>
            <a:r>
              <a:rPr lang="zh-CN" altLang="en-US" sz="1400" dirty="0">
                <a:solidFill>
                  <a:srgbClr val="C00000"/>
                </a:solidFill>
                <a:ea typeface="微软雅黑" panose="020B0503020204020204" pitchFamily="34" charset="-122"/>
              </a:rPr>
              <a:t>想升格为应用技术型本科的高职高专院校，为避免盲目设置与升格，制定的标准要求相对较高。</a:t>
            </a:r>
            <a:endParaRPr lang="zh-CN" altLang="en-US" sz="1400" dirty="0">
              <a:solidFill>
                <a:srgbClr val="C00000"/>
              </a:solidFill>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Text Box 3"/>
          <p:cNvSpPr txBox="1"/>
          <p:nvPr/>
        </p:nvSpPr>
        <p:spPr>
          <a:xfrm>
            <a:off x="0" y="428625"/>
            <a:ext cx="9144000" cy="579438"/>
          </a:xfrm>
          <a:prstGeom prst="rect">
            <a:avLst/>
          </a:prstGeom>
          <a:noFill/>
          <a:ln w="9525">
            <a:noFill/>
            <a:miter/>
          </a:ln>
          <a:effectLst>
            <a:outerShdw blurRad="50800" dist="38100" dir="5400000" algn="t" rotWithShape="0">
              <a:prstClr val="black">
                <a:alpha val="40000"/>
              </a:prstClr>
            </a:outerShdw>
          </a:effectLst>
        </p:spPr>
        <p:txBody>
          <a:bodyPr>
            <a:spAutoFit/>
          </a:bodyPr>
          <a:lstStyle/>
          <a:p>
            <a:pPr algn="ctr" defTabSz="0">
              <a:tabLst>
                <a:tab pos="3761105" algn="l"/>
              </a:tabLst>
              <a:defRPr/>
            </a:pPr>
            <a:r>
              <a:rPr lang="zh-CN" altLang="en-US" sz="3200" noProof="1" smtClean="0">
                <a:ea typeface="微软雅黑" panose="020B0503020204020204" pitchFamily="34" charset="-122"/>
                <a:cs typeface="+mn-ea"/>
                <a:sym typeface="Arial" panose="020B0604020202020204" pitchFamily="34" charset="0"/>
              </a:rPr>
              <a:t>设置标准</a:t>
            </a:r>
            <a:r>
              <a:rPr lang="zh-CN" altLang="en-US" sz="3200" noProof="1">
                <a:ea typeface="微软雅黑" panose="020B0503020204020204" pitchFamily="34" charset="-122"/>
                <a:cs typeface="+mn-ea"/>
                <a:sym typeface="Arial" panose="020B0604020202020204" pitchFamily="34" charset="0"/>
              </a:rPr>
              <a:t>框架与</a:t>
            </a:r>
            <a:r>
              <a:rPr lang="zh-CN" altLang="en-US" sz="3200" noProof="1" smtClean="0">
                <a:ea typeface="微软雅黑" panose="020B0503020204020204" pitchFamily="34" charset="-122"/>
                <a:cs typeface="+mn-ea"/>
                <a:sym typeface="Arial" panose="020B0604020202020204" pitchFamily="34" charset="0"/>
              </a:rPr>
              <a:t>指标体系</a:t>
            </a:r>
            <a:endParaRPr lang="zh-CN" altLang="en-US" sz="1000" noProof="1">
              <a:ea typeface="宋体" panose="02010600030101010101" pitchFamily="2" charset="-122"/>
            </a:endParaRPr>
          </a:p>
        </p:txBody>
      </p:sp>
      <p:sp>
        <p:nvSpPr>
          <p:cNvPr id="15363" name="文本框 10279"/>
          <p:cNvSpPr txBox="1">
            <a:spLocks noChangeArrowheads="1"/>
          </p:cNvSpPr>
          <p:nvPr/>
        </p:nvSpPr>
        <p:spPr bwMode="auto">
          <a:xfrm>
            <a:off x="1785938" y="1116013"/>
            <a:ext cx="5519737" cy="369887"/>
          </a:xfrm>
          <a:prstGeom prst="rect">
            <a:avLst/>
          </a:prstGeom>
          <a:noFill/>
          <a:ln w="9525">
            <a:noFill/>
            <a:miter lim="800000"/>
          </a:ln>
        </p:spPr>
        <p:txBody>
          <a:bodyPr wrap="none">
            <a:spAutoFit/>
          </a:bodyPr>
          <a:lstStyle/>
          <a:p>
            <a:r>
              <a:rPr lang="zh-CN" altLang="en-US" sz="1800" b="1" dirty="0">
                <a:solidFill>
                  <a:srgbClr val="000800"/>
                </a:solidFill>
                <a:latin typeface="微软雅黑" panose="020B0503020204020204" pitchFamily="34" charset="-122"/>
                <a:ea typeface="微软雅黑" panose="020B0503020204020204" pitchFamily="34" charset="-122"/>
              </a:rPr>
              <a:t>指标框架：</a:t>
            </a:r>
            <a:r>
              <a:rPr lang="en-US" altLang="zh-CN" sz="1800" dirty="0">
                <a:solidFill>
                  <a:srgbClr val="000800"/>
                </a:solidFill>
                <a:latin typeface="微软雅黑" panose="020B0503020204020204" pitchFamily="34" charset="-122"/>
                <a:ea typeface="微软雅黑" panose="020B0503020204020204" pitchFamily="34" charset="-122"/>
              </a:rPr>
              <a:t>9</a:t>
            </a:r>
            <a:r>
              <a:rPr lang="zh-CN" altLang="en-US" sz="1800" dirty="0">
                <a:solidFill>
                  <a:srgbClr val="000800"/>
                </a:solidFill>
                <a:latin typeface="微软雅黑" panose="020B0503020204020204" pitchFamily="34" charset="-122"/>
                <a:ea typeface="微软雅黑" panose="020B0503020204020204" pitchFamily="34" charset="-122"/>
              </a:rPr>
              <a:t>个一级指标 </a:t>
            </a:r>
            <a:r>
              <a:rPr lang="en-US" sz="1800" dirty="0">
                <a:solidFill>
                  <a:srgbClr val="000800"/>
                </a:solidFill>
                <a:latin typeface="微软雅黑" panose="020B0503020204020204" pitchFamily="34" charset="-122"/>
                <a:ea typeface="微软雅黑" panose="020B0503020204020204" pitchFamily="34" charset="-122"/>
              </a:rPr>
              <a:t> </a:t>
            </a:r>
            <a:r>
              <a:rPr lang="en-US" altLang="zh-CN" sz="1800" dirty="0" smtClean="0">
                <a:solidFill>
                  <a:srgbClr val="000800"/>
                </a:solidFill>
                <a:latin typeface="微软雅黑" panose="020B0503020204020204" pitchFamily="34" charset="-122"/>
                <a:ea typeface="微软雅黑" panose="020B0503020204020204" pitchFamily="34" charset="-122"/>
              </a:rPr>
              <a:t>21</a:t>
            </a:r>
            <a:r>
              <a:rPr lang="zh-CN" altLang="en-US" sz="1800" dirty="0" smtClean="0">
                <a:solidFill>
                  <a:srgbClr val="000800"/>
                </a:solidFill>
                <a:latin typeface="微软雅黑" panose="020B0503020204020204" pitchFamily="34" charset="-122"/>
                <a:ea typeface="微软雅黑" panose="020B0503020204020204" pitchFamily="34" charset="-122"/>
              </a:rPr>
              <a:t>个</a:t>
            </a:r>
            <a:r>
              <a:rPr lang="zh-CN" altLang="en-US" sz="1800" dirty="0">
                <a:solidFill>
                  <a:srgbClr val="000800"/>
                </a:solidFill>
                <a:latin typeface="微软雅黑" panose="020B0503020204020204" pitchFamily="34" charset="-122"/>
                <a:ea typeface="微软雅黑" panose="020B0503020204020204" pitchFamily="34" charset="-122"/>
              </a:rPr>
              <a:t>二级指标 </a:t>
            </a:r>
            <a:r>
              <a:rPr lang="en-US" sz="1800" dirty="0">
                <a:solidFill>
                  <a:srgbClr val="000800"/>
                </a:solidFill>
                <a:latin typeface="微软雅黑" panose="020B0503020204020204" pitchFamily="34" charset="-122"/>
                <a:ea typeface="微软雅黑" panose="020B0503020204020204" pitchFamily="34" charset="-122"/>
              </a:rPr>
              <a:t> </a:t>
            </a:r>
            <a:r>
              <a:rPr lang="en-US" altLang="zh-CN" sz="1800" dirty="0" smtClean="0">
                <a:solidFill>
                  <a:srgbClr val="000800"/>
                </a:solidFill>
                <a:latin typeface="微软雅黑" panose="020B0503020204020204" pitchFamily="34" charset="-122"/>
                <a:ea typeface="微软雅黑" panose="020B0503020204020204" pitchFamily="34" charset="-122"/>
              </a:rPr>
              <a:t>43</a:t>
            </a:r>
            <a:r>
              <a:rPr lang="zh-CN" altLang="en-US" sz="1800" dirty="0" smtClean="0">
                <a:solidFill>
                  <a:srgbClr val="000800"/>
                </a:solidFill>
                <a:latin typeface="微软雅黑" panose="020B0503020204020204" pitchFamily="34" charset="-122"/>
                <a:ea typeface="微软雅黑" panose="020B0503020204020204" pitchFamily="34" charset="-122"/>
              </a:rPr>
              <a:t>个</a:t>
            </a:r>
            <a:r>
              <a:rPr lang="zh-CN" altLang="en-US" sz="1800" dirty="0">
                <a:solidFill>
                  <a:srgbClr val="000800"/>
                </a:solidFill>
                <a:latin typeface="微软雅黑" panose="020B0503020204020204" pitchFamily="34" charset="-122"/>
                <a:ea typeface="微软雅黑" panose="020B0503020204020204" pitchFamily="34" charset="-122"/>
              </a:rPr>
              <a:t>观测点</a:t>
            </a:r>
            <a:endParaRPr lang="zh-CN" altLang="en-US" sz="1800" dirty="0">
              <a:solidFill>
                <a:srgbClr val="000800"/>
              </a:solidFill>
              <a:latin typeface="微软雅黑" panose="020B0503020204020204" pitchFamily="34" charset="-122"/>
              <a:ea typeface="微软雅黑" panose="020B0503020204020204" pitchFamily="34" charset="-122"/>
            </a:endParaRPr>
          </a:p>
        </p:txBody>
      </p:sp>
      <p:sp>
        <p:nvSpPr>
          <p:cNvPr id="36" name="矩形 18"/>
          <p:cNvSpPr>
            <a:spLocks noChangeArrowheads="1"/>
          </p:cNvSpPr>
          <p:nvPr/>
        </p:nvSpPr>
        <p:spPr bwMode="auto">
          <a:xfrm>
            <a:off x="2781300" y="3668713"/>
            <a:ext cx="2038350" cy="538609"/>
          </a:xfrm>
          <a:prstGeom prst="rect">
            <a:avLst/>
          </a:prstGeom>
          <a:noFill/>
          <a:ln w="9525">
            <a:noFill/>
            <a:miter lim="800000"/>
          </a:ln>
        </p:spPr>
        <p:txBody>
          <a:bodyPr>
            <a:spAutoFit/>
          </a:bodyPr>
          <a:lstStyle/>
          <a:p>
            <a:pPr marL="269875" indent="-269875" algn="just">
              <a:spcAft>
                <a:spcPts val="600"/>
              </a:spcAft>
              <a:defRPr/>
            </a:pPr>
            <a:r>
              <a:rPr lang="en-US" sz="1200" dirty="0" smtClean="0">
                <a:latin typeface="微软雅黑" panose="020B0503020204020204" pitchFamily="34" charset="-122"/>
                <a:ea typeface="微软雅黑" panose="020B0503020204020204" pitchFamily="34" charset="-122"/>
              </a:rPr>
              <a:t>7.1 </a:t>
            </a:r>
            <a:r>
              <a:rPr lang="zh-CN" altLang="en-US" sz="1200" dirty="0" smtClean="0">
                <a:latin typeface="微软雅黑" panose="020B0503020204020204" pitchFamily="34" charset="-122"/>
                <a:ea typeface="微软雅黑" panose="020B0503020204020204" pitchFamily="34" charset="-122"/>
              </a:rPr>
              <a:t>应用型科研</a:t>
            </a:r>
            <a:endParaRPr lang="en-US" altLang="zh-CN" sz="1200" dirty="0" smtClean="0">
              <a:latin typeface="微软雅黑" panose="020B0503020204020204" pitchFamily="34" charset="-122"/>
              <a:ea typeface="微软雅黑" panose="020B0503020204020204" pitchFamily="34" charset="-122"/>
            </a:endParaRPr>
          </a:p>
          <a:p>
            <a:pPr marL="269875" indent="-269875" algn="just">
              <a:spcAft>
                <a:spcPts val="600"/>
              </a:spcAft>
              <a:defRPr/>
            </a:pPr>
            <a:r>
              <a:rPr lang="en-US" altLang="zh-CN" sz="1200" dirty="0" smtClean="0">
                <a:solidFill>
                  <a:srgbClr val="080800"/>
                </a:solidFill>
                <a:latin typeface="微软雅黑" panose="020B0503020204020204" pitchFamily="34" charset="-122"/>
                <a:ea typeface="微软雅黑" panose="020B0503020204020204" pitchFamily="34" charset="-122"/>
              </a:rPr>
              <a:t>7.2 </a:t>
            </a:r>
            <a:r>
              <a:rPr lang="zh-CN" altLang="en-US" sz="1200" dirty="0" smtClean="0">
                <a:solidFill>
                  <a:srgbClr val="080800"/>
                </a:solidFill>
                <a:latin typeface="微软雅黑" panose="020B0503020204020204" pitchFamily="34" charset="-122"/>
                <a:ea typeface="微软雅黑" panose="020B0503020204020204" pitchFamily="34" charset="-122"/>
              </a:rPr>
              <a:t>社会服务</a:t>
            </a:r>
            <a:endParaRPr lang="en-US" altLang="zh-CN" sz="1200"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32"/>
          <p:cNvGrpSpPr/>
          <p:nvPr/>
        </p:nvGrpSpPr>
        <p:grpSpPr bwMode="auto">
          <a:xfrm>
            <a:off x="0" y="1608138"/>
            <a:ext cx="9153525" cy="3349625"/>
            <a:chOff x="0" y="1607840"/>
            <a:chExt cx="9154172" cy="3349689"/>
          </a:xfrm>
        </p:grpSpPr>
        <p:cxnSp>
          <p:nvCxnSpPr>
            <p:cNvPr id="15370" name="直接连接符 1"/>
            <p:cNvCxnSpPr>
              <a:cxnSpLocks noChangeShapeType="1"/>
            </p:cNvCxnSpPr>
            <p:nvPr/>
          </p:nvCxnSpPr>
          <p:spPr bwMode="auto">
            <a:xfrm>
              <a:off x="0" y="1619784"/>
              <a:ext cx="9144000" cy="0"/>
            </a:xfrm>
            <a:prstGeom prst="line">
              <a:avLst/>
            </a:prstGeom>
            <a:noFill/>
            <a:ln w="31750" algn="ctr">
              <a:solidFill>
                <a:srgbClr val="1E717C"/>
              </a:solidFill>
              <a:round/>
            </a:ln>
          </p:spPr>
        </p:cxnSp>
        <p:sp>
          <p:nvSpPr>
            <p:cNvPr id="15371" name="矩形 10"/>
            <p:cNvSpPr>
              <a:spLocks noChangeArrowheads="1"/>
            </p:cNvSpPr>
            <p:nvPr/>
          </p:nvSpPr>
          <p:spPr bwMode="auto">
            <a:xfrm>
              <a:off x="144463" y="2340509"/>
              <a:ext cx="1005403" cy="338554"/>
            </a:xfrm>
            <a:prstGeom prst="rect">
              <a:avLst/>
            </a:prstGeom>
            <a:noFill/>
            <a:ln w="9525">
              <a:noFill/>
              <a:miter lim="800000"/>
            </a:ln>
          </p:spPr>
          <p:txBody>
            <a:bodyPr wrap="none">
              <a:spAutoFit/>
            </a:bodyPr>
            <a:lstStyle/>
            <a:p>
              <a:pPr algn="ctr"/>
              <a:r>
                <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rPr>
                <a:t>二级指标</a:t>
              </a: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15372" name="直接连接符 13"/>
            <p:cNvCxnSpPr>
              <a:cxnSpLocks noChangeShapeType="1"/>
            </p:cNvCxnSpPr>
            <p:nvPr/>
          </p:nvCxnSpPr>
          <p:spPr bwMode="auto">
            <a:xfrm>
              <a:off x="0" y="3204109"/>
              <a:ext cx="9144000" cy="0"/>
            </a:xfrm>
            <a:prstGeom prst="line">
              <a:avLst/>
            </a:prstGeom>
            <a:noFill/>
            <a:ln w="12700" algn="ctr">
              <a:solidFill>
                <a:srgbClr val="1E717C"/>
              </a:solidFill>
              <a:round/>
            </a:ln>
          </p:spPr>
        </p:cxnSp>
        <p:cxnSp>
          <p:nvCxnSpPr>
            <p:cNvPr id="15373" name="直接连接符 14"/>
            <p:cNvCxnSpPr>
              <a:cxnSpLocks noChangeShapeType="1"/>
            </p:cNvCxnSpPr>
            <p:nvPr/>
          </p:nvCxnSpPr>
          <p:spPr bwMode="auto">
            <a:xfrm>
              <a:off x="0" y="1980146"/>
              <a:ext cx="9144000" cy="0"/>
            </a:xfrm>
            <a:prstGeom prst="line">
              <a:avLst/>
            </a:prstGeom>
            <a:noFill/>
            <a:ln w="9525" algn="ctr">
              <a:solidFill>
                <a:srgbClr val="00C0BC"/>
              </a:solidFill>
              <a:prstDash val="sysDash"/>
              <a:round/>
            </a:ln>
          </p:spPr>
        </p:cxnSp>
        <p:sp>
          <p:nvSpPr>
            <p:cNvPr id="16" name="矩形 18"/>
            <p:cNvSpPr>
              <a:spLocks noChangeArrowheads="1"/>
            </p:cNvSpPr>
            <p:nvPr/>
          </p:nvSpPr>
          <p:spPr bwMode="auto">
            <a:xfrm>
              <a:off x="7331593" y="2033298"/>
              <a:ext cx="1822579" cy="800115"/>
            </a:xfrm>
            <a:prstGeom prst="rect">
              <a:avLst/>
            </a:prstGeom>
            <a:noFill/>
            <a:ln w="9525">
              <a:noFill/>
              <a:miter lim="800000"/>
            </a:ln>
          </p:spPr>
          <p:txBody>
            <a:bodyPr>
              <a:spAutoFit/>
            </a:bodyPr>
            <a:lstStyle/>
            <a:p>
              <a:pPr marL="269875" indent="-269875" algn="just">
                <a:spcAft>
                  <a:spcPts val="600"/>
                </a:spcAft>
                <a:defRPr/>
              </a:pPr>
              <a:r>
                <a:rPr lang="en-US" altLang="zh-CN" sz="1200" dirty="0">
                  <a:solidFill>
                    <a:srgbClr val="080800"/>
                  </a:solidFill>
                  <a:latin typeface="微软雅黑" panose="020B0503020204020204" pitchFamily="34" charset="-122"/>
                  <a:ea typeface="微软雅黑" panose="020B0503020204020204" pitchFamily="34" charset="-122"/>
                </a:rPr>
                <a:t>5</a:t>
              </a:r>
              <a:r>
                <a:rPr lang="zh-CN" altLang="en-US" sz="1200" dirty="0">
                  <a:solidFill>
                    <a:srgbClr val="080800"/>
                  </a:solidFill>
                  <a:latin typeface="微软雅黑" panose="020B0503020204020204" pitchFamily="34" charset="-122"/>
                  <a:ea typeface="微软雅黑" panose="020B0503020204020204" pitchFamily="34" charset="-122"/>
                </a:rPr>
                <a:t>.1 专业结构</a:t>
              </a:r>
              <a:endParaRPr lang="en-US" altLang="zh-CN"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defRPr/>
              </a:pPr>
              <a:r>
                <a:rPr lang="en-US" altLang="zh-CN" sz="1200" dirty="0">
                  <a:solidFill>
                    <a:srgbClr val="080800"/>
                  </a:solidFill>
                  <a:latin typeface="微软雅黑" panose="020B0503020204020204" pitchFamily="34" charset="-122"/>
                  <a:ea typeface="微软雅黑" panose="020B0503020204020204" pitchFamily="34" charset="-122"/>
                </a:rPr>
                <a:t>5</a:t>
              </a:r>
              <a:r>
                <a:rPr lang="zh-CN" altLang="en-US" sz="1200" dirty="0">
                  <a:solidFill>
                    <a:srgbClr val="080800"/>
                  </a:solidFill>
                  <a:latin typeface="微软雅黑" panose="020B0503020204020204" pitchFamily="34" charset="-122"/>
                  <a:ea typeface="微软雅黑" panose="020B0503020204020204" pitchFamily="34" charset="-122"/>
                </a:rPr>
                <a:t>.2</a:t>
              </a:r>
              <a:r>
                <a:rPr lang="zh-CN" altLang="en-US" sz="1200" dirty="0" smtClean="0">
                  <a:solidFill>
                    <a:srgbClr val="080800"/>
                  </a:solidFill>
                  <a:latin typeface="微软雅黑" panose="020B0503020204020204" pitchFamily="34" charset="-122"/>
                  <a:ea typeface="微软雅黑" panose="020B0503020204020204" pitchFamily="34" charset="-122"/>
                </a:rPr>
                <a:t>专业群建设</a:t>
              </a:r>
              <a:endParaRPr lang="en-US" altLang="zh-CN"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defRPr/>
              </a:pPr>
              <a:r>
                <a:rPr lang="en-US" altLang="zh-CN" sz="1200" dirty="0">
                  <a:solidFill>
                    <a:srgbClr val="080800"/>
                  </a:solidFill>
                  <a:latin typeface="微软雅黑" panose="020B0503020204020204" pitchFamily="34" charset="-122"/>
                  <a:ea typeface="微软雅黑" panose="020B0503020204020204" pitchFamily="34" charset="-122"/>
                </a:rPr>
                <a:t>5</a:t>
              </a:r>
              <a:r>
                <a:rPr lang="zh-CN" altLang="en-US" sz="1200" dirty="0">
                  <a:solidFill>
                    <a:srgbClr val="080800"/>
                  </a:solidFill>
                  <a:latin typeface="微软雅黑" panose="020B0503020204020204" pitchFamily="34" charset="-122"/>
                  <a:ea typeface="微软雅黑" panose="020B0503020204020204" pitchFamily="34" charset="-122"/>
                </a:rPr>
                <a:t>.3 专业调整</a:t>
              </a:r>
              <a:endParaRPr lang="en-US" altLang="zh-CN" sz="1200"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矩形 22"/>
            <p:cNvSpPr/>
            <p:nvPr/>
          </p:nvSpPr>
          <p:spPr>
            <a:xfrm>
              <a:off x="0" y="1620540"/>
              <a:ext cx="9144646" cy="360369"/>
            </a:xfrm>
            <a:prstGeom prst="rect">
              <a:avLst/>
            </a:prstGeom>
            <a:solidFill>
              <a:srgbClr val="1E717C">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376" name="TextBox 2"/>
            <p:cNvSpPr txBox="1">
              <a:spLocks noChangeArrowheads="1"/>
            </p:cNvSpPr>
            <p:nvPr/>
          </p:nvSpPr>
          <p:spPr bwMode="auto">
            <a:xfrm>
              <a:off x="1261302" y="1608372"/>
              <a:ext cx="1296988" cy="334962"/>
            </a:xfrm>
            <a:prstGeom prst="rect">
              <a:avLst/>
            </a:prstGeom>
            <a:noFill/>
            <a:ln w="9525">
              <a:noFill/>
              <a:miter lim="800000"/>
            </a:ln>
          </p:spPr>
          <p:txBody>
            <a:bodyPr>
              <a:spAutoFit/>
            </a:bodyPr>
            <a:lstStyle/>
            <a:p>
              <a:pPr fontAlgn="ctr">
                <a:lnSpc>
                  <a:spcPts val="1900"/>
                </a:lnSpc>
                <a:buClr>
                  <a:srgbClr val="000000"/>
                </a:buClr>
              </a:pPr>
              <a:r>
                <a:rPr lang="en-US" altLang="zh-CN"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1 </a:t>
              </a:r>
              <a:r>
                <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办学目标</a:t>
              </a:r>
              <a:endPar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5377" name="TextBox 3"/>
            <p:cNvSpPr txBox="1">
              <a:spLocks noChangeArrowheads="1"/>
            </p:cNvSpPr>
            <p:nvPr/>
          </p:nvSpPr>
          <p:spPr bwMode="auto">
            <a:xfrm>
              <a:off x="2537052" y="1608372"/>
              <a:ext cx="1223963" cy="346633"/>
            </a:xfrm>
            <a:prstGeom prst="rect">
              <a:avLst/>
            </a:prstGeom>
            <a:noFill/>
            <a:ln w="9525">
              <a:noFill/>
              <a:miter lim="800000"/>
            </a:ln>
          </p:spPr>
          <p:txBody>
            <a:bodyPr>
              <a:spAutoFit/>
            </a:bodyPr>
            <a:lstStyle/>
            <a:p>
              <a:pPr>
                <a:lnSpc>
                  <a:spcPts val="2200"/>
                </a:lnSpc>
              </a:pPr>
              <a:r>
                <a:rPr lang="en-US" altLang="zh-CN"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2 </a:t>
              </a:r>
              <a:r>
                <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办学规模</a:t>
              </a:r>
              <a:endPar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5378" name="TextBox 4"/>
            <p:cNvSpPr txBox="1">
              <a:spLocks noChangeArrowheads="1"/>
            </p:cNvSpPr>
            <p:nvPr/>
          </p:nvSpPr>
          <p:spPr bwMode="auto">
            <a:xfrm>
              <a:off x="4000496" y="1608372"/>
              <a:ext cx="1195388" cy="346633"/>
            </a:xfrm>
            <a:prstGeom prst="rect">
              <a:avLst/>
            </a:prstGeom>
            <a:noFill/>
            <a:ln w="9525">
              <a:noFill/>
              <a:miter lim="800000"/>
            </a:ln>
          </p:spPr>
          <p:txBody>
            <a:bodyPr>
              <a:spAutoFit/>
            </a:bodyPr>
            <a:lstStyle/>
            <a:p>
              <a:pPr>
                <a:lnSpc>
                  <a:spcPts val="2200"/>
                </a:lnSpc>
              </a:pPr>
              <a:r>
                <a:rPr lang="en-US" altLang="zh-CN"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3 </a:t>
              </a:r>
              <a:r>
                <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领导班子</a:t>
              </a:r>
              <a:endPar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5379" name="TextBox 5"/>
            <p:cNvSpPr txBox="1">
              <a:spLocks noChangeArrowheads="1"/>
            </p:cNvSpPr>
            <p:nvPr/>
          </p:nvSpPr>
          <p:spPr bwMode="auto">
            <a:xfrm>
              <a:off x="34925" y="1619784"/>
              <a:ext cx="1057275" cy="338137"/>
            </a:xfrm>
            <a:prstGeom prst="rect">
              <a:avLst/>
            </a:prstGeom>
            <a:noFill/>
            <a:ln w="9525">
              <a:noFill/>
              <a:miter lim="800000"/>
            </a:ln>
          </p:spPr>
          <p:txBody>
            <a:bodyPr>
              <a:spAutoFit/>
            </a:bodyPr>
            <a:lstStyle/>
            <a:p>
              <a:pPr algn="ctr"/>
              <a:r>
                <a:rPr lang="zh-CN" altLang="en-US" sz="1600">
                  <a:solidFill>
                    <a:schemeClr val="bg1"/>
                  </a:solidFill>
                  <a:latin typeface="微软雅黑" panose="020B0503020204020204" pitchFamily="34" charset="-122"/>
                  <a:ea typeface="微软雅黑" panose="020B0503020204020204" pitchFamily="34" charset="-122"/>
                </a:rPr>
                <a:t>一级指标</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5380" name="TextBox 4"/>
            <p:cNvSpPr txBox="1">
              <a:spLocks noChangeArrowheads="1"/>
            </p:cNvSpPr>
            <p:nvPr/>
          </p:nvSpPr>
          <p:spPr bwMode="auto">
            <a:xfrm>
              <a:off x="5811010" y="1607840"/>
              <a:ext cx="1763713" cy="346633"/>
            </a:xfrm>
            <a:prstGeom prst="rect">
              <a:avLst/>
            </a:prstGeom>
            <a:noFill/>
            <a:ln w="9525">
              <a:noFill/>
              <a:miter lim="800000"/>
            </a:ln>
          </p:spPr>
          <p:txBody>
            <a:bodyPr>
              <a:spAutoFit/>
            </a:bodyPr>
            <a:lstStyle/>
            <a:p>
              <a:pPr>
                <a:lnSpc>
                  <a:spcPts val="2200"/>
                </a:lnSpc>
              </a:pPr>
              <a:r>
                <a:rPr lang="en-US" altLang="zh-CN"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4 </a:t>
              </a:r>
              <a:r>
                <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教师队伍</a:t>
              </a:r>
              <a:endPar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5381" name="矩形 6"/>
            <p:cNvSpPr>
              <a:spLocks noChangeArrowheads="1"/>
            </p:cNvSpPr>
            <p:nvPr/>
          </p:nvSpPr>
          <p:spPr bwMode="auto">
            <a:xfrm>
              <a:off x="5835110" y="2051584"/>
              <a:ext cx="1351806" cy="1062037"/>
            </a:xfrm>
            <a:prstGeom prst="rect">
              <a:avLst/>
            </a:prstGeom>
            <a:noFill/>
            <a:ln w="9525">
              <a:noFill/>
              <a:miter lim="800000"/>
            </a:ln>
          </p:spPr>
          <p:txBody>
            <a:bodyPr>
              <a:spAutoFit/>
            </a:bodyPr>
            <a:lstStyle/>
            <a:p>
              <a:pPr marL="269875" indent="-269875" algn="just">
                <a:spcAft>
                  <a:spcPts val="600"/>
                </a:spcAft>
              </a:pPr>
              <a:r>
                <a:rPr lang="en-US" altLang="zh-CN" sz="1200" dirty="0">
                  <a:solidFill>
                    <a:srgbClr val="080800"/>
                  </a:solidFill>
                  <a:latin typeface="微软雅黑" panose="020B0503020204020204" pitchFamily="34" charset="-122"/>
                  <a:ea typeface="微软雅黑" panose="020B0503020204020204" pitchFamily="34" charset="-122"/>
                </a:rPr>
                <a:t>4</a:t>
              </a:r>
              <a:r>
                <a:rPr lang="zh-CN" altLang="en-US" sz="1200" dirty="0">
                  <a:solidFill>
                    <a:srgbClr val="080800"/>
                  </a:solidFill>
                  <a:latin typeface="微软雅黑" panose="020B0503020204020204" pitchFamily="34" charset="-122"/>
                  <a:ea typeface="微软雅黑" panose="020B0503020204020204" pitchFamily="34" charset="-122"/>
                </a:rPr>
                <a:t>.1 教师数量</a:t>
              </a:r>
              <a:endParaRPr lang="zh-CN" altLang="en-US"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en-US" altLang="zh-CN" sz="1200" dirty="0">
                  <a:solidFill>
                    <a:srgbClr val="080800"/>
                  </a:solidFill>
                  <a:latin typeface="微软雅黑" panose="020B0503020204020204" pitchFamily="34" charset="-122"/>
                  <a:ea typeface="微软雅黑" panose="020B0503020204020204" pitchFamily="34" charset="-122"/>
                </a:rPr>
                <a:t>4</a:t>
              </a:r>
              <a:r>
                <a:rPr lang="zh-CN" altLang="en-US" sz="1200" dirty="0">
                  <a:solidFill>
                    <a:srgbClr val="080800"/>
                  </a:solidFill>
                  <a:latin typeface="微软雅黑" panose="020B0503020204020204" pitchFamily="34" charset="-122"/>
                  <a:ea typeface="微软雅黑" panose="020B0503020204020204" pitchFamily="34" charset="-122"/>
                </a:rPr>
                <a:t>.2 教师结构</a:t>
              </a:r>
              <a:endParaRPr lang="zh-CN" altLang="en-US"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en-US" altLang="zh-CN" sz="1200" dirty="0">
                  <a:solidFill>
                    <a:srgbClr val="080800"/>
                  </a:solidFill>
                  <a:latin typeface="微软雅黑" panose="020B0503020204020204" pitchFamily="34" charset="-122"/>
                  <a:ea typeface="微软雅黑" panose="020B0503020204020204" pitchFamily="34" charset="-122"/>
                </a:rPr>
                <a:t>4</a:t>
              </a:r>
              <a:r>
                <a:rPr lang="zh-CN" altLang="en-US" sz="1200" dirty="0">
                  <a:solidFill>
                    <a:srgbClr val="080800"/>
                  </a:solidFill>
                  <a:latin typeface="微软雅黑" panose="020B0503020204020204" pitchFamily="34" charset="-122"/>
                  <a:ea typeface="微软雅黑" panose="020B0503020204020204" pitchFamily="34" charset="-122"/>
                </a:rPr>
                <a:t>.3 教师质量</a:t>
              </a:r>
              <a:endParaRPr lang="zh-CN" altLang="en-US"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en-US" altLang="zh-CN" sz="1200" dirty="0">
                  <a:solidFill>
                    <a:srgbClr val="080800"/>
                  </a:solidFill>
                  <a:latin typeface="微软雅黑" panose="020B0503020204020204" pitchFamily="34" charset="-122"/>
                  <a:ea typeface="微软雅黑" panose="020B0503020204020204" pitchFamily="34" charset="-122"/>
                </a:rPr>
                <a:t>4</a:t>
              </a:r>
              <a:r>
                <a:rPr lang="zh-CN" altLang="en-US" sz="1200" dirty="0">
                  <a:solidFill>
                    <a:srgbClr val="080800"/>
                  </a:solidFill>
                  <a:latin typeface="微软雅黑" panose="020B0503020204020204" pitchFamily="34" charset="-122"/>
                  <a:ea typeface="微软雅黑" panose="020B0503020204020204" pitchFamily="34" charset="-122"/>
                </a:rPr>
                <a:t>.4 </a:t>
              </a:r>
              <a:r>
                <a:rPr lang="zh-CN" altLang="en-US" sz="1200" dirty="0" smtClean="0">
                  <a:solidFill>
                    <a:srgbClr val="080800"/>
                  </a:solidFill>
                  <a:latin typeface="微软雅黑" panose="020B0503020204020204" pitchFamily="34" charset="-122"/>
                  <a:ea typeface="微软雅黑" panose="020B0503020204020204" pitchFamily="34" charset="-122"/>
                </a:rPr>
                <a:t>教师建设</a:t>
              </a:r>
              <a:endParaRPr lang="zh-CN" altLang="en-US" sz="1200" dirty="0">
                <a:solidFill>
                  <a:srgbClr val="080800"/>
                </a:solidFill>
                <a:latin typeface="微软雅黑" panose="020B0503020204020204" pitchFamily="34" charset="-122"/>
                <a:ea typeface="微软雅黑" panose="020B0503020204020204" pitchFamily="34" charset="-122"/>
              </a:endParaRPr>
            </a:p>
          </p:txBody>
        </p:sp>
        <p:cxnSp>
          <p:nvCxnSpPr>
            <p:cNvPr id="15382" name="直接连接符 1"/>
            <p:cNvCxnSpPr>
              <a:cxnSpLocks noChangeShapeType="1"/>
            </p:cNvCxnSpPr>
            <p:nvPr/>
          </p:nvCxnSpPr>
          <p:spPr bwMode="auto">
            <a:xfrm>
              <a:off x="0" y="3275546"/>
              <a:ext cx="9144000" cy="0"/>
            </a:xfrm>
            <a:prstGeom prst="line">
              <a:avLst/>
            </a:prstGeom>
            <a:noFill/>
            <a:ln w="31750" algn="ctr">
              <a:solidFill>
                <a:srgbClr val="1E717C"/>
              </a:solidFill>
              <a:round/>
            </a:ln>
          </p:spPr>
        </p:cxnSp>
        <p:sp>
          <p:nvSpPr>
            <p:cNvPr id="15383" name="矩形 6"/>
            <p:cNvSpPr>
              <a:spLocks noChangeArrowheads="1"/>
            </p:cNvSpPr>
            <p:nvPr/>
          </p:nvSpPr>
          <p:spPr bwMode="auto">
            <a:xfrm>
              <a:off x="1301750" y="3707346"/>
              <a:ext cx="1698614" cy="800219"/>
            </a:xfrm>
            <a:prstGeom prst="rect">
              <a:avLst/>
            </a:prstGeom>
            <a:noFill/>
            <a:ln w="9525">
              <a:noFill/>
              <a:miter lim="800000"/>
            </a:ln>
          </p:spPr>
          <p:txBody>
            <a:bodyPr>
              <a:spAutoFit/>
            </a:bodyPr>
            <a:lstStyle/>
            <a:p>
              <a:pPr marL="269875" indent="-269875" algn="just">
                <a:spcAft>
                  <a:spcPts val="600"/>
                </a:spcAft>
              </a:pPr>
              <a:r>
                <a:rPr lang="en-US" altLang="zh-CN" sz="1200" dirty="0">
                  <a:solidFill>
                    <a:srgbClr val="080800"/>
                  </a:solidFill>
                  <a:latin typeface="微软雅黑" panose="020B0503020204020204" pitchFamily="34" charset="-122"/>
                  <a:ea typeface="微软雅黑" panose="020B0503020204020204" pitchFamily="34" charset="-122"/>
                </a:rPr>
                <a:t>6.1 </a:t>
              </a:r>
              <a:r>
                <a:rPr lang="zh-CN" altLang="en-US" sz="1200" dirty="0" smtClean="0">
                  <a:solidFill>
                    <a:srgbClr val="080800"/>
                  </a:solidFill>
                  <a:latin typeface="微软雅黑" panose="020B0503020204020204" pitchFamily="34" charset="-122"/>
                  <a:ea typeface="微软雅黑" panose="020B0503020204020204" pitchFamily="34" charset="-122"/>
                </a:rPr>
                <a:t>实践教学</a:t>
              </a:r>
              <a:endParaRPr lang="en-US" altLang="zh-CN"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en-US" altLang="zh-CN" sz="1200" dirty="0">
                  <a:solidFill>
                    <a:srgbClr val="080800"/>
                  </a:solidFill>
                  <a:latin typeface="微软雅黑" panose="020B0503020204020204" pitchFamily="34" charset="-122"/>
                  <a:ea typeface="微软雅黑" panose="020B0503020204020204" pitchFamily="34" charset="-122"/>
                </a:rPr>
                <a:t>6.2 </a:t>
              </a:r>
              <a:r>
                <a:rPr lang="zh-CN" altLang="en-US" sz="1200" dirty="0">
                  <a:solidFill>
                    <a:srgbClr val="080800"/>
                  </a:solidFill>
                  <a:latin typeface="微软雅黑" panose="020B0503020204020204" pitchFamily="34" charset="-122"/>
                  <a:ea typeface="微软雅黑" panose="020B0503020204020204" pitchFamily="34" charset="-122"/>
                </a:rPr>
                <a:t>教学水平</a:t>
              </a:r>
              <a:endParaRPr lang="en-US" altLang="zh-CN"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endParaRPr lang="en-US" altLang="zh-CN" sz="1200" dirty="0">
                <a:solidFill>
                  <a:srgbClr val="080800"/>
                </a:solidFill>
                <a:latin typeface="微软雅黑" panose="020B0503020204020204" pitchFamily="34" charset="-122"/>
                <a:ea typeface="微软雅黑" panose="020B0503020204020204" pitchFamily="34" charset="-122"/>
              </a:endParaRPr>
            </a:p>
          </p:txBody>
        </p:sp>
        <p:sp>
          <p:nvSpPr>
            <p:cNvPr id="15384" name="矩形 10"/>
            <p:cNvSpPr>
              <a:spLocks noChangeArrowheads="1"/>
            </p:cNvSpPr>
            <p:nvPr/>
          </p:nvSpPr>
          <p:spPr bwMode="auto">
            <a:xfrm>
              <a:off x="144463" y="4084638"/>
              <a:ext cx="1005403" cy="338554"/>
            </a:xfrm>
            <a:prstGeom prst="rect">
              <a:avLst/>
            </a:prstGeom>
            <a:noFill/>
            <a:ln w="9525">
              <a:noFill/>
              <a:miter lim="800000"/>
            </a:ln>
          </p:spPr>
          <p:txBody>
            <a:bodyPr wrap="none">
              <a:spAutoFit/>
            </a:bodyPr>
            <a:lstStyle/>
            <a:p>
              <a:pPr algn="ctr"/>
              <a:r>
                <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rPr>
                <a:t>二级指标</a:t>
              </a: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15385" name="直接连接符 13"/>
            <p:cNvCxnSpPr>
              <a:cxnSpLocks noChangeShapeType="1"/>
            </p:cNvCxnSpPr>
            <p:nvPr/>
          </p:nvCxnSpPr>
          <p:spPr bwMode="auto">
            <a:xfrm>
              <a:off x="0" y="4957529"/>
              <a:ext cx="9144000" cy="0"/>
            </a:xfrm>
            <a:prstGeom prst="line">
              <a:avLst/>
            </a:prstGeom>
            <a:noFill/>
            <a:ln w="12700" algn="ctr">
              <a:solidFill>
                <a:srgbClr val="1E717C"/>
              </a:solidFill>
              <a:round/>
            </a:ln>
          </p:spPr>
        </p:cxnSp>
        <p:cxnSp>
          <p:nvCxnSpPr>
            <p:cNvPr id="15386" name="直接连接符 14"/>
            <p:cNvCxnSpPr>
              <a:cxnSpLocks noChangeShapeType="1"/>
            </p:cNvCxnSpPr>
            <p:nvPr/>
          </p:nvCxnSpPr>
          <p:spPr bwMode="auto">
            <a:xfrm>
              <a:off x="0" y="3635909"/>
              <a:ext cx="9144000" cy="0"/>
            </a:xfrm>
            <a:prstGeom prst="line">
              <a:avLst/>
            </a:prstGeom>
            <a:noFill/>
            <a:ln w="9525" algn="ctr">
              <a:solidFill>
                <a:srgbClr val="00C0BC"/>
              </a:solidFill>
              <a:prstDash val="sysDash"/>
              <a:round/>
            </a:ln>
          </p:spPr>
        </p:cxnSp>
        <p:sp>
          <p:nvSpPr>
            <p:cNvPr id="37" name="矩形 36"/>
            <p:cNvSpPr/>
            <p:nvPr/>
          </p:nvSpPr>
          <p:spPr>
            <a:xfrm>
              <a:off x="0" y="3276334"/>
              <a:ext cx="9144646" cy="358782"/>
            </a:xfrm>
            <a:prstGeom prst="rect">
              <a:avLst/>
            </a:prstGeom>
            <a:solidFill>
              <a:srgbClr val="1E717C">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388" name="TextBox 2"/>
            <p:cNvSpPr txBox="1">
              <a:spLocks noChangeArrowheads="1"/>
            </p:cNvSpPr>
            <p:nvPr/>
          </p:nvSpPr>
          <p:spPr bwMode="auto">
            <a:xfrm>
              <a:off x="7251132" y="1608372"/>
              <a:ext cx="1668452" cy="335989"/>
            </a:xfrm>
            <a:prstGeom prst="rect">
              <a:avLst/>
            </a:prstGeom>
            <a:noFill/>
            <a:ln w="9525">
              <a:noFill/>
              <a:miter lim="800000"/>
            </a:ln>
          </p:spPr>
          <p:txBody>
            <a:bodyPr>
              <a:spAutoFit/>
            </a:bodyPr>
            <a:lstStyle/>
            <a:p>
              <a:pPr algn="ctr" fontAlgn="ctr">
                <a:lnSpc>
                  <a:spcPts val="1900"/>
                </a:lnSpc>
                <a:buClr>
                  <a:srgbClr val="000000"/>
                </a:buClr>
              </a:pPr>
              <a:r>
                <a:rPr lang="zh-CN" altLang="en-US" sz="1400" dirty="0">
                  <a:solidFill>
                    <a:schemeClr val="bg1"/>
                  </a:solidFill>
                  <a:latin typeface="微软雅黑" panose="020B0503020204020204" pitchFamily="34" charset="-122"/>
                  <a:ea typeface="微软雅黑" panose="020B0503020204020204" pitchFamily="34" charset="-122"/>
                </a:rPr>
                <a:t>5 专业（群</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389" name="TextBox 3"/>
            <p:cNvSpPr txBox="1">
              <a:spLocks noChangeArrowheads="1"/>
            </p:cNvSpPr>
            <p:nvPr/>
          </p:nvSpPr>
          <p:spPr bwMode="auto">
            <a:xfrm>
              <a:off x="1006660" y="3269202"/>
              <a:ext cx="1295400" cy="336550"/>
            </a:xfrm>
            <a:prstGeom prst="rect">
              <a:avLst/>
            </a:prstGeom>
            <a:noFill/>
            <a:ln w="9525">
              <a:noFill/>
              <a:miter lim="800000"/>
            </a:ln>
          </p:spPr>
          <p:txBody>
            <a:bodyPr>
              <a:spAutoFit/>
            </a:bodyPr>
            <a:lstStyle/>
            <a:p>
              <a:pPr algn="ctr" fontAlgn="ctr">
                <a:lnSpc>
                  <a:spcPts val="1900"/>
                </a:lnSpc>
                <a:buClr>
                  <a:srgbClr val="000000"/>
                </a:buClr>
              </a:pPr>
              <a:r>
                <a:rPr lang="zh-CN" altLang="en-US" sz="1400">
                  <a:solidFill>
                    <a:schemeClr val="bg1"/>
                  </a:solidFill>
                  <a:latin typeface="微软雅黑" panose="020B0503020204020204" pitchFamily="34" charset="-122"/>
                  <a:ea typeface="微软雅黑" panose="020B0503020204020204" pitchFamily="34" charset="-122"/>
                </a:rPr>
                <a:t>6 教学</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5390" name="TextBox 4"/>
            <p:cNvSpPr txBox="1">
              <a:spLocks noChangeArrowheads="1"/>
            </p:cNvSpPr>
            <p:nvPr/>
          </p:nvSpPr>
          <p:spPr bwMode="auto">
            <a:xfrm>
              <a:off x="6500826" y="3286130"/>
              <a:ext cx="2143140" cy="335989"/>
            </a:xfrm>
            <a:prstGeom prst="rect">
              <a:avLst/>
            </a:prstGeom>
            <a:noFill/>
            <a:ln w="9525">
              <a:noFill/>
              <a:miter lim="800000"/>
            </a:ln>
          </p:spPr>
          <p:txBody>
            <a:bodyPr>
              <a:spAutoFit/>
            </a:bodyPr>
            <a:lstStyle/>
            <a:p>
              <a:pPr algn="ctr" fontAlgn="ctr">
                <a:lnSpc>
                  <a:spcPts val="1900"/>
                </a:lnSpc>
                <a:buClr>
                  <a:srgbClr val="000000"/>
                </a:buClr>
              </a:pPr>
              <a:r>
                <a:rPr lang="en-US" altLang="zh-CN" sz="1400" dirty="0" smtClean="0">
                  <a:solidFill>
                    <a:schemeClr val="bg1"/>
                  </a:solidFill>
                  <a:latin typeface="微软雅黑" panose="020B0503020204020204" pitchFamily="34" charset="-122"/>
                  <a:ea typeface="微软雅黑" panose="020B0503020204020204" pitchFamily="34" charset="-122"/>
                </a:rPr>
                <a:t>9 </a:t>
              </a:r>
              <a:r>
                <a:rPr lang="zh-CN" altLang="en-US" sz="1400" dirty="0" smtClean="0">
                  <a:solidFill>
                    <a:schemeClr val="bg1"/>
                  </a:solidFill>
                  <a:latin typeface="微软雅黑" panose="020B0503020204020204" pitchFamily="34" charset="-122"/>
                  <a:ea typeface="微软雅黑" panose="020B0503020204020204" pitchFamily="34" charset="-122"/>
                </a:rPr>
                <a:t>办学经费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391" name="TextBox 5"/>
            <p:cNvSpPr txBox="1">
              <a:spLocks noChangeArrowheads="1"/>
            </p:cNvSpPr>
            <p:nvPr/>
          </p:nvSpPr>
          <p:spPr bwMode="auto">
            <a:xfrm>
              <a:off x="34925" y="3275546"/>
              <a:ext cx="1057275" cy="338138"/>
            </a:xfrm>
            <a:prstGeom prst="rect">
              <a:avLst/>
            </a:prstGeom>
            <a:noFill/>
            <a:ln w="9525">
              <a:noFill/>
              <a:miter lim="800000"/>
            </a:ln>
          </p:spPr>
          <p:txBody>
            <a:bodyPr>
              <a:spAutoFit/>
            </a:bodyPr>
            <a:lstStyle/>
            <a:p>
              <a:pPr algn="ctr"/>
              <a:r>
                <a:rPr lang="zh-CN" altLang="en-US" sz="1600">
                  <a:solidFill>
                    <a:schemeClr val="bg1"/>
                  </a:solidFill>
                  <a:latin typeface="微软雅黑" panose="020B0503020204020204" pitchFamily="34" charset="-122"/>
                  <a:ea typeface="微软雅黑" panose="020B0503020204020204" pitchFamily="34" charset="-122"/>
                </a:rPr>
                <a:t>一级指标</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5392" name="TextBox 4"/>
            <p:cNvSpPr txBox="1">
              <a:spLocks noChangeArrowheads="1"/>
            </p:cNvSpPr>
            <p:nvPr/>
          </p:nvSpPr>
          <p:spPr bwMode="auto">
            <a:xfrm>
              <a:off x="2398590" y="3269202"/>
              <a:ext cx="1763712" cy="335995"/>
            </a:xfrm>
            <a:prstGeom prst="rect">
              <a:avLst/>
            </a:prstGeom>
            <a:noFill/>
            <a:ln w="9525">
              <a:noFill/>
              <a:miter lim="800000"/>
            </a:ln>
          </p:spPr>
          <p:txBody>
            <a:bodyPr>
              <a:spAutoFit/>
            </a:bodyPr>
            <a:lstStyle/>
            <a:p>
              <a:pPr algn="ctr" fontAlgn="ctr">
                <a:lnSpc>
                  <a:spcPts val="1900"/>
                </a:lnSpc>
                <a:buClr>
                  <a:srgbClr val="000000"/>
                </a:buClr>
              </a:pPr>
              <a:r>
                <a:rPr lang="en-US" altLang="zh-CN" sz="1400" dirty="0" smtClean="0">
                  <a:solidFill>
                    <a:schemeClr val="bg1"/>
                  </a:solidFill>
                  <a:latin typeface="微软雅黑" panose="020B0503020204020204" pitchFamily="34" charset="-122"/>
                  <a:ea typeface="微软雅黑" panose="020B0503020204020204" pitchFamily="34" charset="-122"/>
                </a:rPr>
                <a:t>   7</a:t>
              </a:r>
              <a:r>
                <a:rPr lang="zh-CN" altLang="en-US" sz="1400" dirty="0" smtClean="0">
                  <a:solidFill>
                    <a:schemeClr val="bg1"/>
                  </a:solidFill>
                  <a:latin typeface="微软雅黑" panose="020B0503020204020204" pitchFamily="34" charset="-122"/>
                  <a:ea typeface="微软雅黑" panose="020B0503020204020204" pitchFamily="34" charset="-122"/>
                </a:rPr>
                <a:t>科研与社会服务</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393" name="矩形 6"/>
            <p:cNvSpPr>
              <a:spLocks noChangeArrowheads="1"/>
            </p:cNvSpPr>
            <p:nvPr/>
          </p:nvSpPr>
          <p:spPr bwMode="auto">
            <a:xfrm>
              <a:off x="6698046" y="3636599"/>
              <a:ext cx="1944688" cy="538619"/>
            </a:xfrm>
            <a:prstGeom prst="rect">
              <a:avLst/>
            </a:prstGeom>
            <a:noFill/>
            <a:ln w="9525">
              <a:noFill/>
              <a:miter lim="800000"/>
            </a:ln>
          </p:spPr>
          <p:txBody>
            <a:bodyPr>
              <a:spAutoFit/>
            </a:bodyPr>
            <a:lstStyle/>
            <a:p>
              <a:pPr marL="269875" indent="-269875" algn="just">
                <a:spcAft>
                  <a:spcPts val="600"/>
                </a:spcAft>
              </a:pPr>
              <a:r>
                <a:rPr lang="en-US" altLang="zh-CN" sz="1200" dirty="0" smtClean="0">
                  <a:solidFill>
                    <a:srgbClr val="080800"/>
                  </a:solidFill>
                  <a:latin typeface="微软雅黑" panose="020B0503020204020204" pitchFamily="34" charset="-122"/>
                  <a:ea typeface="微软雅黑" panose="020B0503020204020204" pitchFamily="34" charset="-122"/>
                </a:rPr>
                <a:t>       9.1</a:t>
              </a:r>
              <a:r>
                <a:rPr lang="zh-CN" altLang="en-US" sz="1200" dirty="0" smtClean="0">
                  <a:solidFill>
                    <a:srgbClr val="080800"/>
                  </a:solidFill>
                  <a:latin typeface="微软雅黑" panose="020B0503020204020204" pitchFamily="34" charset="-122"/>
                  <a:ea typeface="微软雅黑" panose="020B0503020204020204" pitchFamily="34" charset="-122"/>
                </a:rPr>
                <a:t>经费数量</a:t>
              </a:r>
              <a:endParaRPr lang="en-US" altLang="zh-CN"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endParaRPr lang="en-US" altLang="zh-CN" sz="1200" dirty="0">
                <a:solidFill>
                  <a:srgbClr val="080800"/>
                </a:solidFill>
                <a:latin typeface="微软雅黑" panose="020B0503020204020204" pitchFamily="34" charset="-122"/>
                <a:ea typeface="微软雅黑" panose="020B0503020204020204" pitchFamily="34" charset="-122"/>
              </a:endParaRPr>
            </a:p>
          </p:txBody>
        </p:sp>
        <p:sp>
          <p:nvSpPr>
            <p:cNvPr id="15394" name="TextBox 4"/>
            <p:cNvSpPr txBox="1">
              <a:spLocks noChangeArrowheads="1"/>
            </p:cNvSpPr>
            <p:nvPr/>
          </p:nvSpPr>
          <p:spPr bwMode="auto">
            <a:xfrm>
              <a:off x="4214810" y="3286130"/>
              <a:ext cx="1763712" cy="336550"/>
            </a:xfrm>
            <a:prstGeom prst="rect">
              <a:avLst/>
            </a:prstGeom>
            <a:noFill/>
            <a:ln w="9525">
              <a:noFill/>
              <a:miter lim="800000"/>
            </a:ln>
          </p:spPr>
          <p:txBody>
            <a:bodyPr>
              <a:spAutoFit/>
            </a:bodyPr>
            <a:lstStyle/>
            <a:p>
              <a:pPr algn="ctr" fontAlgn="ctr">
                <a:lnSpc>
                  <a:spcPts val="1900"/>
                </a:lnSpc>
                <a:buClr>
                  <a:srgbClr val="000000"/>
                </a:buClr>
              </a:pPr>
              <a:r>
                <a:rPr lang="en-US" altLang="zh-CN" sz="1400" dirty="0" smtClean="0">
                  <a:solidFill>
                    <a:schemeClr val="bg1"/>
                  </a:solidFill>
                  <a:latin typeface="微软雅黑" panose="020B0503020204020204" pitchFamily="34" charset="-122"/>
                  <a:ea typeface="微软雅黑" panose="020B0503020204020204" pitchFamily="34" charset="-122"/>
                </a:rPr>
                <a:t>       8</a:t>
              </a:r>
              <a:r>
                <a:rPr lang="zh-CN" altLang="en-US" sz="1400" dirty="0" smtClean="0">
                  <a:solidFill>
                    <a:schemeClr val="bg1"/>
                  </a:solidFill>
                  <a:latin typeface="微软雅黑" panose="020B0503020204020204" pitchFamily="34" charset="-122"/>
                  <a:ea typeface="微软雅黑" panose="020B0503020204020204" pitchFamily="34" charset="-122"/>
                </a:rPr>
                <a:t> 基础设施</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15366" name="矩形 6"/>
          <p:cNvSpPr>
            <a:spLocks noChangeArrowheads="1"/>
          </p:cNvSpPr>
          <p:nvPr/>
        </p:nvSpPr>
        <p:spPr bwMode="auto">
          <a:xfrm>
            <a:off x="3758268" y="2063750"/>
            <a:ext cx="2030136" cy="538609"/>
          </a:xfrm>
          <a:prstGeom prst="rect">
            <a:avLst/>
          </a:prstGeom>
          <a:noFill/>
          <a:ln w="9525">
            <a:noFill/>
            <a:miter lim="800000"/>
          </a:ln>
        </p:spPr>
        <p:txBody>
          <a:bodyPr wrap="square">
            <a:spAutoFit/>
          </a:bodyPr>
          <a:lstStyle/>
          <a:p>
            <a:pPr marL="269875" indent="-269875" algn="just">
              <a:spcAft>
                <a:spcPts val="600"/>
              </a:spcAft>
            </a:pPr>
            <a:r>
              <a:rPr lang="en-US" altLang="zh-CN" sz="1200" dirty="0" smtClean="0">
                <a:solidFill>
                  <a:srgbClr val="080800"/>
                </a:solidFill>
                <a:latin typeface="微软雅黑" panose="020B0503020204020204" pitchFamily="34" charset="-122"/>
                <a:ea typeface="微软雅黑" panose="020B0503020204020204" pitchFamily="34" charset="-122"/>
              </a:rPr>
              <a:t>3.1 </a:t>
            </a:r>
            <a:r>
              <a:rPr lang="zh-CN" altLang="en-US" sz="1200" dirty="0" smtClean="0">
                <a:solidFill>
                  <a:srgbClr val="080800"/>
                </a:solidFill>
                <a:latin typeface="微软雅黑" panose="020B0503020204020204" pitchFamily="34" charset="-122"/>
                <a:ea typeface="微软雅黑" panose="020B0503020204020204" pitchFamily="34" charset="-122"/>
              </a:rPr>
              <a:t>董事会（理事会</a:t>
            </a:r>
            <a:r>
              <a:rPr lang="zh-CN" altLang="en-US" sz="1200" dirty="0">
                <a:solidFill>
                  <a:srgbClr val="080800"/>
                </a:solidFill>
                <a:latin typeface="微软雅黑" panose="020B0503020204020204" pitchFamily="34" charset="-122"/>
                <a:ea typeface="微软雅黑" panose="020B0503020204020204" pitchFamily="34" charset="-122"/>
              </a:rPr>
              <a:t>）</a:t>
            </a:r>
            <a:r>
              <a:rPr lang="zh-CN" altLang="en-US" sz="1200" dirty="0" smtClean="0">
                <a:solidFill>
                  <a:srgbClr val="080800"/>
                </a:solidFill>
                <a:latin typeface="微软雅黑" panose="020B0503020204020204" pitchFamily="34" charset="-122"/>
                <a:ea typeface="微软雅黑" panose="020B0503020204020204" pitchFamily="34" charset="-122"/>
              </a:rPr>
              <a:t>制度</a:t>
            </a:r>
            <a:endParaRPr lang="en-US" altLang="zh-CN" sz="1200" dirty="0" smtClean="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zh-CN" altLang="en-US" sz="1200" dirty="0" smtClean="0">
                <a:solidFill>
                  <a:srgbClr val="080800"/>
                </a:solidFill>
                <a:latin typeface="微软雅黑" panose="020B0503020204020204" pitchFamily="34" charset="-122"/>
                <a:ea typeface="微软雅黑" panose="020B0503020204020204" pitchFamily="34" charset="-122"/>
              </a:rPr>
              <a:t>  </a:t>
            </a:r>
            <a:endParaRPr lang="zh-CN" altLang="en-US" sz="1200" dirty="0">
              <a:solidFill>
                <a:srgbClr val="080800"/>
              </a:solidFill>
              <a:latin typeface="微软雅黑" panose="020B0503020204020204" pitchFamily="34" charset="-122"/>
              <a:ea typeface="微软雅黑" panose="020B0503020204020204" pitchFamily="34" charset="-122"/>
            </a:endParaRPr>
          </a:p>
        </p:txBody>
      </p:sp>
      <p:sp>
        <p:nvSpPr>
          <p:cNvPr id="15367" name="矩形 6"/>
          <p:cNvSpPr>
            <a:spLocks noChangeArrowheads="1"/>
          </p:cNvSpPr>
          <p:nvPr/>
        </p:nvSpPr>
        <p:spPr bwMode="auto">
          <a:xfrm>
            <a:off x="2536825" y="2063750"/>
            <a:ext cx="2071688" cy="276225"/>
          </a:xfrm>
          <a:prstGeom prst="rect">
            <a:avLst/>
          </a:prstGeom>
          <a:noFill/>
          <a:ln w="9525">
            <a:noFill/>
            <a:miter lim="800000"/>
          </a:ln>
        </p:spPr>
        <p:txBody>
          <a:bodyPr>
            <a:spAutoFit/>
          </a:bodyPr>
          <a:lstStyle/>
          <a:p>
            <a:pPr marL="269875" indent="-269875" algn="just">
              <a:spcAft>
                <a:spcPts val="600"/>
              </a:spcAft>
            </a:pPr>
            <a:r>
              <a:rPr lang="en-US" altLang="zh-CN" sz="1200" dirty="0">
                <a:solidFill>
                  <a:srgbClr val="080800"/>
                </a:solidFill>
                <a:latin typeface="微软雅黑" panose="020B0503020204020204" pitchFamily="34" charset="-122"/>
                <a:ea typeface="微软雅黑" panose="020B0503020204020204" pitchFamily="34" charset="-122"/>
              </a:rPr>
              <a:t>2.1</a:t>
            </a:r>
            <a:r>
              <a:rPr lang="zh-CN" altLang="en-US" sz="1200" dirty="0">
                <a:solidFill>
                  <a:srgbClr val="080800"/>
                </a:solidFill>
                <a:latin typeface="微软雅黑" panose="020B0503020204020204" pitchFamily="34" charset="-122"/>
                <a:ea typeface="微软雅黑" panose="020B0503020204020204" pitchFamily="34" charset="-122"/>
              </a:rPr>
              <a:t>在校生规模</a:t>
            </a:r>
            <a:endParaRPr lang="zh-CN" altLang="en-US" sz="1200" dirty="0">
              <a:solidFill>
                <a:srgbClr val="080800"/>
              </a:solidFill>
              <a:latin typeface="微软雅黑" panose="020B0503020204020204" pitchFamily="34" charset="-122"/>
              <a:ea typeface="微软雅黑" panose="020B0503020204020204" pitchFamily="34" charset="-122"/>
            </a:endParaRPr>
          </a:p>
        </p:txBody>
      </p:sp>
      <p:sp>
        <p:nvSpPr>
          <p:cNvPr id="15368" name="矩形 6"/>
          <p:cNvSpPr>
            <a:spLocks noChangeArrowheads="1"/>
          </p:cNvSpPr>
          <p:nvPr/>
        </p:nvSpPr>
        <p:spPr bwMode="auto">
          <a:xfrm>
            <a:off x="1277938" y="2063750"/>
            <a:ext cx="2071687" cy="276225"/>
          </a:xfrm>
          <a:prstGeom prst="rect">
            <a:avLst/>
          </a:prstGeom>
          <a:noFill/>
          <a:ln w="9525">
            <a:noFill/>
            <a:miter lim="800000"/>
          </a:ln>
        </p:spPr>
        <p:txBody>
          <a:bodyPr>
            <a:spAutoFit/>
          </a:bodyPr>
          <a:lstStyle/>
          <a:p>
            <a:pPr marL="269875" indent="-269875" algn="just">
              <a:spcAft>
                <a:spcPts val="600"/>
              </a:spcAft>
            </a:pPr>
            <a:r>
              <a:rPr lang="en-US" altLang="zh-CN" sz="1200" dirty="0">
                <a:solidFill>
                  <a:srgbClr val="080800"/>
                </a:solidFill>
                <a:latin typeface="微软雅黑" panose="020B0503020204020204" pitchFamily="34" charset="-122"/>
                <a:ea typeface="微软雅黑" panose="020B0503020204020204" pitchFamily="34" charset="-122"/>
              </a:rPr>
              <a:t>1.1</a:t>
            </a:r>
            <a:r>
              <a:rPr lang="zh-CN" altLang="en-US" sz="1200" dirty="0">
                <a:solidFill>
                  <a:srgbClr val="080800"/>
                </a:solidFill>
                <a:latin typeface="微软雅黑" panose="020B0503020204020204" pitchFamily="34" charset="-122"/>
                <a:ea typeface="微软雅黑" panose="020B0503020204020204" pitchFamily="34" charset="-122"/>
              </a:rPr>
              <a:t>办学目标</a:t>
            </a:r>
            <a:endParaRPr lang="zh-CN" altLang="en-US" sz="1200" dirty="0">
              <a:solidFill>
                <a:srgbClr val="080800"/>
              </a:solidFill>
              <a:latin typeface="微软雅黑" panose="020B0503020204020204" pitchFamily="34" charset="-122"/>
              <a:ea typeface="微软雅黑" panose="020B0503020204020204" pitchFamily="34" charset="-122"/>
            </a:endParaRPr>
          </a:p>
        </p:txBody>
      </p:sp>
      <p:sp>
        <p:nvSpPr>
          <p:cNvPr id="15369" name="矩形 6"/>
          <p:cNvSpPr>
            <a:spLocks noChangeArrowheads="1"/>
          </p:cNvSpPr>
          <p:nvPr/>
        </p:nvSpPr>
        <p:spPr bwMode="auto">
          <a:xfrm>
            <a:off x="4572000" y="3714750"/>
            <a:ext cx="2071688" cy="1323439"/>
          </a:xfrm>
          <a:prstGeom prst="rect">
            <a:avLst/>
          </a:prstGeom>
          <a:noFill/>
          <a:ln w="9525">
            <a:noFill/>
            <a:miter lim="800000"/>
          </a:ln>
        </p:spPr>
        <p:txBody>
          <a:bodyPr>
            <a:spAutoFit/>
          </a:bodyPr>
          <a:lstStyle/>
          <a:p>
            <a:pPr marL="269875" indent="-269875" algn="just">
              <a:spcAft>
                <a:spcPts val="600"/>
              </a:spcAft>
              <a:defRPr/>
            </a:pPr>
            <a:r>
              <a:rPr lang="en-US" altLang="x-none" sz="1200" dirty="0" smtClean="0">
                <a:solidFill>
                  <a:srgbClr val="080800"/>
                </a:solidFill>
                <a:latin typeface="微软雅黑" panose="020B0503020204020204" pitchFamily="34" charset="-122"/>
                <a:ea typeface="微软雅黑" panose="020B0503020204020204" pitchFamily="34" charset="-122"/>
              </a:rPr>
              <a:t>    8.1 </a:t>
            </a:r>
            <a:r>
              <a:rPr lang="zh-CN" altLang="en-US" sz="1200" dirty="0" smtClean="0">
                <a:solidFill>
                  <a:srgbClr val="080800"/>
                </a:solidFill>
                <a:latin typeface="微软雅黑" panose="020B0503020204020204" pitchFamily="34" charset="-122"/>
                <a:ea typeface="微软雅黑" panose="020B0503020204020204" pitchFamily="34" charset="-122"/>
              </a:rPr>
              <a:t>占地面积</a:t>
            </a:r>
            <a:endParaRPr lang="en-US" altLang="zh-CN" sz="1200" dirty="0" smtClean="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defRPr/>
            </a:pPr>
            <a:r>
              <a:rPr lang="en-US" altLang="x-none" sz="1200" dirty="0" smtClean="0">
                <a:solidFill>
                  <a:srgbClr val="080800"/>
                </a:solidFill>
                <a:latin typeface="微软雅黑" panose="020B0503020204020204" pitchFamily="34" charset="-122"/>
                <a:ea typeface="微软雅黑" panose="020B0503020204020204" pitchFamily="34" charset="-122"/>
              </a:rPr>
              <a:t>    8.2 </a:t>
            </a:r>
            <a:r>
              <a:rPr lang="zh-CN" altLang="en-US" sz="1200" dirty="0" smtClean="0">
                <a:solidFill>
                  <a:srgbClr val="080800"/>
                </a:solidFill>
                <a:latin typeface="微软雅黑" panose="020B0503020204020204" pitchFamily="34" charset="-122"/>
                <a:ea typeface="微软雅黑" panose="020B0503020204020204" pitchFamily="34" charset="-122"/>
              </a:rPr>
              <a:t>建筑面积</a:t>
            </a:r>
            <a:endParaRPr lang="en-US" altLang="x-none" sz="1200" dirty="0" smtClean="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defRPr/>
            </a:pPr>
            <a:r>
              <a:rPr lang="en-US" altLang="x-none" sz="1200" dirty="0" smtClean="0">
                <a:solidFill>
                  <a:srgbClr val="080800"/>
                </a:solidFill>
                <a:latin typeface="微软雅黑" panose="020B0503020204020204" pitchFamily="34" charset="-122"/>
                <a:ea typeface="微软雅黑" panose="020B0503020204020204" pitchFamily="34" charset="-122"/>
              </a:rPr>
              <a:t>    8.3 </a:t>
            </a:r>
            <a:r>
              <a:rPr lang="zh-CN" altLang="en-US" sz="1200" dirty="0" smtClean="0">
                <a:solidFill>
                  <a:srgbClr val="080800"/>
                </a:solidFill>
                <a:latin typeface="微软雅黑" panose="020B0503020204020204" pitchFamily="34" charset="-122"/>
                <a:ea typeface="微软雅黑" panose="020B0503020204020204" pitchFamily="34" charset="-122"/>
              </a:rPr>
              <a:t>实习实训基地</a:t>
            </a:r>
            <a:endParaRPr lang="en-US" altLang="x-none" sz="1200" dirty="0" smtClean="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defRPr/>
            </a:pPr>
            <a:r>
              <a:rPr lang="en-US" altLang="x-none" sz="1200" dirty="0" smtClean="0">
                <a:solidFill>
                  <a:srgbClr val="080800"/>
                </a:solidFill>
                <a:latin typeface="微软雅黑" panose="020B0503020204020204" pitchFamily="34" charset="-122"/>
                <a:ea typeface="微软雅黑" panose="020B0503020204020204" pitchFamily="34" charset="-122"/>
                <a:sym typeface="+mn-ea"/>
              </a:rPr>
              <a:t>    8.4 </a:t>
            </a:r>
            <a:r>
              <a:rPr lang="zh-CN" altLang="en-US" sz="1200" dirty="0" smtClean="0">
                <a:solidFill>
                  <a:srgbClr val="080800"/>
                </a:solidFill>
                <a:latin typeface="微软雅黑" panose="020B0503020204020204" pitchFamily="34" charset="-122"/>
                <a:ea typeface="微软雅黑" panose="020B0503020204020204" pitchFamily="34" charset="-122"/>
                <a:sym typeface="+mn-ea"/>
              </a:rPr>
              <a:t>创新创业中心</a:t>
            </a:r>
            <a:endParaRPr lang="en-US" altLang="zh-CN" sz="1200" dirty="0" smtClean="0">
              <a:solidFill>
                <a:srgbClr val="080800"/>
              </a:solidFill>
              <a:latin typeface="微软雅黑" panose="020B0503020204020204" pitchFamily="34" charset="-122"/>
              <a:ea typeface="微软雅黑" panose="020B0503020204020204" pitchFamily="34" charset="-122"/>
              <a:sym typeface="+mn-ea"/>
            </a:endParaRPr>
          </a:p>
          <a:p>
            <a:pPr marL="269875" indent="-269875" algn="just">
              <a:spcAft>
                <a:spcPts val="600"/>
              </a:spcAft>
              <a:defRPr/>
            </a:pPr>
            <a:r>
              <a:rPr lang="en-US" altLang="x-none" sz="1200" dirty="0" smtClean="0">
                <a:solidFill>
                  <a:srgbClr val="080800"/>
                </a:solidFill>
                <a:latin typeface="微软雅黑" panose="020B0503020204020204" pitchFamily="34" charset="-122"/>
                <a:ea typeface="微软雅黑" panose="020B0503020204020204" pitchFamily="34" charset="-122"/>
                <a:sym typeface="+mn-ea"/>
              </a:rPr>
              <a:t>    8.5</a:t>
            </a:r>
            <a:r>
              <a:rPr lang="zh-CN" altLang="en-US" sz="1200" dirty="0" smtClean="0">
                <a:solidFill>
                  <a:srgbClr val="080800"/>
                </a:solidFill>
                <a:latin typeface="微软雅黑" panose="020B0503020204020204" pitchFamily="34" charset="-122"/>
                <a:ea typeface="微软雅黑" panose="020B0503020204020204" pitchFamily="34" charset="-122"/>
                <a:sym typeface="+mn-ea"/>
              </a:rPr>
              <a:t>智慧校园</a:t>
            </a:r>
            <a:endParaRPr lang="en-US" altLang="x-none" sz="1200" dirty="0">
              <a:solidFill>
                <a:srgbClr val="080800"/>
              </a:solidFill>
              <a:latin typeface="微软雅黑" panose="020B0503020204020204" pitchFamily="34" charset="-122"/>
              <a:ea typeface="微软雅黑" panose="020B0503020204020204" pitchFamily="34" charset="-122"/>
            </a:endParaRPr>
          </a:p>
        </p:txBody>
      </p:sp>
      <p:sp>
        <p:nvSpPr>
          <p:cNvPr id="35" name="矩形 34"/>
          <p:cNvSpPr/>
          <p:nvPr/>
        </p:nvSpPr>
        <p:spPr>
          <a:xfrm>
            <a:off x="1265331" y="2434219"/>
            <a:ext cx="1031051" cy="276999"/>
          </a:xfrm>
          <a:prstGeom prst="rect">
            <a:avLst/>
          </a:prstGeom>
        </p:spPr>
        <p:txBody>
          <a:bodyPr wrap="none">
            <a:spAutoFit/>
          </a:bodyPr>
          <a:lstStyle/>
          <a:p>
            <a:r>
              <a:rPr lang="en-US" altLang="zh-CN" sz="1200" dirty="0" smtClean="0">
                <a:latin typeface="微软雅黑" panose="020B0503020204020204" pitchFamily="34" charset="-122"/>
                <a:ea typeface="微软雅黑" panose="020B0503020204020204" pitchFamily="34" charset="-122"/>
              </a:rPr>
              <a:t>1.2</a:t>
            </a:r>
            <a:r>
              <a:rPr lang="zh-CN" altLang="zh-CN" sz="1200" dirty="0" smtClean="0">
                <a:latin typeface="微软雅黑" panose="020B0503020204020204" pitchFamily="34" charset="-122"/>
                <a:ea typeface="微软雅黑" panose="020B0503020204020204" pitchFamily="34" charset="-122"/>
              </a:rPr>
              <a:t>培养目标</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Text Box 3"/>
          <p:cNvSpPr txBox="1"/>
          <p:nvPr/>
        </p:nvSpPr>
        <p:spPr>
          <a:xfrm>
            <a:off x="0" y="482600"/>
            <a:ext cx="9144000" cy="579438"/>
          </a:xfrm>
          <a:prstGeom prst="rect">
            <a:avLst/>
          </a:prstGeom>
          <a:noFill/>
          <a:ln w="9525">
            <a:noFill/>
            <a:miter/>
          </a:ln>
          <a:effectLst>
            <a:outerShdw blurRad="50800" dist="38100" dir="5400000" algn="t" rotWithShape="0">
              <a:prstClr val="black">
                <a:alpha val="40000"/>
              </a:prstClr>
            </a:outerShdw>
          </a:effectLst>
        </p:spPr>
        <p:txBody>
          <a:bodyPr>
            <a:spAutoFit/>
          </a:bodyPr>
          <a:lstStyle/>
          <a:p>
            <a:pPr algn="ctr" defTabSz="0">
              <a:tabLst>
                <a:tab pos="3761105" algn="l"/>
              </a:tabLst>
              <a:defRPr/>
            </a:pPr>
            <a:r>
              <a:rPr lang="zh-CN" altLang="en-US" sz="3200" noProof="1">
                <a:ea typeface="微软雅黑" panose="020B0503020204020204" pitchFamily="34" charset="-122"/>
                <a:cs typeface="+mn-ea"/>
                <a:sym typeface="Arial" panose="020B0604020202020204" pitchFamily="34" charset="0"/>
              </a:rPr>
              <a:t>评估标准</a:t>
            </a:r>
            <a:endParaRPr lang="zh-CN" altLang="en-US" sz="3200" noProof="1">
              <a:ea typeface="微软雅黑" panose="020B0503020204020204" pitchFamily="34" charset="-122"/>
              <a:sym typeface="Arial" panose="020B0604020202020204" pitchFamily="34" charset="0"/>
            </a:endParaRPr>
          </a:p>
        </p:txBody>
      </p:sp>
      <p:sp>
        <p:nvSpPr>
          <p:cNvPr id="8195" name="虚尾箭头 16"/>
          <p:cNvSpPr>
            <a:spLocks noChangeArrowheads="1"/>
          </p:cNvSpPr>
          <p:nvPr/>
        </p:nvSpPr>
        <p:spPr bwMode="auto">
          <a:xfrm rot="10800000" flipH="1" flipV="1">
            <a:off x="-34925" y="1203325"/>
            <a:ext cx="2303463" cy="9350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5175" y="0"/>
                </a:moveTo>
                <a:lnTo>
                  <a:pt x="15175" y="4895"/>
                </a:lnTo>
                <a:lnTo>
                  <a:pt x="3375" y="4895"/>
                </a:lnTo>
                <a:lnTo>
                  <a:pt x="3375" y="16705"/>
                </a:lnTo>
                <a:lnTo>
                  <a:pt x="15175" y="16705"/>
                </a:lnTo>
                <a:lnTo>
                  <a:pt x="15175" y="21600"/>
                </a:lnTo>
                <a:lnTo>
                  <a:pt x="21600" y="10800"/>
                </a:lnTo>
                <a:close/>
              </a:path>
              <a:path w="21600" h="21600">
                <a:moveTo>
                  <a:pt x="1350" y="4895"/>
                </a:moveTo>
                <a:lnTo>
                  <a:pt x="1350" y="16705"/>
                </a:lnTo>
                <a:lnTo>
                  <a:pt x="2700" y="16705"/>
                </a:lnTo>
                <a:lnTo>
                  <a:pt x="2700" y="4895"/>
                </a:lnTo>
                <a:close/>
              </a:path>
              <a:path w="21600" h="21600">
                <a:moveTo>
                  <a:pt x="0" y="4895"/>
                </a:moveTo>
                <a:lnTo>
                  <a:pt x="0" y="16705"/>
                </a:lnTo>
                <a:lnTo>
                  <a:pt x="675" y="16705"/>
                </a:lnTo>
                <a:lnTo>
                  <a:pt x="675" y="4895"/>
                </a:lnTo>
                <a:close/>
              </a:path>
            </a:pathLst>
          </a:custGeom>
          <a:solidFill>
            <a:schemeClr val="bg2">
              <a:lumMod val="90000"/>
            </a:schemeClr>
          </a:solidFill>
          <a:ln w="9525">
            <a:noFill/>
            <a:miter lim="800000"/>
          </a:ln>
        </p:spPr>
        <p:txBody>
          <a:bodyPr lIns="90170" tIns="46990" rIns="90170" bIns="46990" anchor="ctr"/>
          <a:lstStyle/>
          <a:p>
            <a:pPr algn="ctr" eaLnBrk="0" hangingPunct="0">
              <a:defRPr/>
            </a:pPr>
            <a:r>
              <a:rPr lang="zh-CN" altLang="en-US">
                <a:ea typeface="微软雅黑" panose="020B0503020204020204" pitchFamily="34" charset="-122"/>
                <a:sym typeface="+mn-lt"/>
              </a:rPr>
              <a:t>设计原则</a:t>
            </a:r>
            <a:endParaRPr lang="zh-CN" altLang="en-US">
              <a:latin typeface="宋体" panose="02010600030101010101" pitchFamily="2" charset="-122"/>
              <a:ea typeface="宋体" panose="02010600030101010101" pitchFamily="2" charset="-122"/>
              <a:sym typeface="宋体" panose="02010600030101010101" pitchFamily="2" charset="-122"/>
            </a:endParaRPr>
          </a:p>
        </p:txBody>
      </p:sp>
      <p:sp>
        <p:nvSpPr>
          <p:cNvPr id="17412" name="矩形 12"/>
          <p:cNvSpPr>
            <a:spLocks noChangeArrowheads="1"/>
          </p:cNvSpPr>
          <p:nvPr/>
        </p:nvSpPr>
        <p:spPr bwMode="auto">
          <a:xfrm>
            <a:off x="2628900" y="1349375"/>
            <a:ext cx="101600" cy="647700"/>
          </a:xfrm>
          <a:prstGeom prst="rect">
            <a:avLst/>
          </a:prstGeom>
          <a:solidFill>
            <a:srgbClr val="1E717C"/>
          </a:solidFill>
          <a:ln w="9525">
            <a:noFill/>
            <a:miter lim="800000"/>
          </a:ln>
        </p:spPr>
        <p:txBody>
          <a:bodyPr lIns="90170" tIns="46990" rIns="90170" bIns="46990" anchor="ctr"/>
          <a:lstStyle/>
          <a:p>
            <a:pPr algn="ctr" eaLnBrk="0" hangingPunct="0"/>
            <a:endParaRPr lang="zh-CN" altLang="zh-CN" sz="10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3" name="矩形 13"/>
          <p:cNvSpPr>
            <a:spLocks noChangeArrowheads="1"/>
          </p:cNvSpPr>
          <p:nvPr/>
        </p:nvSpPr>
        <p:spPr bwMode="auto">
          <a:xfrm>
            <a:off x="2627784" y="2292350"/>
            <a:ext cx="102715" cy="1143496"/>
          </a:xfrm>
          <a:prstGeom prst="rect">
            <a:avLst/>
          </a:prstGeom>
          <a:solidFill>
            <a:srgbClr val="1E717C"/>
          </a:solidFill>
          <a:ln w="9525">
            <a:noFill/>
            <a:miter lim="800000"/>
          </a:ln>
        </p:spPr>
        <p:txBody>
          <a:bodyPr lIns="90170" tIns="46990" rIns="90170" bIns="46990" anchor="ctr"/>
          <a:lstStyle/>
          <a:p>
            <a:pPr algn="ctr" eaLnBrk="0" hangingPunct="0"/>
            <a:endParaRPr lang="zh-CN" altLang="zh-CN" sz="10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4" name="矩形 14"/>
          <p:cNvSpPr>
            <a:spLocks noChangeArrowheads="1"/>
          </p:cNvSpPr>
          <p:nvPr/>
        </p:nvSpPr>
        <p:spPr bwMode="auto">
          <a:xfrm>
            <a:off x="2627784" y="3833813"/>
            <a:ext cx="72008" cy="898177"/>
          </a:xfrm>
          <a:prstGeom prst="rect">
            <a:avLst/>
          </a:prstGeom>
          <a:solidFill>
            <a:srgbClr val="1E717C"/>
          </a:solidFill>
          <a:ln w="9525">
            <a:noFill/>
            <a:miter lim="800000"/>
          </a:ln>
        </p:spPr>
        <p:txBody>
          <a:bodyPr lIns="90170" tIns="46990" rIns="90170" bIns="46990" anchor="ctr"/>
          <a:lstStyle/>
          <a:p>
            <a:pPr algn="ctr" eaLnBrk="0" hangingPunct="0"/>
            <a:endParaRPr lang="zh-CN" altLang="zh-CN" sz="10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5" name="文本框 7174"/>
          <p:cNvSpPr txBox="1">
            <a:spLocks noChangeArrowheads="1"/>
          </p:cNvSpPr>
          <p:nvPr/>
        </p:nvSpPr>
        <p:spPr bwMode="auto">
          <a:xfrm>
            <a:off x="2844800" y="1204913"/>
            <a:ext cx="5184775" cy="777875"/>
          </a:xfrm>
          <a:prstGeom prst="rect">
            <a:avLst/>
          </a:prstGeom>
          <a:noFill/>
          <a:ln w="9525">
            <a:noFill/>
            <a:miter lim="800000"/>
          </a:ln>
        </p:spPr>
        <p:txBody>
          <a:bodyPr>
            <a:spAutoFit/>
          </a:bodyPr>
          <a:lstStyle/>
          <a:p>
            <a:pPr>
              <a:lnSpc>
                <a:spcPct val="150000"/>
              </a:lnSpc>
            </a:pPr>
            <a:r>
              <a:rPr lang="zh-CN" altLang="en-US" sz="1600" b="1">
                <a:solidFill>
                  <a:srgbClr val="080800"/>
                </a:solidFill>
                <a:ea typeface="微软雅黑" panose="020B0503020204020204" pitchFamily="34" charset="-122"/>
              </a:rPr>
              <a:t>突出应用型</a:t>
            </a:r>
            <a:endParaRPr lang="zh-CN" altLang="en-US" sz="1600" b="1">
              <a:solidFill>
                <a:srgbClr val="080800"/>
              </a:solidFill>
              <a:ea typeface="微软雅黑" panose="020B0503020204020204" pitchFamily="34" charset="-122"/>
            </a:endParaRPr>
          </a:p>
          <a:p>
            <a:pPr>
              <a:lnSpc>
                <a:spcPct val="150000"/>
              </a:lnSpc>
            </a:pPr>
            <a:r>
              <a:rPr lang="zh-CN" altLang="en-US" sz="1400">
                <a:solidFill>
                  <a:srgbClr val="080800"/>
                </a:solidFill>
                <a:ea typeface="微软雅黑" panose="020B0503020204020204" pitchFamily="34" charset="-122"/>
              </a:rPr>
              <a:t>所有指标均为反映应用型高校关键特征的核心指标。</a:t>
            </a:r>
            <a:endParaRPr lang="zh-CN" altLang="en-US" sz="1400">
              <a:solidFill>
                <a:srgbClr val="080800"/>
              </a:solidFill>
              <a:ea typeface="微软雅黑" panose="020B0503020204020204" pitchFamily="34" charset="-122"/>
            </a:endParaRPr>
          </a:p>
        </p:txBody>
      </p:sp>
      <p:sp>
        <p:nvSpPr>
          <p:cNvPr id="17416" name="文本框 7175"/>
          <p:cNvSpPr txBox="1">
            <a:spLocks noChangeArrowheads="1"/>
          </p:cNvSpPr>
          <p:nvPr/>
        </p:nvSpPr>
        <p:spPr bwMode="auto">
          <a:xfrm>
            <a:off x="2844800" y="2141538"/>
            <a:ext cx="5903913" cy="1417637"/>
          </a:xfrm>
          <a:prstGeom prst="rect">
            <a:avLst/>
          </a:prstGeom>
          <a:noFill/>
          <a:ln w="9525">
            <a:noFill/>
            <a:miter lim="800000"/>
          </a:ln>
        </p:spPr>
        <p:txBody>
          <a:bodyPr>
            <a:spAutoFit/>
          </a:bodyPr>
          <a:lstStyle/>
          <a:p>
            <a:pPr>
              <a:lnSpc>
                <a:spcPct val="150000"/>
              </a:lnSpc>
            </a:pPr>
            <a:r>
              <a:rPr lang="zh-CN" altLang="en-US" sz="1600" b="1">
                <a:solidFill>
                  <a:srgbClr val="080800"/>
                </a:solidFill>
                <a:ea typeface="微软雅黑" panose="020B0503020204020204" pitchFamily="34" charset="-122"/>
              </a:rPr>
              <a:t>指标方向性</a:t>
            </a:r>
            <a:endParaRPr lang="zh-CN" altLang="en-US" sz="1600" b="1">
              <a:solidFill>
                <a:srgbClr val="080800"/>
              </a:solidFill>
              <a:ea typeface="微软雅黑" panose="020B0503020204020204" pitchFamily="34" charset="-122"/>
            </a:endParaRPr>
          </a:p>
          <a:p>
            <a:pPr>
              <a:lnSpc>
                <a:spcPct val="150000"/>
              </a:lnSpc>
            </a:pPr>
            <a:r>
              <a:rPr lang="zh-CN" altLang="en-US" sz="1400">
                <a:solidFill>
                  <a:srgbClr val="080800"/>
                </a:solidFill>
                <a:ea typeface="微软雅黑" panose="020B0503020204020204" pitchFamily="34" charset="-122"/>
              </a:rPr>
              <a:t>标准主要提供定性指标，对其中一些关键指标提供了参考性的定量指标。对于一些定量指标，若高校虽然没有达到定量标准，但发展特别有特色、有影响的，专家可酌情加分，尽量避免一刀切，推动高校的多样化发展。</a:t>
            </a:r>
            <a:endParaRPr lang="zh-CN" altLang="en-US" sz="1400">
              <a:solidFill>
                <a:srgbClr val="080800"/>
              </a:solidFill>
              <a:ea typeface="微软雅黑" panose="020B0503020204020204" pitchFamily="34" charset="-122"/>
            </a:endParaRPr>
          </a:p>
        </p:txBody>
      </p:sp>
      <p:sp>
        <p:nvSpPr>
          <p:cNvPr id="17417" name="文本框 7176"/>
          <p:cNvSpPr txBox="1">
            <a:spLocks noChangeArrowheads="1"/>
          </p:cNvSpPr>
          <p:nvPr/>
        </p:nvSpPr>
        <p:spPr bwMode="auto">
          <a:xfrm>
            <a:off x="2844800" y="3690938"/>
            <a:ext cx="5975350" cy="1100137"/>
          </a:xfrm>
          <a:prstGeom prst="rect">
            <a:avLst/>
          </a:prstGeom>
          <a:noFill/>
          <a:ln w="9525">
            <a:noFill/>
            <a:miter lim="800000"/>
          </a:ln>
        </p:spPr>
        <p:txBody>
          <a:bodyPr lIns="90170" tIns="46990" rIns="90170" bIns="46990">
            <a:spAutoFit/>
          </a:bodyPr>
          <a:lstStyle/>
          <a:p>
            <a:pPr>
              <a:lnSpc>
                <a:spcPct val="150000"/>
              </a:lnSpc>
            </a:pPr>
            <a:r>
              <a:rPr lang="zh-CN" altLang="en-US" sz="1600" dirty="0">
                <a:solidFill>
                  <a:srgbClr val="FF0000"/>
                </a:solidFill>
                <a:ea typeface="微软雅黑" panose="020B0503020204020204" pitchFamily="34" charset="-122"/>
              </a:rPr>
              <a:t>具备扩展性</a:t>
            </a:r>
            <a:endParaRPr lang="zh-CN" altLang="en-US" sz="1600" dirty="0">
              <a:solidFill>
                <a:srgbClr val="FF0000"/>
              </a:solidFill>
              <a:ea typeface="微软雅黑" panose="020B0503020204020204" pitchFamily="34" charset="-122"/>
            </a:endParaRPr>
          </a:p>
          <a:p>
            <a:pPr>
              <a:lnSpc>
                <a:spcPct val="150000"/>
              </a:lnSpc>
            </a:pPr>
            <a:r>
              <a:rPr lang="zh-CN" altLang="en-US" sz="1400" dirty="0">
                <a:solidFill>
                  <a:srgbClr val="FF0000"/>
                </a:solidFill>
                <a:ea typeface="微软雅黑" panose="020B0503020204020204" pitchFamily="34" charset="-122"/>
              </a:rPr>
              <a:t>学校可提出超越于本标准中涉及的指标及证据，由专家决定是否作为扩展性的标准用于评价高校办学质量，推动高校特色化</a:t>
            </a:r>
            <a:r>
              <a:rPr lang="zh-CN" altLang="en-US" sz="1400" dirty="0" smtClean="0">
                <a:solidFill>
                  <a:srgbClr val="FF0000"/>
                </a:solidFill>
                <a:ea typeface="微软雅黑" panose="020B0503020204020204" pitchFamily="34" charset="-122"/>
              </a:rPr>
              <a:t>发展。</a:t>
            </a:r>
            <a:endParaRPr lang="zh-CN" altLang="en-US" sz="1400" dirty="0">
              <a:solidFill>
                <a:srgbClr val="FF0000"/>
              </a:solidFill>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9200" y="381600"/>
            <a:ext cx="570870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发达国家的“再工业化”战略</a:t>
            </a:r>
            <a:endParaRPr lang="zh-CN" altLang="en-US" sz="32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矩形 2"/>
          <p:cNvSpPr/>
          <p:nvPr/>
        </p:nvSpPr>
        <p:spPr bwMode="auto">
          <a:xfrm>
            <a:off x="385734" y="1234432"/>
            <a:ext cx="3416646" cy="500066"/>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美国波士顿咨询公司预测：</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bwMode="auto">
          <a:xfrm>
            <a:off x="385734" y="1882136"/>
            <a:ext cx="3919566" cy="428628"/>
          </a:xfrm>
          <a:prstGeom prst="rect">
            <a:avLst/>
          </a:prstGeom>
          <a:noFill/>
          <a:ln w="9525" cap="flat" cmpd="sng" algn="ctr">
            <a:noFill/>
            <a:prstDash val="solid"/>
            <a:round/>
            <a:headEnd type="none" w="med" len="med"/>
            <a:tailEnd type="none" w="med" len="med"/>
          </a:ln>
          <a:effectLst/>
        </p:spPr>
        <p:txBody>
          <a:bodyPr vert="horz" wrap="square" lIns="108000" tIns="72000" rIns="91440" bIns="45720" numCol="1" rtlCol="0" anchor="t" anchorCtr="0" compatLnSpc="1"/>
          <a:lstStyle/>
          <a:p>
            <a:pPr marR="0" indent="266700" algn="l" defTabSz="914400" rtl="0" eaLnBrk="1" fontAlgn="base" latinLnBrk="0" hangingPunct="1">
              <a:lnSpc>
                <a:spcPct val="100000"/>
              </a:lnSpc>
              <a:spcBef>
                <a:spcPct val="0"/>
              </a:spcBef>
              <a:spcAft>
                <a:spcPct val="0"/>
              </a:spcAft>
              <a:buClrTx/>
              <a:buSzTx/>
              <a:buFont typeface="Wingdings" panose="05000000000000000000" pitchFamily="2" charset="2"/>
              <a:buChar char="p"/>
            </a:pPr>
            <a:r>
              <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在几年内，将</a:t>
            </a:r>
            <a:r>
              <a:rPr lang="zh-CN" altLang="en-US" sz="1600" dirty="0" smtClean="0">
                <a:solidFill>
                  <a:schemeClr val="bg1"/>
                </a:solidFill>
                <a:latin typeface="微软雅黑" panose="020B0503020204020204" pitchFamily="34" charset="-122"/>
                <a:ea typeface="微软雅黑" panose="020B0503020204020204" pitchFamily="34" charset="-122"/>
              </a:rPr>
              <a:t>有八大行业</a:t>
            </a:r>
            <a:r>
              <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回流美国。</a:t>
            </a:r>
            <a:endPar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5" name="矩形 4"/>
          <p:cNvSpPr/>
          <p:nvPr/>
        </p:nvSpPr>
        <p:spPr bwMode="auto">
          <a:xfrm>
            <a:off x="385734" y="2343148"/>
            <a:ext cx="3645246" cy="773432"/>
          </a:xfrm>
          <a:prstGeom prst="rect">
            <a:avLst/>
          </a:prstGeom>
          <a:noFill/>
          <a:ln w="9525" cap="flat" cmpd="sng" algn="ctr">
            <a:noFill/>
            <a:prstDash val="solid"/>
            <a:round/>
            <a:headEnd type="none" w="med" len="med"/>
            <a:tailEnd type="none" w="med" len="med"/>
          </a:ln>
          <a:effectLst/>
        </p:spPr>
        <p:txBody>
          <a:bodyPr vert="horz" wrap="square" lIns="108000" tIns="72000" rIns="108000" bIns="45720" numCol="1" rtlCol="0" anchor="t" anchorCtr="0" compatLnSpc="1"/>
          <a:lstStyle/>
          <a:p>
            <a:pPr marL="266700" marR="0" indent="-266700" algn="l" defTabSz="914400" rtl="0" eaLnBrk="1" fontAlgn="base" latinLnBrk="0" hangingPunct="1">
              <a:lnSpc>
                <a:spcPct val="120000"/>
              </a:lnSpc>
              <a:spcBef>
                <a:spcPct val="0"/>
              </a:spcBef>
              <a:spcAft>
                <a:spcPts val="0"/>
              </a:spcAft>
              <a:buClrTx/>
              <a:buSzTx/>
              <a:buFont typeface="Wingdings" panose="05000000000000000000" pitchFamily="2" charset="2"/>
              <a:buChar char="p"/>
            </a:pPr>
            <a:r>
              <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到</a:t>
            </a:r>
            <a:r>
              <a:rPr kumimoji="0" lang="en-US" altLang="zh-CN"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2020</a:t>
            </a:r>
            <a:r>
              <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年，这些回流美国的制造业将给美国创造巨大价值。</a:t>
            </a:r>
            <a:endPar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7" name="小人1 2638"/>
          <p:cNvSpPr/>
          <p:nvPr/>
        </p:nvSpPr>
        <p:spPr bwMode="auto">
          <a:xfrm>
            <a:off x="7956254" y="2686052"/>
            <a:ext cx="852486" cy="476491"/>
          </a:xfrm>
          <a:custGeom>
            <a:avLst/>
            <a:gdLst>
              <a:gd name="T0" fmla="*/ 0 w 112"/>
              <a:gd name="T1" fmla="*/ 0 h 77"/>
              <a:gd name="T2" fmla="*/ 112 w 112"/>
              <a:gd name="T3" fmla="*/ 77 h 77"/>
            </a:gdLst>
            <a:ahLst/>
            <a:cxnLst>
              <a:cxn ang="0">
                <a:pos x="56" y="20"/>
              </a:cxn>
              <a:cxn ang="0">
                <a:pos x="15" y="49"/>
              </a:cxn>
              <a:cxn ang="0">
                <a:pos x="10" y="52"/>
              </a:cxn>
              <a:cxn ang="0">
                <a:pos x="4" y="66"/>
              </a:cxn>
              <a:cxn ang="0">
                <a:pos x="4" y="37"/>
              </a:cxn>
              <a:cxn ang="0">
                <a:pos x="0" y="46"/>
              </a:cxn>
              <a:cxn ang="0">
                <a:pos x="13" y="29"/>
              </a:cxn>
              <a:cxn ang="0">
                <a:pos x="15" y="49"/>
              </a:cxn>
              <a:cxn ang="0">
                <a:pos x="15" y="25"/>
              </a:cxn>
              <a:cxn ang="0">
                <a:pos x="3" y="22"/>
              </a:cxn>
              <a:cxn ang="0">
                <a:pos x="96" y="66"/>
              </a:cxn>
              <a:cxn ang="0">
                <a:pos x="102" y="52"/>
              </a:cxn>
              <a:cxn ang="0">
                <a:pos x="107" y="49"/>
              </a:cxn>
              <a:cxn ang="0">
                <a:pos x="107" y="37"/>
              </a:cxn>
              <a:cxn ang="0">
                <a:pos x="112" y="33"/>
              </a:cxn>
              <a:cxn ang="0">
                <a:pos x="98" y="31"/>
              </a:cxn>
              <a:cxn ang="0">
                <a:pos x="101" y="15"/>
              </a:cxn>
              <a:cxn ang="0">
                <a:pos x="97" y="26"/>
              </a:cxn>
              <a:cxn ang="0">
                <a:pos x="101" y="15"/>
              </a:cxn>
              <a:cxn ang="0">
                <a:pos x="80" y="72"/>
              </a:cxn>
              <a:cxn ang="0">
                <a:pos x="82" y="72"/>
              </a:cxn>
              <a:cxn ang="0">
                <a:pos x="87" y="47"/>
              </a:cxn>
              <a:cxn ang="0">
                <a:pos x="88" y="47"/>
              </a:cxn>
              <a:cxn ang="0">
                <a:pos x="88" y="26"/>
              </a:cxn>
              <a:cxn ang="0">
                <a:pos x="77" y="51"/>
              </a:cxn>
              <a:cxn ang="0">
                <a:pos x="65" y="32"/>
              </a:cxn>
              <a:cxn ang="0">
                <a:pos x="64" y="50"/>
              </a:cxn>
              <a:cxn ang="0">
                <a:pos x="57" y="55"/>
              </a:cxn>
              <a:cxn ang="0">
                <a:pos x="48" y="77"/>
              </a:cxn>
              <a:cxn ang="0">
                <a:pos x="48" y="32"/>
              </a:cxn>
              <a:cxn ang="0">
                <a:pos x="41" y="47"/>
              </a:cxn>
              <a:cxn ang="0">
                <a:pos x="65" y="21"/>
              </a:cxn>
              <a:cxn ang="0">
                <a:pos x="65" y="47"/>
              </a:cxn>
              <a:cxn ang="0">
                <a:pos x="31" y="72"/>
              </a:cxn>
              <a:cxn ang="0">
                <a:pos x="30" y="72"/>
              </a:cxn>
              <a:cxn ang="0">
                <a:pos x="24" y="47"/>
              </a:cxn>
              <a:cxn ang="0">
                <a:pos x="23" y="47"/>
              </a:cxn>
              <a:cxn ang="0">
                <a:pos x="23" y="26"/>
              </a:cxn>
              <a:cxn ang="0">
                <a:pos x="35" y="51"/>
              </a:cxn>
              <a:cxn ang="0">
                <a:pos x="39" y="17"/>
              </a:cxn>
              <a:cxn ang="0">
                <a:pos x="31" y="25"/>
              </a:cxn>
              <a:cxn ang="0">
                <a:pos x="81" y="9"/>
              </a:cxn>
              <a:cxn ang="0">
                <a:pos x="75" y="23"/>
              </a:cxn>
              <a:cxn ang="0">
                <a:pos x="81" y="9"/>
              </a:cxn>
            </a:cxnLst>
            <a:rect l="T0" t="T1" r="T2" b="T3"/>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92D050"/>
          </a:solidFill>
          <a:ln w="9525">
            <a:noFill/>
            <a:round/>
          </a:ln>
          <a:effectLst/>
        </p:spPr>
        <p:txBody>
          <a:bodyPr anchor="ctr"/>
          <a:lstStyle/>
          <a:p>
            <a:endParaRPr lang="zh-CN" altLang="en-US"/>
          </a:p>
        </p:txBody>
      </p:sp>
      <p:sp>
        <p:nvSpPr>
          <p:cNvPr id="8" name="Freeform 15"/>
          <p:cNvSpPr>
            <a:spLocks noEditPoints="1"/>
          </p:cNvSpPr>
          <p:nvPr/>
        </p:nvSpPr>
        <p:spPr bwMode="auto">
          <a:xfrm>
            <a:off x="7956254" y="1395649"/>
            <a:ext cx="800100" cy="471487"/>
          </a:xfrm>
          <a:custGeom>
            <a:avLst/>
            <a:gdLst>
              <a:gd name="T0" fmla="*/ 134 w 136"/>
              <a:gd name="T1" fmla="*/ 61 h 80"/>
              <a:gd name="T2" fmla="*/ 106 w 136"/>
              <a:gd name="T3" fmla="*/ 50 h 80"/>
              <a:gd name="T4" fmla="*/ 110 w 136"/>
              <a:gd name="T5" fmla="*/ 54 h 80"/>
              <a:gd name="T6" fmla="*/ 117 w 136"/>
              <a:gd name="T7" fmla="*/ 50 h 80"/>
              <a:gd name="T8" fmla="*/ 117 w 136"/>
              <a:gd name="T9" fmla="*/ 40 h 80"/>
              <a:gd name="T10" fmla="*/ 110 w 136"/>
              <a:gd name="T11" fmla="*/ 33 h 80"/>
              <a:gd name="T12" fmla="*/ 112 w 136"/>
              <a:gd name="T13" fmla="*/ 32 h 80"/>
              <a:gd name="T14" fmla="*/ 118 w 136"/>
              <a:gd name="T15" fmla="*/ 35 h 80"/>
              <a:gd name="T16" fmla="*/ 113 w 136"/>
              <a:gd name="T17" fmla="*/ 28 h 80"/>
              <a:gd name="T18" fmla="*/ 110 w 136"/>
              <a:gd name="T19" fmla="*/ 28 h 80"/>
              <a:gd name="T20" fmla="*/ 105 w 136"/>
              <a:gd name="T21" fmla="*/ 37 h 80"/>
              <a:gd name="T22" fmla="*/ 112 w 136"/>
              <a:gd name="T23" fmla="*/ 44 h 80"/>
              <a:gd name="T24" fmla="*/ 111 w 136"/>
              <a:gd name="T25" fmla="*/ 48 h 80"/>
              <a:gd name="T26" fmla="*/ 110 w 136"/>
              <a:gd name="T27" fmla="*/ 43 h 80"/>
              <a:gd name="T28" fmla="*/ 103 w 136"/>
              <a:gd name="T29" fmla="*/ 18 h 80"/>
              <a:gd name="T30" fmla="*/ 99 w 136"/>
              <a:gd name="T31" fmla="*/ 3 h 80"/>
              <a:gd name="T32" fmla="*/ 109 w 136"/>
              <a:gd name="T33" fmla="*/ 1 h 80"/>
              <a:gd name="T34" fmla="*/ 118 w 136"/>
              <a:gd name="T35" fmla="*/ 1 h 80"/>
              <a:gd name="T36" fmla="*/ 119 w 136"/>
              <a:gd name="T37" fmla="*/ 14 h 80"/>
              <a:gd name="T38" fmla="*/ 42 w 136"/>
              <a:gd name="T39" fmla="*/ 26 h 80"/>
              <a:gd name="T40" fmla="*/ 2 w 136"/>
              <a:gd name="T41" fmla="*/ 61 h 80"/>
              <a:gd name="T42" fmla="*/ 16 w 136"/>
              <a:gd name="T43" fmla="*/ 14 h 80"/>
              <a:gd name="T44" fmla="*/ 19 w 136"/>
              <a:gd name="T45" fmla="*/ 1 h 80"/>
              <a:gd name="T46" fmla="*/ 28 w 136"/>
              <a:gd name="T47" fmla="*/ 2 h 80"/>
              <a:gd name="T48" fmla="*/ 36 w 136"/>
              <a:gd name="T49" fmla="*/ 4 h 80"/>
              <a:gd name="T50" fmla="*/ 32 w 136"/>
              <a:gd name="T51" fmla="*/ 18 h 80"/>
              <a:gd name="T52" fmla="*/ 30 w 136"/>
              <a:gd name="T53" fmla="*/ 30 h 80"/>
              <a:gd name="T54" fmla="*/ 23 w 136"/>
              <a:gd name="T55" fmla="*/ 27 h 80"/>
              <a:gd name="T56" fmla="*/ 18 w 136"/>
              <a:gd name="T57" fmla="*/ 34 h 80"/>
              <a:gd name="T58" fmla="*/ 24 w 136"/>
              <a:gd name="T59" fmla="*/ 42 h 80"/>
              <a:gd name="T60" fmla="*/ 25 w 136"/>
              <a:gd name="T61" fmla="*/ 48 h 80"/>
              <a:gd name="T62" fmla="*/ 23 w 136"/>
              <a:gd name="T63" fmla="*/ 45 h 80"/>
              <a:gd name="T64" fmla="*/ 18 w 136"/>
              <a:gd name="T65" fmla="*/ 45 h 80"/>
              <a:gd name="T66" fmla="*/ 23 w 136"/>
              <a:gd name="T67" fmla="*/ 54 h 80"/>
              <a:gd name="T68" fmla="*/ 31 w 136"/>
              <a:gd name="T69" fmla="*/ 50 h 80"/>
              <a:gd name="T70" fmla="*/ 30 w 136"/>
              <a:gd name="T71" fmla="*/ 40 h 80"/>
              <a:gd name="T72" fmla="*/ 24 w 136"/>
              <a:gd name="T73" fmla="*/ 33 h 80"/>
              <a:gd name="T74" fmla="*/ 25 w 136"/>
              <a:gd name="T75" fmla="*/ 32 h 80"/>
              <a:gd name="T76" fmla="*/ 31 w 136"/>
              <a:gd name="T77" fmla="*/ 35 h 80"/>
              <a:gd name="T78" fmla="*/ 78 w 136"/>
              <a:gd name="T79" fmla="*/ 17 h 80"/>
              <a:gd name="T80" fmla="*/ 72 w 136"/>
              <a:gd name="T81" fmla="*/ 7 h 80"/>
              <a:gd name="T82" fmla="*/ 63 w 136"/>
              <a:gd name="T83" fmla="*/ 5 h 80"/>
              <a:gd name="T84" fmla="*/ 59 w 136"/>
              <a:gd name="T85" fmla="*/ 17 h 80"/>
              <a:gd name="T86" fmla="*/ 38 w 136"/>
              <a:gd name="T87" fmla="*/ 60 h 80"/>
              <a:gd name="T88" fmla="*/ 100 w 136"/>
              <a:gd name="T89" fmla="*/ 60 h 80"/>
              <a:gd name="T90" fmla="*/ 70 w 136"/>
              <a:gd name="T91" fmla="*/ 44 h 80"/>
              <a:gd name="T92" fmla="*/ 69 w 136"/>
              <a:gd name="T93" fmla="*/ 39 h 80"/>
              <a:gd name="T94" fmla="*/ 68 w 136"/>
              <a:gd name="T95" fmla="*/ 44 h 80"/>
              <a:gd name="T96" fmla="*/ 78 w 136"/>
              <a:gd name="T97" fmla="*/ 52 h 80"/>
              <a:gd name="T98" fmla="*/ 71 w 136"/>
              <a:gd name="T99" fmla="*/ 65 h 80"/>
              <a:gd name="T100" fmla="*/ 67 w 136"/>
              <a:gd name="T101" fmla="*/ 65 h 80"/>
              <a:gd name="T102" fmla="*/ 60 w 136"/>
              <a:gd name="T103" fmla="*/ 54 h 80"/>
              <a:gd name="T104" fmla="*/ 67 w 136"/>
              <a:gd name="T105" fmla="*/ 60 h 80"/>
              <a:gd name="T106" fmla="*/ 70 w 136"/>
              <a:gd name="T107" fmla="*/ 58 h 80"/>
              <a:gd name="T108" fmla="*/ 63 w 136"/>
              <a:gd name="T109" fmla="*/ 49 h 80"/>
              <a:gd name="T110" fmla="*/ 62 w 136"/>
              <a:gd name="T111" fmla="*/ 37 h 80"/>
              <a:gd name="T112" fmla="*/ 71 w 136"/>
              <a:gd name="T113" fmla="*/ 33 h 80"/>
              <a:gd name="T114" fmla="*/ 77 w 136"/>
              <a:gd name="T115" fmla="*/ 42 h 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6"/>
              <a:gd name="T175" fmla="*/ 0 h 80"/>
              <a:gd name="T176" fmla="*/ 136 w 136"/>
              <a:gd name="T177" fmla="*/ 80 h 8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6" h="80">
                <a:moveTo>
                  <a:pt x="119" y="18"/>
                </a:moveTo>
                <a:cubicBezTo>
                  <a:pt x="129" y="22"/>
                  <a:pt x="136" y="34"/>
                  <a:pt x="136" y="48"/>
                </a:cubicBezTo>
                <a:cubicBezTo>
                  <a:pt x="136" y="53"/>
                  <a:pt x="136" y="57"/>
                  <a:pt x="134" y="61"/>
                </a:cubicBezTo>
                <a:cubicBezTo>
                  <a:pt x="125" y="63"/>
                  <a:pt x="116" y="63"/>
                  <a:pt x="107" y="63"/>
                </a:cubicBezTo>
                <a:cubicBezTo>
                  <a:pt x="107" y="62"/>
                  <a:pt x="107" y="61"/>
                  <a:pt x="107" y="60"/>
                </a:cubicBezTo>
                <a:cubicBezTo>
                  <a:pt x="107" y="57"/>
                  <a:pt x="107" y="53"/>
                  <a:pt x="106" y="50"/>
                </a:cubicBezTo>
                <a:cubicBezTo>
                  <a:pt x="106" y="50"/>
                  <a:pt x="106" y="50"/>
                  <a:pt x="106" y="50"/>
                </a:cubicBezTo>
                <a:cubicBezTo>
                  <a:pt x="107" y="51"/>
                  <a:pt x="109" y="52"/>
                  <a:pt x="110" y="52"/>
                </a:cubicBezTo>
                <a:cubicBezTo>
                  <a:pt x="110" y="54"/>
                  <a:pt x="110" y="54"/>
                  <a:pt x="110" y="54"/>
                </a:cubicBezTo>
                <a:cubicBezTo>
                  <a:pt x="113" y="54"/>
                  <a:pt x="113" y="54"/>
                  <a:pt x="113" y="54"/>
                </a:cubicBezTo>
                <a:cubicBezTo>
                  <a:pt x="113" y="52"/>
                  <a:pt x="113" y="52"/>
                  <a:pt x="113" y="52"/>
                </a:cubicBezTo>
                <a:cubicBezTo>
                  <a:pt x="115" y="52"/>
                  <a:pt x="116" y="51"/>
                  <a:pt x="117" y="50"/>
                </a:cubicBezTo>
                <a:cubicBezTo>
                  <a:pt x="118" y="48"/>
                  <a:pt x="119" y="47"/>
                  <a:pt x="119" y="45"/>
                </a:cubicBezTo>
                <a:cubicBezTo>
                  <a:pt x="119" y="43"/>
                  <a:pt x="119" y="42"/>
                  <a:pt x="118" y="42"/>
                </a:cubicBezTo>
                <a:cubicBezTo>
                  <a:pt x="118" y="41"/>
                  <a:pt x="118" y="40"/>
                  <a:pt x="117" y="40"/>
                </a:cubicBezTo>
                <a:cubicBezTo>
                  <a:pt x="116" y="39"/>
                  <a:pt x="115" y="38"/>
                  <a:pt x="114" y="37"/>
                </a:cubicBezTo>
                <a:cubicBezTo>
                  <a:pt x="112" y="36"/>
                  <a:pt x="111" y="36"/>
                  <a:pt x="111" y="35"/>
                </a:cubicBezTo>
                <a:cubicBezTo>
                  <a:pt x="111" y="35"/>
                  <a:pt x="110" y="34"/>
                  <a:pt x="110" y="33"/>
                </a:cubicBezTo>
                <a:cubicBezTo>
                  <a:pt x="110" y="33"/>
                  <a:pt x="110" y="33"/>
                  <a:pt x="111" y="32"/>
                </a:cubicBezTo>
                <a:cubicBezTo>
                  <a:pt x="111" y="32"/>
                  <a:pt x="111" y="32"/>
                  <a:pt x="111" y="32"/>
                </a:cubicBezTo>
                <a:cubicBezTo>
                  <a:pt x="112" y="32"/>
                  <a:pt x="112" y="32"/>
                  <a:pt x="112" y="32"/>
                </a:cubicBezTo>
                <a:cubicBezTo>
                  <a:pt x="112" y="33"/>
                  <a:pt x="112" y="33"/>
                  <a:pt x="112" y="34"/>
                </a:cubicBezTo>
                <a:cubicBezTo>
                  <a:pt x="112" y="35"/>
                  <a:pt x="112" y="35"/>
                  <a:pt x="112" y="35"/>
                </a:cubicBezTo>
                <a:cubicBezTo>
                  <a:pt x="118" y="35"/>
                  <a:pt x="118" y="35"/>
                  <a:pt x="118" y="35"/>
                </a:cubicBezTo>
                <a:cubicBezTo>
                  <a:pt x="118" y="35"/>
                  <a:pt x="118" y="34"/>
                  <a:pt x="118" y="34"/>
                </a:cubicBezTo>
                <a:cubicBezTo>
                  <a:pt x="118" y="32"/>
                  <a:pt x="118" y="31"/>
                  <a:pt x="117" y="30"/>
                </a:cubicBezTo>
                <a:cubicBezTo>
                  <a:pt x="116" y="29"/>
                  <a:pt x="115" y="29"/>
                  <a:pt x="113" y="28"/>
                </a:cubicBezTo>
                <a:cubicBezTo>
                  <a:pt x="113" y="27"/>
                  <a:pt x="113" y="27"/>
                  <a:pt x="113" y="27"/>
                </a:cubicBezTo>
                <a:cubicBezTo>
                  <a:pt x="110" y="27"/>
                  <a:pt x="110" y="27"/>
                  <a:pt x="110" y="27"/>
                </a:cubicBezTo>
                <a:cubicBezTo>
                  <a:pt x="110" y="28"/>
                  <a:pt x="110" y="28"/>
                  <a:pt x="110" y="28"/>
                </a:cubicBezTo>
                <a:cubicBezTo>
                  <a:pt x="108" y="29"/>
                  <a:pt x="107" y="29"/>
                  <a:pt x="106" y="30"/>
                </a:cubicBezTo>
                <a:cubicBezTo>
                  <a:pt x="105" y="31"/>
                  <a:pt x="104" y="33"/>
                  <a:pt x="104" y="34"/>
                </a:cubicBezTo>
                <a:cubicBezTo>
                  <a:pt x="104" y="35"/>
                  <a:pt x="105" y="37"/>
                  <a:pt x="105" y="37"/>
                </a:cubicBezTo>
                <a:cubicBezTo>
                  <a:pt x="106" y="38"/>
                  <a:pt x="106" y="39"/>
                  <a:pt x="107" y="40"/>
                </a:cubicBezTo>
                <a:cubicBezTo>
                  <a:pt x="107" y="40"/>
                  <a:pt x="109" y="41"/>
                  <a:pt x="110" y="42"/>
                </a:cubicBezTo>
                <a:cubicBezTo>
                  <a:pt x="111" y="43"/>
                  <a:pt x="112" y="43"/>
                  <a:pt x="112" y="44"/>
                </a:cubicBezTo>
                <a:cubicBezTo>
                  <a:pt x="112" y="44"/>
                  <a:pt x="112" y="45"/>
                  <a:pt x="112" y="47"/>
                </a:cubicBezTo>
                <a:cubicBezTo>
                  <a:pt x="112" y="47"/>
                  <a:pt x="112" y="48"/>
                  <a:pt x="112" y="48"/>
                </a:cubicBezTo>
                <a:cubicBezTo>
                  <a:pt x="112" y="48"/>
                  <a:pt x="112" y="48"/>
                  <a:pt x="111" y="48"/>
                </a:cubicBezTo>
                <a:cubicBezTo>
                  <a:pt x="111" y="48"/>
                  <a:pt x="111" y="48"/>
                  <a:pt x="110" y="48"/>
                </a:cubicBezTo>
                <a:cubicBezTo>
                  <a:pt x="110" y="47"/>
                  <a:pt x="110" y="46"/>
                  <a:pt x="110" y="45"/>
                </a:cubicBezTo>
                <a:cubicBezTo>
                  <a:pt x="110" y="43"/>
                  <a:pt x="110" y="43"/>
                  <a:pt x="110" y="43"/>
                </a:cubicBezTo>
                <a:cubicBezTo>
                  <a:pt x="105" y="43"/>
                  <a:pt x="105" y="43"/>
                  <a:pt x="105" y="43"/>
                </a:cubicBezTo>
                <a:cubicBezTo>
                  <a:pt x="103" y="37"/>
                  <a:pt x="99" y="30"/>
                  <a:pt x="95" y="25"/>
                </a:cubicBezTo>
                <a:cubicBezTo>
                  <a:pt x="97" y="22"/>
                  <a:pt x="100" y="20"/>
                  <a:pt x="103" y="18"/>
                </a:cubicBezTo>
                <a:cubicBezTo>
                  <a:pt x="103" y="14"/>
                  <a:pt x="103" y="14"/>
                  <a:pt x="103" y="14"/>
                </a:cubicBezTo>
                <a:cubicBezTo>
                  <a:pt x="104" y="14"/>
                  <a:pt x="104" y="14"/>
                  <a:pt x="104" y="14"/>
                </a:cubicBezTo>
                <a:cubicBezTo>
                  <a:pt x="99" y="3"/>
                  <a:pt x="99" y="3"/>
                  <a:pt x="99" y="3"/>
                </a:cubicBezTo>
                <a:cubicBezTo>
                  <a:pt x="106" y="1"/>
                  <a:pt x="106" y="1"/>
                  <a:pt x="106" y="1"/>
                </a:cubicBezTo>
                <a:cubicBezTo>
                  <a:pt x="107" y="5"/>
                  <a:pt x="107" y="5"/>
                  <a:pt x="107" y="5"/>
                </a:cubicBezTo>
                <a:cubicBezTo>
                  <a:pt x="109" y="1"/>
                  <a:pt x="109" y="1"/>
                  <a:pt x="109" y="1"/>
                </a:cubicBezTo>
                <a:cubicBezTo>
                  <a:pt x="115" y="2"/>
                  <a:pt x="115" y="2"/>
                  <a:pt x="115" y="2"/>
                </a:cubicBezTo>
                <a:cubicBezTo>
                  <a:pt x="114" y="6"/>
                  <a:pt x="114" y="6"/>
                  <a:pt x="114" y="6"/>
                </a:cubicBezTo>
                <a:cubicBezTo>
                  <a:pt x="118" y="1"/>
                  <a:pt x="118" y="1"/>
                  <a:pt x="118" y="1"/>
                </a:cubicBezTo>
                <a:cubicBezTo>
                  <a:pt x="123" y="4"/>
                  <a:pt x="123" y="4"/>
                  <a:pt x="123" y="4"/>
                </a:cubicBezTo>
                <a:cubicBezTo>
                  <a:pt x="118" y="14"/>
                  <a:pt x="118" y="14"/>
                  <a:pt x="118" y="14"/>
                </a:cubicBezTo>
                <a:cubicBezTo>
                  <a:pt x="119" y="14"/>
                  <a:pt x="119" y="14"/>
                  <a:pt x="119" y="14"/>
                </a:cubicBezTo>
                <a:cubicBezTo>
                  <a:pt x="119" y="18"/>
                  <a:pt x="119" y="18"/>
                  <a:pt x="119" y="18"/>
                </a:cubicBezTo>
                <a:close/>
                <a:moveTo>
                  <a:pt x="32" y="18"/>
                </a:moveTo>
                <a:cubicBezTo>
                  <a:pt x="36" y="19"/>
                  <a:pt x="40" y="22"/>
                  <a:pt x="42" y="26"/>
                </a:cubicBezTo>
                <a:cubicBezTo>
                  <a:pt x="35" y="35"/>
                  <a:pt x="31" y="48"/>
                  <a:pt x="31" y="60"/>
                </a:cubicBezTo>
                <a:cubicBezTo>
                  <a:pt x="31" y="61"/>
                  <a:pt x="31" y="62"/>
                  <a:pt x="31" y="63"/>
                </a:cubicBezTo>
                <a:cubicBezTo>
                  <a:pt x="21" y="63"/>
                  <a:pt x="12" y="63"/>
                  <a:pt x="2" y="61"/>
                </a:cubicBezTo>
                <a:cubicBezTo>
                  <a:pt x="1" y="57"/>
                  <a:pt x="0" y="53"/>
                  <a:pt x="0" y="48"/>
                </a:cubicBezTo>
                <a:cubicBezTo>
                  <a:pt x="0" y="34"/>
                  <a:pt x="7" y="23"/>
                  <a:pt x="16" y="18"/>
                </a:cubicBezTo>
                <a:cubicBezTo>
                  <a:pt x="16" y="14"/>
                  <a:pt x="16" y="14"/>
                  <a:pt x="16" y="14"/>
                </a:cubicBezTo>
                <a:cubicBezTo>
                  <a:pt x="17" y="14"/>
                  <a:pt x="17" y="14"/>
                  <a:pt x="17" y="14"/>
                </a:cubicBezTo>
                <a:cubicBezTo>
                  <a:pt x="12" y="3"/>
                  <a:pt x="12" y="3"/>
                  <a:pt x="12" y="3"/>
                </a:cubicBezTo>
                <a:cubicBezTo>
                  <a:pt x="19" y="1"/>
                  <a:pt x="19" y="1"/>
                  <a:pt x="19" y="1"/>
                </a:cubicBezTo>
                <a:cubicBezTo>
                  <a:pt x="20" y="5"/>
                  <a:pt x="20" y="5"/>
                  <a:pt x="20" y="5"/>
                </a:cubicBezTo>
                <a:cubicBezTo>
                  <a:pt x="22" y="1"/>
                  <a:pt x="22" y="1"/>
                  <a:pt x="22" y="1"/>
                </a:cubicBezTo>
                <a:cubicBezTo>
                  <a:pt x="28" y="2"/>
                  <a:pt x="28" y="2"/>
                  <a:pt x="28" y="2"/>
                </a:cubicBezTo>
                <a:cubicBezTo>
                  <a:pt x="27" y="6"/>
                  <a:pt x="27" y="6"/>
                  <a:pt x="27" y="6"/>
                </a:cubicBezTo>
                <a:cubicBezTo>
                  <a:pt x="31" y="1"/>
                  <a:pt x="31" y="1"/>
                  <a:pt x="31" y="1"/>
                </a:cubicBezTo>
                <a:cubicBezTo>
                  <a:pt x="36" y="4"/>
                  <a:pt x="36" y="4"/>
                  <a:pt x="36" y="4"/>
                </a:cubicBezTo>
                <a:cubicBezTo>
                  <a:pt x="32" y="14"/>
                  <a:pt x="32" y="14"/>
                  <a:pt x="32" y="14"/>
                </a:cubicBezTo>
                <a:cubicBezTo>
                  <a:pt x="32" y="14"/>
                  <a:pt x="32" y="14"/>
                  <a:pt x="32" y="14"/>
                </a:cubicBezTo>
                <a:cubicBezTo>
                  <a:pt x="32" y="18"/>
                  <a:pt x="32" y="18"/>
                  <a:pt x="32" y="18"/>
                </a:cubicBezTo>
                <a:close/>
                <a:moveTo>
                  <a:pt x="31" y="35"/>
                </a:moveTo>
                <a:cubicBezTo>
                  <a:pt x="31" y="35"/>
                  <a:pt x="31" y="34"/>
                  <a:pt x="31" y="34"/>
                </a:cubicBezTo>
                <a:cubicBezTo>
                  <a:pt x="31" y="32"/>
                  <a:pt x="31" y="31"/>
                  <a:pt x="30" y="30"/>
                </a:cubicBezTo>
                <a:cubicBezTo>
                  <a:pt x="29" y="29"/>
                  <a:pt x="28" y="29"/>
                  <a:pt x="26" y="28"/>
                </a:cubicBezTo>
                <a:cubicBezTo>
                  <a:pt x="26" y="27"/>
                  <a:pt x="26" y="27"/>
                  <a:pt x="26" y="27"/>
                </a:cubicBezTo>
                <a:cubicBezTo>
                  <a:pt x="23" y="27"/>
                  <a:pt x="23" y="27"/>
                  <a:pt x="23" y="27"/>
                </a:cubicBezTo>
                <a:cubicBezTo>
                  <a:pt x="23" y="28"/>
                  <a:pt x="23" y="28"/>
                  <a:pt x="23" y="28"/>
                </a:cubicBezTo>
                <a:cubicBezTo>
                  <a:pt x="22" y="29"/>
                  <a:pt x="20" y="29"/>
                  <a:pt x="19" y="30"/>
                </a:cubicBezTo>
                <a:cubicBezTo>
                  <a:pt x="18" y="31"/>
                  <a:pt x="18" y="33"/>
                  <a:pt x="18" y="34"/>
                </a:cubicBezTo>
                <a:cubicBezTo>
                  <a:pt x="18" y="35"/>
                  <a:pt x="18" y="37"/>
                  <a:pt x="18" y="37"/>
                </a:cubicBezTo>
                <a:cubicBezTo>
                  <a:pt x="19" y="38"/>
                  <a:pt x="19" y="39"/>
                  <a:pt x="20" y="40"/>
                </a:cubicBezTo>
                <a:cubicBezTo>
                  <a:pt x="21" y="40"/>
                  <a:pt x="22" y="41"/>
                  <a:pt x="24" y="42"/>
                </a:cubicBezTo>
                <a:cubicBezTo>
                  <a:pt x="25" y="43"/>
                  <a:pt x="25" y="43"/>
                  <a:pt x="25" y="44"/>
                </a:cubicBezTo>
                <a:cubicBezTo>
                  <a:pt x="26" y="44"/>
                  <a:pt x="26" y="45"/>
                  <a:pt x="26" y="47"/>
                </a:cubicBezTo>
                <a:cubicBezTo>
                  <a:pt x="26" y="47"/>
                  <a:pt x="26" y="48"/>
                  <a:pt x="25" y="48"/>
                </a:cubicBezTo>
                <a:cubicBezTo>
                  <a:pt x="25" y="48"/>
                  <a:pt x="25" y="48"/>
                  <a:pt x="25" y="48"/>
                </a:cubicBezTo>
                <a:cubicBezTo>
                  <a:pt x="24" y="48"/>
                  <a:pt x="24" y="48"/>
                  <a:pt x="24" y="48"/>
                </a:cubicBezTo>
                <a:cubicBezTo>
                  <a:pt x="24" y="47"/>
                  <a:pt x="23" y="46"/>
                  <a:pt x="23" y="45"/>
                </a:cubicBezTo>
                <a:cubicBezTo>
                  <a:pt x="23" y="43"/>
                  <a:pt x="23" y="43"/>
                  <a:pt x="23" y="43"/>
                </a:cubicBezTo>
                <a:cubicBezTo>
                  <a:pt x="18" y="43"/>
                  <a:pt x="18" y="43"/>
                  <a:pt x="18" y="43"/>
                </a:cubicBezTo>
                <a:cubicBezTo>
                  <a:pt x="18" y="45"/>
                  <a:pt x="18" y="45"/>
                  <a:pt x="18" y="45"/>
                </a:cubicBezTo>
                <a:cubicBezTo>
                  <a:pt x="18" y="47"/>
                  <a:pt x="18" y="49"/>
                  <a:pt x="19" y="50"/>
                </a:cubicBezTo>
                <a:cubicBezTo>
                  <a:pt x="21" y="51"/>
                  <a:pt x="22" y="52"/>
                  <a:pt x="23" y="52"/>
                </a:cubicBezTo>
                <a:cubicBezTo>
                  <a:pt x="23" y="54"/>
                  <a:pt x="23" y="54"/>
                  <a:pt x="23" y="54"/>
                </a:cubicBezTo>
                <a:cubicBezTo>
                  <a:pt x="26" y="54"/>
                  <a:pt x="26" y="54"/>
                  <a:pt x="26" y="54"/>
                </a:cubicBezTo>
                <a:cubicBezTo>
                  <a:pt x="26" y="52"/>
                  <a:pt x="26" y="52"/>
                  <a:pt x="26" y="52"/>
                </a:cubicBezTo>
                <a:cubicBezTo>
                  <a:pt x="28" y="52"/>
                  <a:pt x="30" y="51"/>
                  <a:pt x="31" y="50"/>
                </a:cubicBezTo>
                <a:cubicBezTo>
                  <a:pt x="32" y="48"/>
                  <a:pt x="32" y="47"/>
                  <a:pt x="32" y="45"/>
                </a:cubicBezTo>
                <a:cubicBezTo>
                  <a:pt x="32" y="43"/>
                  <a:pt x="32" y="42"/>
                  <a:pt x="32" y="42"/>
                </a:cubicBezTo>
                <a:cubicBezTo>
                  <a:pt x="31" y="41"/>
                  <a:pt x="31" y="40"/>
                  <a:pt x="30" y="40"/>
                </a:cubicBezTo>
                <a:cubicBezTo>
                  <a:pt x="30" y="39"/>
                  <a:pt x="29" y="38"/>
                  <a:pt x="27" y="37"/>
                </a:cubicBezTo>
                <a:cubicBezTo>
                  <a:pt x="25" y="36"/>
                  <a:pt x="24" y="36"/>
                  <a:pt x="24" y="35"/>
                </a:cubicBezTo>
                <a:cubicBezTo>
                  <a:pt x="24" y="35"/>
                  <a:pt x="24" y="34"/>
                  <a:pt x="24" y="33"/>
                </a:cubicBezTo>
                <a:cubicBezTo>
                  <a:pt x="24" y="33"/>
                  <a:pt x="24" y="33"/>
                  <a:pt x="24" y="32"/>
                </a:cubicBezTo>
                <a:cubicBezTo>
                  <a:pt x="24" y="32"/>
                  <a:pt x="24" y="32"/>
                  <a:pt x="25" y="32"/>
                </a:cubicBezTo>
                <a:cubicBezTo>
                  <a:pt x="25" y="32"/>
                  <a:pt x="25" y="32"/>
                  <a:pt x="25" y="32"/>
                </a:cubicBezTo>
                <a:cubicBezTo>
                  <a:pt x="26" y="33"/>
                  <a:pt x="26" y="33"/>
                  <a:pt x="26" y="34"/>
                </a:cubicBezTo>
                <a:cubicBezTo>
                  <a:pt x="26" y="35"/>
                  <a:pt x="26" y="35"/>
                  <a:pt x="26" y="35"/>
                </a:cubicBezTo>
                <a:cubicBezTo>
                  <a:pt x="31" y="35"/>
                  <a:pt x="31" y="35"/>
                  <a:pt x="31" y="35"/>
                </a:cubicBezTo>
                <a:close/>
                <a:moveTo>
                  <a:pt x="78" y="21"/>
                </a:moveTo>
                <a:cubicBezTo>
                  <a:pt x="78" y="17"/>
                  <a:pt x="78" y="17"/>
                  <a:pt x="78" y="17"/>
                </a:cubicBezTo>
                <a:cubicBezTo>
                  <a:pt x="78" y="17"/>
                  <a:pt x="78" y="17"/>
                  <a:pt x="78" y="17"/>
                </a:cubicBezTo>
                <a:cubicBezTo>
                  <a:pt x="84" y="3"/>
                  <a:pt x="84" y="3"/>
                  <a:pt x="84" y="3"/>
                </a:cubicBezTo>
                <a:cubicBezTo>
                  <a:pt x="77" y="0"/>
                  <a:pt x="77" y="0"/>
                  <a:pt x="77" y="0"/>
                </a:cubicBezTo>
                <a:cubicBezTo>
                  <a:pt x="72" y="7"/>
                  <a:pt x="72" y="7"/>
                  <a:pt x="72" y="7"/>
                </a:cubicBezTo>
                <a:cubicBezTo>
                  <a:pt x="73" y="1"/>
                  <a:pt x="73" y="1"/>
                  <a:pt x="73" y="1"/>
                </a:cubicBezTo>
                <a:cubicBezTo>
                  <a:pt x="66" y="0"/>
                  <a:pt x="66" y="0"/>
                  <a:pt x="66" y="0"/>
                </a:cubicBezTo>
                <a:cubicBezTo>
                  <a:pt x="63" y="5"/>
                  <a:pt x="63" y="5"/>
                  <a:pt x="63" y="5"/>
                </a:cubicBezTo>
                <a:cubicBezTo>
                  <a:pt x="61" y="1"/>
                  <a:pt x="61" y="1"/>
                  <a:pt x="61" y="1"/>
                </a:cubicBezTo>
                <a:cubicBezTo>
                  <a:pt x="53" y="3"/>
                  <a:pt x="53" y="3"/>
                  <a:pt x="53" y="3"/>
                </a:cubicBezTo>
                <a:cubicBezTo>
                  <a:pt x="59" y="17"/>
                  <a:pt x="59" y="17"/>
                  <a:pt x="59" y="17"/>
                </a:cubicBezTo>
                <a:cubicBezTo>
                  <a:pt x="58" y="17"/>
                  <a:pt x="58" y="17"/>
                  <a:pt x="58" y="17"/>
                </a:cubicBezTo>
                <a:cubicBezTo>
                  <a:pt x="58" y="22"/>
                  <a:pt x="58" y="22"/>
                  <a:pt x="58" y="22"/>
                </a:cubicBezTo>
                <a:cubicBezTo>
                  <a:pt x="46" y="28"/>
                  <a:pt x="38" y="43"/>
                  <a:pt x="38" y="60"/>
                </a:cubicBezTo>
                <a:cubicBezTo>
                  <a:pt x="38" y="66"/>
                  <a:pt x="38" y="71"/>
                  <a:pt x="40" y="76"/>
                </a:cubicBezTo>
                <a:cubicBezTo>
                  <a:pt x="59" y="80"/>
                  <a:pt x="79" y="80"/>
                  <a:pt x="98" y="76"/>
                </a:cubicBezTo>
                <a:cubicBezTo>
                  <a:pt x="99" y="71"/>
                  <a:pt x="100" y="66"/>
                  <a:pt x="100" y="60"/>
                </a:cubicBezTo>
                <a:cubicBezTo>
                  <a:pt x="100" y="42"/>
                  <a:pt x="91" y="27"/>
                  <a:pt x="78" y="21"/>
                </a:cubicBezTo>
                <a:close/>
                <a:moveTo>
                  <a:pt x="77" y="44"/>
                </a:moveTo>
                <a:cubicBezTo>
                  <a:pt x="70" y="44"/>
                  <a:pt x="70" y="44"/>
                  <a:pt x="70" y="44"/>
                </a:cubicBezTo>
                <a:cubicBezTo>
                  <a:pt x="70" y="43"/>
                  <a:pt x="70" y="43"/>
                  <a:pt x="70" y="43"/>
                </a:cubicBezTo>
                <a:cubicBezTo>
                  <a:pt x="70" y="41"/>
                  <a:pt x="70" y="40"/>
                  <a:pt x="70" y="40"/>
                </a:cubicBezTo>
                <a:cubicBezTo>
                  <a:pt x="70" y="40"/>
                  <a:pt x="69" y="39"/>
                  <a:pt x="69" y="39"/>
                </a:cubicBezTo>
                <a:cubicBezTo>
                  <a:pt x="68" y="39"/>
                  <a:pt x="68" y="40"/>
                  <a:pt x="68" y="40"/>
                </a:cubicBezTo>
                <a:cubicBezTo>
                  <a:pt x="67" y="40"/>
                  <a:pt x="67" y="41"/>
                  <a:pt x="67" y="42"/>
                </a:cubicBezTo>
                <a:cubicBezTo>
                  <a:pt x="67" y="43"/>
                  <a:pt x="68" y="44"/>
                  <a:pt x="68" y="44"/>
                </a:cubicBezTo>
                <a:cubicBezTo>
                  <a:pt x="68" y="44"/>
                  <a:pt x="70" y="45"/>
                  <a:pt x="72" y="47"/>
                </a:cubicBezTo>
                <a:cubicBezTo>
                  <a:pt x="74" y="48"/>
                  <a:pt x="75" y="49"/>
                  <a:pt x="76" y="49"/>
                </a:cubicBezTo>
                <a:cubicBezTo>
                  <a:pt x="76" y="50"/>
                  <a:pt x="77" y="51"/>
                  <a:pt x="78" y="52"/>
                </a:cubicBezTo>
                <a:cubicBezTo>
                  <a:pt x="78" y="53"/>
                  <a:pt x="78" y="54"/>
                  <a:pt x="78" y="56"/>
                </a:cubicBezTo>
                <a:cubicBezTo>
                  <a:pt x="78" y="59"/>
                  <a:pt x="78" y="61"/>
                  <a:pt x="76" y="62"/>
                </a:cubicBezTo>
                <a:cubicBezTo>
                  <a:pt x="75" y="64"/>
                  <a:pt x="73" y="65"/>
                  <a:pt x="71" y="65"/>
                </a:cubicBezTo>
                <a:cubicBezTo>
                  <a:pt x="71" y="68"/>
                  <a:pt x="71" y="68"/>
                  <a:pt x="71" y="68"/>
                </a:cubicBezTo>
                <a:cubicBezTo>
                  <a:pt x="67" y="68"/>
                  <a:pt x="67" y="68"/>
                  <a:pt x="67" y="68"/>
                </a:cubicBezTo>
                <a:cubicBezTo>
                  <a:pt x="67" y="65"/>
                  <a:pt x="67" y="65"/>
                  <a:pt x="67" y="65"/>
                </a:cubicBezTo>
                <a:cubicBezTo>
                  <a:pt x="65" y="65"/>
                  <a:pt x="64" y="64"/>
                  <a:pt x="62" y="63"/>
                </a:cubicBezTo>
                <a:cubicBezTo>
                  <a:pt x="61" y="61"/>
                  <a:pt x="60" y="59"/>
                  <a:pt x="60" y="56"/>
                </a:cubicBezTo>
                <a:cubicBezTo>
                  <a:pt x="60" y="54"/>
                  <a:pt x="60" y="54"/>
                  <a:pt x="60" y="54"/>
                </a:cubicBezTo>
                <a:cubicBezTo>
                  <a:pt x="67" y="54"/>
                  <a:pt x="67" y="54"/>
                  <a:pt x="67" y="54"/>
                </a:cubicBezTo>
                <a:cubicBezTo>
                  <a:pt x="67" y="56"/>
                  <a:pt x="67" y="56"/>
                  <a:pt x="67" y="56"/>
                </a:cubicBezTo>
                <a:cubicBezTo>
                  <a:pt x="67" y="58"/>
                  <a:pt x="67" y="59"/>
                  <a:pt x="67" y="60"/>
                </a:cubicBezTo>
                <a:cubicBezTo>
                  <a:pt x="68" y="60"/>
                  <a:pt x="68" y="60"/>
                  <a:pt x="69" y="60"/>
                </a:cubicBezTo>
                <a:cubicBezTo>
                  <a:pt x="69" y="60"/>
                  <a:pt x="69" y="60"/>
                  <a:pt x="70" y="60"/>
                </a:cubicBezTo>
                <a:cubicBezTo>
                  <a:pt x="70" y="60"/>
                  <a:pt x="70" y="59"/>
                  <a:pt x="70" y="58"/>
                </a:cubicBezTo>
                <a:cubicBezTo>
                  <a:pt x="70" y="57"/>
                  <a:pt x="70" y="56"/>
                  <a:pt x="70" y="55"/>
                </a:cubicBezTo>
                <a:cubicBezTo>
                  <a:pt x="69" y="54"/>
                  <a:pt x="69" y="53"/>
                  <a:pt x="67" y="53"/>
                </a:cubicBezTo>
                <a:cubicBezTo>
                  <a:pt x="65" y="51"/>
                  <a:pt x="64" y="50"/>
                  <a:pt x="63" y="49"/>
                </a:cubicBezTo>
                <a:cubicBezTo>
                  <a:pt x="62" y="49"/>
                  <a:pt x="61" y="48"/>
                  <a:pt x="61" y="47"/>
                </a:cubicBezTo>
                <a:cubicBezTo>
                  <a:pt x="60" y="45"/>
                  <a:pt x="60" y="44"/>
                  <a:pt x="60" y="43"/>
                </a:cubicBezTo>
                <a:cubicBezTo>
                  <a:pt x="60" y="40"/>
                  <a:pt x="60" y="39"/>
                  <a:pt x="62" y="37"/>
                </a:cubicBezTo>
                <a:cubicBezTo>
                  <a:pt x="63" y="36"/>
                  <a:pt x="65" y="35"/>
                  <a:pt x="67" y="35"/>
                </a:cubicBezTo>
                <a:cubicBezTo>
                  <a:pt x="67" y="33"/>
                  <a:pt x="67" y="33"/>
                  <a:pt x="67" y="33"/>
                </a:cubicBezTo>
                <a:cubicBezTo>
                  <a:pt x="71" y="33"/>
                  <a:pt x="71" y="33"/>
                  <a:pt x="71" y="33"/>
                </a:cubicBezTo>
                <a:cubicBezTo>
                  <a:pt x="71" y="35"/>
                  <a:pt x="71" y="35"/>
                  <a:pt x="71" y="35"/>
                </a:cubicBezTo>
                <a:cubicBezTo>
                  <a:pt x="73" y="35"/>
                  <a:pt x="75" y="36"/>
                  <a:pt x="76" y="37"/>
                </a:cubicBezTo>
                <a:cubicBezTo>
                  <a:pt x="77" y="39"/>
                  <a:pt x="77" y="40"/>
                  <a:pt x="77" y="42"/>
                </a:cubicBezTo>
                <a:cubicBezTo>
                  <a:pt x="77" y="43"/>
                  <a:pt x="77" y="43"/>
                  <a:pt x="77" y="44"/>
                </a:cubicBezTo>
                <a:close/>
              </a:path>
            </a:pathLst>
          </a:custGeom>
          <a:solidFill>
            <a:srgbClr val="92D050"/>
          </a:solidFill>
          <a:ln w="9525">
            <a:noFill/>
            <a:round/>
          </a:ln>
        </p:spPr>
        <p:txBody>
          <a:bodyPr/>
          <a:lstStyle/>
          <a:p>
            <a:endParaRPr lang="zh-CN" altLang="en-US"/>
          </a:p>
        </p:txBody>
      </p:sp>
      <p:sp>
        <p:nvSpPr>
          <p:cNvPr id="9" name="Text Box 25"/>
          <p:cNvSpPr txBox="1">
            <a:spLocks noChangeArrowheads="1"/>
          </p:cNvSpPr>
          <p:nvPr/>
        </p:nvSpPr>
        <p:spPr bwMode="auto">
          <a:xfrm>
            <a:off x="7956254" y="1969412"/>
            <a:ext cx="852466" cy="461665"/>
          </a:xfrm>
          <a:prstGeom prst="rect">
            <a:avLst/>
          </a:prstGeom>
          <a:noFill/>
          <a:ln w="9525">
            <a:noFill/>
            <a:miter lim="800000"/>
          </a:ln>
        </p:spPr>
        <p:txBody>
          <a:bodyPr wrap="square">
            <a:spAutoFit/>
          </a:bodyPr>
          <a:lstStyle/>
          <a:p>
            <a:pPr algn="ctr"/>
            <a:r>
              <a:rPr lang="zh-CN" altLang="en-US" sz="1200" dirty="0" smtClean="0">
                <a:solidFill>
                  <a:schemeClr val="bg1"/>
                </a:solidFill>
                <a:ea typeface="微软雅黑" panose="020B0503020204020204" pitchFamily="34" charset="-122"/>
              </a:rPr>
              <a:t>上千亿美元产值</a:t>
            </a:r>
            <a:endParaRPr lang="zh-CN" altLang="en-US" sz="1200" dirty="0">
              <a:solidFill>
                <a:schemeClr val="bg1"/>
              </a:solidFill>
              <a:ea typeface="微软雅黑" panose="020B0503020204020204" pitchFamily="34" charset="-122"/>
            </a:endParaRPr>
          </a:p>
        </p:txBody>
      </p:sp>
      <p:sp>
        <p:nvSpPr>
          <p:cNvPr id="10" name="Text Box 25"/>
          <p:cNvSpPr txBox="1">
            <a:spLocks noChangeArrowheads="1"/>
          </p:cNvSpPr>
          <p:nvPr/>
        </p:nvSpPr>
        <p:spPr bwMode="auto">
          <a:xfrm>
            <a:off x="7970521" y="3255297"/>
            <a:ext cx="896322" cy="461665"/>
          </a:xfrm>
          <a:prstGeom prst="rect">
            <a:avLst/>
          </a:prstGeom>
          <a:noFill/>
          <a:ln w="9525">
            <a:noFill/>
            <a:miter lim="800000"/>
          </a:ln>
        </p:spPr>
        <p:txBody>
          <a:bodyPr wrap="square">
            <a:spAutoFit/>
          </a:bodyPr>
          <a:lstStyle/>
          <a:p>
            <a:pPr algn="ctr"/>
            <a:r>
              <a:rPr lang="en-US" altLang="zh-CN" sz="1200" dirty="0" smtClean="0">
                <a:solidFill>
                  <a:schemeClr val="bg1"/>
                </a:solidFill>
                <a:ea typeface="微软雅黑" panose="020B0503020204020204" pitchFamily="34" charset="-122"/>
              </a:rPr>
              <a:t>320</a:t>
            </a:r>
            <a:r>
              <a:rPr lang="zh-CN" altLang="en-US" sz="1200" dirty="0" smtClean="0">
                <a:solidFill>
                  <a:schemeClr val="bg1"/>
                </a:solidFill>
                <a:ea typeface="微软雅黑" panose="020B0503020204020204" pitchFamily="34" charset="-122"/>
              </a:rPr>
              <a:t>万</a:t>
            </a:r>
            <a:endParaRPr lang="en-US" altLang="zh-CN" sz="1200" dirty="0" smtClean="0">
              <a:solidFill>
                <a:schemeClr val="bg1"/>
              </a:solidFill>
              <a:ea typeface="微软雅黑" panose="020B0503020204020204" pitchFamily="34" charset="-122"/>
            </a:endParaRPr>
          </a:p>
          <a:p>
            <a:pPr algn="ctr"/>
            <a:r>
              <a:rPr lang="zh-CN" altLang="en-US" sz="1200" dirty="0" smtClean="0">
                <a:solidFill>
                  <a:schemeClr val="bg1"/>
                </a:solidFill>
                <a:ea typeface="微软雅黑" panose="020B0503020204020204" pitchFamily="34" charset="-122"/>
              </a:rPr>
              <a:t>就业机会</a:t>
            </a:r>
            <a:endParaRPr lang="zh-CN" altLang="en-US" sz="1200" dirty="0">
              <a:solidFill>
                <a:schemeClr val="bg1"/>
              </a:solidFill>
              <a:ea typeface="微软雅黑" panose="020B0503020204020204" pitchFamily="34" charset="-122"/>
            </a:endParaRPr>
          </a:p>
        </p:txBody>
      </p:sp>
      <p:grpSp>
        <p:nvGrpSpPr>
          <p:cNvPr id="6" name="组合 10"/>
          <p:cNvGrpSpPr/>
          <p:nvPr/>
        </p:nvGrpSpPr>
        <p:grpSpPr>
          <a:xfrm>
            <a:off x="4193797" y="1326470"/>
            <a:ext cx="3791005" cy="2325993"/>
            <a:chOff x="452353" y="1689904"/>
            <a:chExt cx="3791005" cy="2325993"/>
          </a:xfrm>
        </p:grpSpPr>
        <p:sp>
          <p:nvSpPr>
            <p:cNvPr id="12" name="飞机 2570"/>
            <p:cNvSpPr>
              <a:spLocks noChangeAspect="1"/>
            </p:cNvSpPr>
            <p:nvPr/>
          </p:nvSpPr>
          <p:spPr bwMode="auto">
            <a:xfrm rot="10800000">
              <a:off x="3005611" y="1891120"/>
              <a:ext cx="252147" cy="252000"/>
            </a:xfrm>
            <a:custGeom>
              <a:avLst/>
              <a:gdLst>
                <a:gd name="T0" fmla="*/ 0 w 2040"/>
                <a:gd name="T1" fmla="*/ 0 h 1697"/>
                <a:gd name="T2" fmla="*/ 2040 w 2040"/>
                <a:gd name="T3" fmla="*/ 1697 h 1697"/>
              </a:gdLst>
              <a:ahLst/>
              <a:cxnLst>
                <a:cxn ang="0">
                  <a:pos x="2003" y="849"/>
                </a:cxn>
                <a:cxn ang="0">
                  <a:pos x="2034" y="526"/>
                </a:cxn>
                <a:cxn ang="0">
                  <a:pos x="1715" y="783"/>
                </a:cxn>
                <a:cxn ang="0">
                  <a:pos x="1457" y="757"/>
                </a:cxn>
                <a:cxn ang="0">
                  <a:pos x="1042" y="754"/>
                </a:cxn>
                <a:cxn ang="0">
                  <a:pos x="1064" y="684"/>
                </a:cxn>
                <a:cxn ang="0">
                  <a:pos x="1091" y="600"/>
                </a:cxn>
                <a:cxn ang="0">
                  <a:pos x="1142" y="457"/>
                </a:cxn>
                <a:cxn ang="0">
                  <a:pos x="1160" y="426"/>
                </a:cxn>
                <a:cxn ang="0">
                  <a:pos x="1293" y="323"/>
                </a:cxn>
                <a:cxn ang="0">
                  <a:pos x="1307" y="178"/>
                </a:cxn>
                <a:cxn ang="0">
                  <a:pos x="1396" y="44"/>
                </a:cxn>
                <a:cxn ang="0">
                  <a:pos x="1471" y="26"/>
                </a:cxn>
                <a:cxn ang="0">
                  <a:pos x="1469" y="8"/>
                </a:cxn>
                <a:cxn ang="0">
                  <a:pos x="1373" y="0"/>
                </a:cxn>
                <a:cxn ang="0">
                  <a:pos x="1281" y="17"/>
                </a:cxn>
                <a:cxn ang="0">
                  <a:pos x="1012" y="228"/>
                </a:cxn>
                <a:cxn ang="0">
                  <a:pos x="926" y="284"/>
                </a:cxn>
                <a:cxn ang="0">
                  <a:pos x="1008" y="312"/>
                </a:cxn>
                <a:cxn ang="0">
                  <a:pos x="842" y="496"/>
                </a:cxn>
                <a:cxn ang="0">
                  <a:pos x="695" y="508"/>
                </a:cxn>
                <a:cxn ang="0">
                  <a:pos x="759" y="564"/>
                </a:cxn>
                <a:cxn ang="0">
                  <a:pos x="605" y="754"/>
                </a:cxn>
                <a:cxn ang="0">
                  <a:pos x="308" y="755"/>
                </a:cxn>
                <a:cxn ang="0">
                  <a:pos x="21" y="820"/>
                </a:cxn>
                <a:cxn ang="0">
                  <a:pos x="86" y="910"/>
                </a:cxn>
                <a:cxn ang="0">
                  <a:pos x="367" y="947"/>
                </a:cxn>
                <a:cxn ang="0">
                  <a:pos x="613" y="956"/>
                </a:cxn>
                <a:cxn ang="0">
                  <a:pos x="722" y="1142"/>
                </a:cxn>
                <a:cxn ang="0">
                  <a:pos x="722" y="1224"/>
                </a:cxn>
                <a:cxn ang="0">
                  <a:pos x="877" y="1242"/>
                </a:cxn>
                <a:cxn ang="0">
                  <a:pos x="996" y="1396"/>
                </a:cxn>
                <a:cxn ang="0">
                  <a:pos x="932" y="1452"/>
                </a:cxn>
                <a:cxn ang="0">
                  <a:pos x="1077" y="1466"/>
                </a:cxn>
                <a:cxn ang="0">
                  <a:pos x="1304" y="1687"/>
                </a:cxn>
                <a:cxn ang="0">
                  <a:pos x="1395" y="1696"/>
                </a:cxn>
                <a:cxn ang="0">
                  <a:pos x="1492" y="1682"/>
                </a:cxn>
                <a:cxn ang="0">
                  <a:pos x="1442" y="1666"/>
                </a:cxn>
                <a:cxn ang="0">
                  <a:pos x="1382" y="1637"/>
                </a:cxn>
                <a:cxn ang="0">
                  <a:pos x="1291" y="1496"/>
                </a:cxn>
                <a:cxn ang="0">
                  <a:pos x="1205" y="1352"/>
                </a:cxn>
                <a:cxn ang="0">
                  <a:pos x="1226" y="1273"/>
                </a:cxn>
                <a:cxn ang="0">
                  <a:pos x="1123" y="1207"/>
                </a:cxn>
                <a:cxn ang="0">
                  <a:pos x="1083" y="1081"/>
                </a:cxn>
                <a:cxn ang="0">
                  <a:pos x="1056" y="997"/>
                </a:cxn>
                <a:cxn ang="0">
                  <a:pos x="1393" y="946"/>
                </a:cxn>
                <a:cxn ang="0">
                  <a:pos x="1666" y="927"/>
                </a:cxn>
                <a:cxn ang="0">
                  <a:pos x="1955" y="1172"/>
                </a:cxn>
              </a:cxnLst>
              <a:rect l="T0" t="T1" r="T2" b="T3"/>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rgbClr val="4BACC6"/>
            </a:solidFill>
            <a:ln w="9525">
              <a:noFill/>
              <a:round/>
            </a:ln>
          </p:spPr>
          <p:txBody>
            <a:bodyPr anchor="ctr"/>
            <a:lstStyle/>
            <a:p>
              <a:endParaRPr lang="zh-CN" altLang="en-US"/>
            </a:p>
          </p:txBody>
        </p:sp>
        <p:sp>
          <p:nvSpPr>
            <p:cNvPr id="13" name="显示器 2576"/>
            <p:cNvSpPr>
              <a:spLocks noChangeAspect="1"/>
            </p:cNvSpPr>
            <p:nvPr/>
          </p:nvSpPr>
          <p:spPr bwMode="auto">
            <a:xfrm>
              <a:off x="692826" y="3460944"/>
              <a:ext cx="269212" cy="201791"/>
            </a:xfrm>
            <a:custGeom>
              <a:avLst/>
              <a:gdLst>
                <a:gd name="T0" fmla="*/ 0 w 936104"/>
                <a:gd name="T1" fmla="*/ 0 h 739561"/>
                <a:gd name="T2" fmla="*/ 936104 w 936104"/>
                <a:gd name="T3" fmla="*/ 739561 h 739561"/>
              </a:gdLst>
              <a:ahLst/>
              <a:cxnLst>
                <a:cxn ang="0">
                  <a:pos x="282640" y="667561"/>
                </a:cxn>
                <a:cxn ang="0">
                  <a:pos x="653465" y="667561"/>
                </a:cxn>
                <a:cxn ang="0">
                  <a:pos x="684077" y="739561"/>
                </a:cxn>
                <a:cxn ang="0">
                  <a:pos x="252028" y="739561"/>
                </a:cxn>
                <a:cxn ang="0">
                  <a:pos x="282640" y="667561"/>
                </a:cxn>
                <a:cxn ang="0">
                  <a:pos x="54052" y="52175"/>
                </a:cxn>
                <a:cxn ang="0">
                  <a:pos x="54052" y="520175"/>
                </a:cxn>
                <a:cxn ang="0">
                  <a:pos x="882052" y="520175"/>
                </a:cxn>
                <a:cxn ang="0">
                  <a:pos x="882052" y="52175"/>
                </a:cxn>
                <a:cxn ang="0">
                  <a:pos x="54052" y="52175"/>
                </a:cxn>
                <a:cxn ang="0">
                  <a:pos x="0" y="0"/>
                </a:cxn>
                <a:cxn ang="0">
                  <a:pos x="936104" y="0"/>
                </a:cxn>
                <a:cxn ang="0">
                  <a:pos x="936104" y="648000"/>
                </a:cxn>
                <a:cxn ang="0">
                  <a:pos x="0" y="648000"/>
                </a:cxn>
                <a:cxn ang="0">
                  <a:pos x="0" y="0"/>
                </a:cxn>
              </a:cxnLst>
              <a:rect l="T0" t="T1" r="T2" b="T3"/>
              <a:pathLst>
                <a:path w="936104" h="739561">
                  <a:moveTo>
                    <a:pt x="282640" y="667561"/>
                  </a:moveTo>
                  <a:lnTo>
                    <a:pt x="653465" y="667561"/>
                  </a:lnTo>
                  <a:lnTo>
                    <a:pt x="684077" y="739561"/>
                  </a:lnTo>
                  <a:lnTo>
                    <a:pt x="252028" y="739561"/>
                  </a:lnTo>
                  <a:lnTo>
                    <a:pt x="282640" y="667561"/>
                  </a:lnTo>
                  <a:close/>
                  <a:moveTo>
                    <a:pt x="54052" y="52175"/>
                  </a:moveTo>
                  <a:lnTo>
                    <a:pt x="54052" y="520175"/>
                  </a:lnTo>
                  <a:lnTo>
                    <a:pt x="882052" y="520175"/>
                  </a:lnTo>
                  <a:lnTo>
                    <a:pt x="882052" y="52175"/>
                  </a:lnTo>
                  <a:lnTo>
                    <a:pt x="54052" y="52175"/>
                  </a:lnTo>
                  <a:close/>
                  <a:moveTo>
                    <a:pt x="0" y="0"/>
                  </a:moveTo>
                  <a:lnTo>
                    <a:pt x="936104" y="0"/>
                  </a:lnTo>
                  <a:lnTo>
                    <a:pt x="936104" y="648000"/>
                  </a:lnTo>
                  <a:lnTo>
                    <a:pt x="0" y="648000"/>
                  </a:lnTo>
                  <a:lnTo>
                    <a:pt x="0" y="0"/>
                  </a:lnTo>
                  <a:close/>
                </a:path>
              </a:pathLst>
            </a:custGeom>
            <a:solidFill>
              <a:srgbClr val="4BACC6"/>
            </a:solidFill>
            <a:ln w="9525">
              <a:noFill/>
              <a:round/>
            </a:ln>
          </p:spPr>
          <p:txBody>
            <a:bodyPr anchor="ctr"/>
            <a:lstStyle/>
            <a:p>
              <a:endParaRPr lang="zh-CN" altLang="en-US"/>
            </a:p>
          </p:txBody>
        </p:sp>
        <p:sp>
          <p:nvSpPr>
            <p:cNvPr id="14" name="齿轮 2580"/>
            <p:cNvSpPr/>
            <p:nvPr/>
          </p:nvSpPr>
          <p:spPr bwMode="auto">
            <a:xfrm>
              <a:off x="1195425" y="3434252"/>
              <a:ext cx="381031" cy="228484"/>
            </a:xfrm>
            <a:custGeom>
              <a:avLst/>
              <a:gdLst>
                <a:gd name="T0" fmla="*/ 0 w 2063518"/>
                <a:gd name="T1" fmla="*/ 0 h 1276454"/>
                <a:gd name="T2" fmla="*/ 2063518 w 2063518"/>
                <a:gd name="T3" fmla="*/ 1276454 h 1276454"/>
              </a:gdLst>
              <a:ahLst/>
              <a:cxnLst>
                <a:cxn ang="0">
                  <a:pos x="1355710" y="833245"/>
                </a:cxn>
                <a:cxn ang="0">
                  <a:pos x="1907230" y="833245"/>
                </a:cxn>
                <a:cxn ang="0">
                  <a:pos x="1596087" y="400771"/>
                </a:cxn>
                <a:cxn ang="0">
                  <a:pos x="1682233" y="488008"/>
                </a:cxn>
                <a:cxn ang="0">
                  <a:pos x="1882355" y="479207"/>
                </a:cxn>
                <a:cxn ang="0">
                  <a:pos x="1892271" y="601408"/>
                </a:cxn>
                <a:cxn ang="0">
                  <a:pos x="2051230" y="723302"/>
                </a:cxn>
                <a:cxn ang="0">
                  <a:pos x="1980277" y="823287"/>
                </a:cxn>
                <a:cxn ang="0">
                  <a:pos x="2023695" y="1018840"/>
                </a:cxn>
                <a:cxn ang="0">
                  <a:pos x="1905073" y="1049826"/>
                </a:cxn>
                <a:cxn ang="0">
                  <a:pos x="1812635" y="1227537"/>
                </a:cxn>
                <a:cxn ang="0">
                  <a:pos x="1701847" y="1175024"/>
                </a:cxn>
                <a:cxn ang="0">
                  <a:pos x="1516804" y="1251740"/>
                </a:cxn>
                <a:cxn ang="0">
                  <a:pos x="1465691" y="1140300"/>
                </a:cxn>
                <a:cxn ang="0">
                  <a:pos x="1274628" y="1080125"/>
                </a:cxn>
                <a:cxn ang="0">
                  <a:pos x="1307105" y="961902"/>
                </a:cxn>
                <a:cxn ang="0">
                  <a:pos x="1199422" y="792992"/>
                </a:cxn>
                <a:cxn ang="0">
                  <a:pos x="1300293" y="723304"/>
                </a:cxn>
                <a:cxn ang="0">
                  <a:pos x="1326376" y="524695"/>
                </a:cxn>
                <a:cxn ang="0">
                  <a:pos x="1448443" y="536149"/>
                </a:cxn>
                <a:cxn ang="0">
                  <a:pos x="1596087" y="400771"/>
                </a:cxn>
                <a:cxn ang="0">
                  <a:pos x="234432" y="648711"/>
                </a:cxn>
                <a:cxn ang="0">
                  <a:pos x="1061712" y="648711"/>
                </a:cxn>
                <a:cxn ang="0">
                  <a:pos x="594998" y="0"/>
                </a:cxn>
                <a:cxn ang="0">
                  <a:pos x="724216" y="130856"/>
                </a:cxn>
                <a:cxn ang="0">
                  <a:pos x="1024399" y="117654"/>
                </a:cxn>
                <a:cxn ang="0">
                  <a:pos x="1039273" y="300956"/>
                </a:cxn>
                <a:cxn ang="0">
                  <a:pos x="1277712" y="483796"/>
                </a:cxn>
                <a:cxn ang="0">
                  <a:pos x="1171283" y="633774"/>
                </a:cxn>
                <a:cxn ang="0">
                  <a:pos x="1236410" y="927104"/>
                </a:cxn>
                <a:cxn ang="0">
                  <a:pos x="1058476" y="973583"/>
                </a:cxn>
                <a:cxn ang="0">
                  <a:pos x="919819" y="1240149"/>
                </a:cxn>
                <a:cxn ang="0">
                  <a:pos x="753637" y="1161380"/>
                </a:cxn>
                <a:cxn ang="0">
                  <a:pos x="476073" y="1276454"/>
                </a:cxn>
                <a:cxn ang="0">
                  <a:pos x="399403" y="1109294"/>
                </a:cxn>
                <a:cxn ang="0">
                  <a:pos x="112809" y="1019032"/>
                </a:cxn>
                <a:cxn ang="0">
                  <a:pos x="161524" y="841697"/>
                </a:cxn>
                <a:cxn ang="0">
                  <a:pos x="0" y="588332"/>
                </a:cxn>
                <a:cxn ang="0">
                  <a:pos x="151306" y="483799"/>
                </a:cxn>
                <a:cxn ang="0">
                  <a:pos x="190431" y="185886"/>
                </a:cxn>
                <a:cxn ang="0">
                  <a:pos x="373531" y="203067"/>
                </a:cxn>
                <a:cxn ang="0">
                  <a:pos x="594998" y="0"/>
                </a:cxn>
              </a:cxnLst>
              <a:rect l="T0" t="T1" r="T2" b="T3"/>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4BACC6"/>
            </a:solidFill>
            <a:ln w="9525">
              <a:noFill/>
              <a:round/>
            </a:ln>
          </p:spPr>
          <p:txBody>
            <a:bodyPr lIns="501445" tIns="575655" rIns="501445" bIns="614746" anchor="ctr"/>
            <a:lstStyle/>
            <a:p>
              <a:endParaRPr lang="zh-CN" altLang="en-US"/>
            </a:p>
          </p:txBody>
        </p:sp>
        <p:sp>
          <p:nvSpPr>
            <p:cNvPr id="15" name="回形针 2584"/>
            <p:cNvSpPr/>
            <p:nvPr/>
          </p:nvSpPr>
          <p:spPr bwMode="auto">
            <a:xfrm>
              <a:off x="1857523" y="3434252"/>
              <a:ext cx="152412" cy="228484"/>
            </a:xfrm>
            <a:custGeom>
              <a:avLst/>
              <a:gdLst>
                <a:gd name="T0" fmla="*/ 0 w 269"/>
                <a:gd name="T1" fmla="*/ 0 h 247"/>
                <a:gd name="T2" fmla="*/ 269 w 269"/>
                <a:gd name="T3" fmla="*/ 247 h 247"/>
              </a:gdLst>
              <a:ahLst/>
              <a:cxnLst>
                <a:cxn ang="0">
                  <a:pos x="195" y="0"/>
                </a:cxn>
                <a:cxn ang="0">
                  <a:pos x="192" y="0"/>
                </a:cxn>
                <a:cxn ang="0">
                  <a:pos x="144" y="24"/>
                </a:cxn>
                <a:cxn ang="0">
                  <a:pos x="21" y="150"/>
                </a:cxn>
                <a:cxn ang="0">
                  <a:pos x="21" y="230"/>
                </a:cxn>
                <a:cxn ang="0">
                  <a:pos x="60" y="247"/>
                </a:cxn>
                <a:cxn ang="0">
                  <a:pos x="99" y="230"/>
                </a:cxn>
                <a:cxn ang="0">
                  <a:pos x="217" y="111"/>
                </a:cxn>
                <a:cxn ang="0">
                  <a:pos x="223" y="47"/>
                </a:cxn>
                <a:cxn ang="0">
                  <a:pos x="197" y="37"/>
                </a:cxn>
                <a:cxn ang="0">
                  <a:pos x="161" y="53"/>
                </a:cxn>
                <a:cxn ang="0">
                  <a:pos x="46" y="170"/>
                </a:cxn>
                <a:cxn ang="0">
                  <a:pos x="46" y="182"/>
                </a:cxn>
                <a:cxn ang="0">
                  <a:pos x="52" y="184"/>
                </a:cxn>
                <a:cxn ang="0">
                  <a:pos x="57" y="182"/>
                </a:cxn>
                <a:cxn ang="0">
                  <a:pos x="172" y="65"/>
                </a:cxn>
                <a:cxn ang="0">
                  <a:pos x="197" y="53"/>
                </a:cxn>
                <a:cxn ang="0">
                  <a:pos x="211" y="59"/>
                </a:cxn>
                <a:cxn ang="0">
                  <a:pos x="205" y="99"/>
                </a:cxn>
                <a:cxn ang="0">
                  <a:pos x="88" y="219"/>
                </a:cxn>
                <a:cxn ang="0">
                  <a:pos x="60" y="231"/>
                </a:cxn>
                <a:cxn ang="0">
                  <a:pos x="32" y="219"/>
                </a:cxn>
                <a:cxn ang="0">
                  <a:pos x="32" y="162"/>
                </a:cxn>
                <a:cxn ang="0">
                  <a:pos x="156" y="35"/>
                </a:cxn>
                <a:cxn ang="0">
                  <a:pos x="193" y="16"/>
                </a:cxn>
                <a:cxn ang="0">
                  <a:pos x="195" y="16"/>
                </a:cxn>
                <a:cxn ang="0">
                  <a:pos x="234" y="36"/>
                </a:cxn>
                <a:cxn ang="0">
                  <a:pos x="253" y="77"/>
                </a:cxn>
                <a:cxn ang="0">
                  <a:pos x="234" y="116"/>
                </a:cxn>
                <a:cxn ang="0">
                  <a:pos x="165" y="186"/>
                </a:cxn>
                <a:cxn ang="0">
                  <a:pos x="165" y="198"/>
                </a:cxn>
                <a:cxn ang="0">
                  <a:pos x="171" y="200"/>
                </a:cxn>
                <a:cxn ang="0">
                  <a:pos x="176" y="198"/>
                </a:cxn>
                <a:cxn ang="0">
                  <a:pos x="244" y="128"/>
                </a:cxn>
                <a:cxn ang="0">
                  <a:pos x="269" y="78"/>
                </a:cxn>
                <a:cxn ang="0">
                  <a:pos x="245" y="24"/>
                </a:cxn>
                <a:cxn ang="0">
                  <a:pos x="195" y="0"/>
                </a:cxn>
              </a:cxnLst>
              <a:rect l="T0" t="T1" r="T2" b="T3"/>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rgbClr val="4BACC6"/>
            </a:solidFill>
            <a:ln w="9525">
              <a:noFill/>
              <a:round/>
            </a:ln>
          </p:spPr>
          <p:txBody>
            <a:bodyPr anchor="ctr"/>
            <a:lstStyle/>
            <a:p>
              <a:endParaRPr lang="zh-CN" altLang="en-US"/>
            </a:p>
          </p:txBody>
        </p:sp>
        <p:sp>
          <p:nvSpPr>
            <p:cNvPr id="16" name="摩托车2 2586"/>
            <p:cNvSpPr>
              <a:spLocks noChangeAspect="1"/>
            </p:cNvSpPr>
            <p:nvPr/>
          </p:nvSpPr>
          <p:spPr bwMode="auto">
            <a:xfrm>
              <a:off x="2386198" y="3434252"/>
              <a:ext cx="345803" cy="216000"/>
            </a:xfrm>
            <a:custGeom>
              <a:avLst/>
              <a:gdLst>
                <a:gd name="T0" fmla="*/ 0 w 338"/>
                <a:gd name="T1" fmla="*/ 0 h 205"/>
                <a:gd name="T2" fmla="*/ 338 w 338"/>
                <a:gd name="T3" fmla="*/ 205 h 205"/>
              </a:gdLst>
              <a:ahLst/>
              <a:cxnLst>
                <a:cxn ang="0">
                  <a:pos x="246" y="48"/>
                </a:cxn>
                <a:cxn ang="0">
                  <a:pos x="190" y="78"/>
                </a:cxn>
                <a:cxn ang="0">
                  <a:pos x="338" y="152"/>
                </a:cxn>
                <a:cxn ang="0">
                  <a:pos x="233" y="152"/>
                </a:cxn>
                <a:cxn ang="0">
                  <a:pos x="221" y="144"/>
                </a:cxn>
                <a:cxn ang="0">
                  <a:pos x="183" y="157"/>
                </a:cxn>
                <a:cxn ang="0">
                  <a:pos x="116" y="90"/>
                </a:cxn>
                <a:cxn ang="0">
                  <a:pos x="24" y="68"/>
                </a:cxn>
                <a:cxn ang="0">
                  <a:pos x="20" y="54"/>
                </a:cxn>
                <a:cxn ang="0">
                  <a:pos x="89" y="56"/>
                </a:cxn>
                <a:cxn ang="0">
                  <a:pos x="136" y="39"/>
                </a:cxn>
                <a:cxn ang="0">
                  <a:pos x="180" y="86"/>
                </a:cxn>
                <a:cxn ang="0">
                  <a:pos x="192" y="89"/>
                </a:cxn>
                <a:cxn ang="0">
                  <a:pos x="283" y="42"/>
                </a:cxn>
                <a:cxn ang="0">
                  <a:pos x="335" y="41"/>
                </a:cxn>
                <a:cxn ang="0">
                  <a:pos x="313" y="68"/>
                </a:cxn>
                <a:cxn ang="0">
                  <a:pos x="225" y="130"/>
                </a:cxn>
                <a:cxn ang="0">
                  <a:pos x="286" y="99"/>
                </a:cxn>
                <a:cxn ang="0">
                  <a:pos x="321" y="152"/>
                </a:cxn>
                <a:cxn ang="0">
                  <a:pos x="253" y="136"/>
                </a:cxn>
                <a:cxn ang="0">
                  <a:pos x="286" y="134"/>
                </a:cxn>
                <a:cxn ang="0">
                  <a:pos x="286" y="170"/>
                </a:cxn>
                <a:cxn ang="0">
                  <a:pos x="250" y="151"/>
                </a:cxn>
                <a:cxn ang="0">
                  <a:pos x="286" y="188"/>
                </a:cxn>
                <a:cxn ang="0">
                  <a:pos x="115" y="22"/>
                </a:cxn>
                <a:cxn ang="0">
                  <a:pos x="133" y="15"/>
                </a:cxn>
                <a:cxn ang="0">
                  <a:pos x="148" y="15"/>
                </a:cxn>
                <a:cxn ang="0">
                  <a:pos x="148" y="4"/>
                </a:cxn>
                <a:cxn ang="0">
                  <a:pos x="132" y="2"/>
                </a:cxn>
                <a:cxn ang="0">
                  <a:pos x="113" y="22"/>
                </a:cxn>
                <a:cxn ang="0">
                  <a:pos x="115" y="22"/>
                </a:cxn>
                <a:cxn ang="0">
                  <a:pos x="53" y="205"/>
                </a:cxn>
                <a:cxn ang="0">
                  <a:pos x="53" y="99"/>
                </a:cxn>
                <a:cxn ang="0">
                  <a:pos x="83" y="80"/>
                </a:cxn>
                <a:cxn ang="0">
                  <a:pos x="84" y="109"/>
                </a:cxn>
                <a:cxn ang="0">
                  <a:pos x="89" y="152"/>
                </a:cxn>
                <a:cxn ang="0">
                  <a:pos x="67" y="142"/>
                </a:cxn>
                <a:cxn ang="0">
                  <a:pos x="53" y="170"/>
                </a:cxn>
                <a:cxn ang="0">
                  <a:pos x="53" y="134"/>
                </a:cxn>
                <a:cxn ang="0">
                  <a:pos x="63" y="118"/>
                </a:cxn>
                <a:cxn ang="0">
                  <a:pos x="17" y="152"/>
                </a:cxn>
                <a:cxn ang="0">
                  <a:pos x="89" y="152"/>
                </a:cxn>
              </a:cxnLst>
              <a:rect l="T0" t="T1" r="T2" b="T3"/>
              <a:pathLst>
                <a:path w="338" h="205">
                  <a:moveTo>
                    <a:pt x="147" y="43"/>
                  </a:moveTo>
                  <a:cubicBezTo>
                    <a:pt x="170" y="52"/>
                    <a:pt x="194" y="60"/>
                    <a:pt x="246" y="48"/>
                  </a:cubicBezTo>
                  <a:cubicBezTo>
                    <a:pt x="254" y="46"/>
                    <a:pt x="263" y="44"/>
                    <a:pt x="272" y="43"/>
                  </a:cubicBezTo>
                  <a:cubicBezTo>
                    <a:pt x="271" y="60"/>
                    <a:pt x="206" y="75"/>
                    <a:pt x="190" y="78"/>
                  </a:cubicBezTo>
                  <a:cubicBezTo>
                    <a:pt x="161" y="64"/>
                    <a:pt x="143" y="56"/>
                    <a:pt x="147" y="43"/>
                  </a:cubicBezTo>
                  <a:close/>
                  <a:moveTo>
                    <a:pt x="338" y="152"/>
                  </a:moveTo>
                  <a:cubicBezTo>
                    <a:pt x="338" y="181"/>
                    <a:pt x="315" y="205"/>
                    <a:pt x="286" y="205"/>
                  </a:cubicBezTo>
                  <a:cubicBezTo>
                    <a:pt x="256" y="205"/>
                    <a:pt x="233" y="181"/>
                    <a:pt x="233" y="152"/>
                  </a:cubicBezTo>
                  <a:cubicBezTo>
                    <a:pt x="233" y="150"/>
                    <a:pt x="233" y="149"/>
                    <a:pt x="233" y="147"/>
                  </a:cubicBezTo>
                  <a:cubicBezTo>
                    <a:pt x="221" y="144"/>
                    <a:pt x="221" y="144"/>
                    <a:pt x="221" y="144"/>
                  </a:cubicBezTo>
                  <a:cubicBezTo>
                    <a:pt x="221" y="151"/>
                    <a:pt x="221" y="157"/>
                    <a:pt x="221" y="157"/>
                  </a:cubicBezTo>
                  <a:cubicBezTo>
                    <a:pt x="221" y="157"/>
                    <a:pt x="203" y="157"/>
                    <a:pt x="183" y="157"/>
                  </a:cubicBezTo>
                  <a:cubicBezTo>
                    <a:pt x="163" y="157"/>
                    <a:pt x="146" y="149"/>
                    <a:pt x="138" y="127"/>
                  </a:cubicBezTo>
                  <a:cubicBezTo>
                    <a:pt x="132" y="113"/>
                    <a:pt x="126" y="101"/>
                    <a:pt x="116" y="90"/>
                  </a:cubicBezTo>
                  <a:cubicBezTo>
                    <a:pt x="99" y="73"/>
                    <a:pt x="77" y="64"/>
                    <a:pt x="53" y="64"/>
                  </a:cubicBezTo>
                  <a:cubicBezTo>
                    <a:pt x="43" y="64"/>
                    <a:pt x="33" y="65"/>
                    <a:pt x="24" y="68"/>
                  </a:cubicBezTo>
                  <a:cubicBezTo>
                    <a:pt x="20" y="70"/>
                    <a:pt x="16" y="68"/>
                    <a:pt x="15" y="64"/>
                  </a:cubicBezTo>
                  <a:cubicBezTo>
                    <a:pt x="14" y="60"/>
                    <a:pt x="16" y="56"/>
                    <a:pt x="20" y="54"/>
                  </a:cubicBezTo>
                  <a:cubicBezTo>
                    <a:pt x="30" y="51"/>
                    <a:pt x="41" y="49"/>
                    <a:pt x="53" y="49"/>
                  </a:cubicBezTo>
                  <a:cubicBezTo>
                    <a:pt x="65" y="49"/>
                    <a:pt x="78" y="51"/>
                    <a:pt x="89" y="56"/>
                  </a:cubicBezTo>
                  <a:cubicBezTo>
                    <a:pt x="95" y="43"/>
                    <a:pt x="102" y="33"/>
                    <a:pt x="115" y="33"/>
                  </a:cubicBezTo>
                  <a:cubicBezTo>
                    <a:pt x="122" y="34"/>
                    <a:pt x="129" y="36"/>
                    <a:pt x="136" y="39"/>
                  </a:cubicBezTo>
                  <a:cubicBezTo>
                    <a:pt x="136" y="40"/>
                    <a:pt x="136" y="40"/>
                    <a:pt x="136" y="40"/>
                  </a:cubicBezTo>
                  <a:cubicBezTo>
                    <a:pt x="130" y="62"/>
                    <a:pt x="151" y="72"/>
                    <a:pt x="180" y="86"/>
                  </a:cubicBezTo>
                  <a:cubicBezTo>
                    <a:pt x="188" y="90"/>
                    <a:pt x="188" y="90"/>
                    <a:pt x="188" y="90"/>
                  </a:cubicBezTo>
                  <a:cubicBezTo>
                    <a:pt x="192" y="89"/>
                    <a:pt x="192" y="89"/>
                    <a:pt x="192" y="89"/>
                  </a:cubicBezTo>
                  <a:cubicBezTo>
                    <a:pt x="251" y="77"/>
                    <a:pt x="282" y="62"/>
                    <a:pt x="283" y="44"/>
                  </a:cubicBezTo>
                  <a:cubicBezTo>
                    <a:pt x="283" y="42"/>
                    <a:pt x="283" y="42"/>
                    <a:pt x="283" y="42"/>
                  </a:cubicBezTo>
                  <a:cubicBezTo>
                    <a:pt x="291" y="41"/>
                    <a:pt x="298" y="41"/>
                    <a:pt x="304" y="41"/>
                  </a:cubicBezTo>
                  <a:cubicBezTo>
                    <a:pt x="335" y="41"/>
                    <a:pt x="335" y="41"/>
                    <a:pt x="335" y="41"/>
                  </a:cubicBezTo>
                  <a:cubicBezTo>
                    <a:pt x="335" y="45"/>
                    <a:pt x="322" y="52"/>
                    <a:pt x="308" y="58"/>
                  </a:cubicBezTo>
                  <a:cubicBezTo>
                    <a:pt x="313" y="68"/>
                    <a:pt x="313" y="68"/>
                    <a:pt x="313" y="68"/>
                  </a:cubicBezTo>
                  <a:cubicBezTo>
                    <a:pt x="256" y="95"/>
                    <a:pt x="256" y="95"/>
                    <a:pt x="256" y="95"/>
                  </a:cubicBezTo>
                  <a:cubicBezTo>
                    <a:pt x="239" y="103"/>
                    <a:pt x="228" y="119"/>
                    <a:pt x="225" y="130"/>
                  </a:cubicBezTo>
                  <a:cubicBezTo>
                    <a:pt x="236" y="133"/>
                    <a:pt x="236" y="133"/>
                    <a:pt x="236" y="133"/>
                  </a:cubicBezTo>
                  <a:cubicBezTo>
                    <a:pt x="244" y="113"/>
                    <a:pt x="263" y="99"/>
                    <a:pt x="286" y="99"/>
                  </a:cubicBezTo>
                  <a:cubicBezTo>
                    <a:pt x="315" y="99"/>
                    <a:pt x="338" y="123"/>
                    <a:pt x="338" y="152"/>
                  </a:cubicBezTo>
                  <a:close/>
                  <a:moveTo>
                    <a:pt x="321" y="152"/>
                  </a:moveTo>
                  <a:cubicBezTo>
                    <a:pt x="321" y="132"/>
                    <a:pt x="305" y="116"/>
                    <a:pt x="286" y="116"/>
                  </a:cubicBezTo>
                  <a:cubicBezTo>
                    <a:pt x="271" y="116"/>
                    <a:pt x="259" y="124"/>
                    <a:pt x="253" y="136"/>
                  </a:cubicBezTo>
                  <a:cubicBezTo>
                    <a:pt x="272" y="141"/>
                    <a:pt x="272" y="141"/>
                    <a:pt x="272" y="141"/>
                  </a:cubicBezTo>
                  <a:cubicBezTo>
                    <a:pt x="275" y="137"/>
                    <a:pt x="280" y="134"/>
                    <a:pt x="286" y="134"/>
                  </a:cubicBezTo>
                  <a:cubicBezTo>
                    <a:pt x="295" y="134"/>
                    <a:pt x="303" y="142"/>
                    <a:pt x="303" y="152"/>
                  </a:cubicBezTo>
                  <a:cubicBezTo>
                    <a:pt x="303" y="162"/>
                    <a:pt x="295" y="170"/>
                    <a:pt x="286" y="170"/>
                  </a:cubicBezTo>
                  <a:cubicBezTo>
                    <a:pt x="277" y="170"/>
                    <a:pt x="269" y="163"/>
                    <a:pt x="268" y="155"/>
                  </a:cubicBezTo>
                  <a:cubicBezTo>
                    <a:pt x="250" y="151"/>
                    <a:pt x="250" y="151"/>
                    <a:pt x="250" y="151"/>
                  </a:cubicBezTo>
                  <a:cubicBezTo>
                    <a:pt x="250" y="151"/>
                    <a:pt x="250" y="152"/>
                    <a:pt x="250" y="152"/>
                  </a:cubicBezTo>
                  <a:cubicBezTo>
                    <a:pt x="250" y="172"/>
                    <a:pt x="266" y="188"/>
                    <a:pt x="286" y="188"/>
                  </a:cubicBezTo>
                  <a:cubicBezTo>
                    <a:pt x="305" y="188"/>
                    <a:pt x="321" y="172"/>
                    <a:pt x="321" y="152"/>
                  </a:cubicBezTo>
                  <a:close/>
                  <a:moveTo>
                    <a:pt x="115" y="22"/>
                  </a:moveTo>
                  <a:cubicBezTo>
                    <a:pt x="120" y="22"/>
                    <a:pt x="124" y="23"/>
                    <a:pt x="129" y="24"/>
                  </a:cubicBezTo>
                  <a:cubicBezTo>
                    <a:pt x="133" y="15"/>
                    <a:pt x="133" y="15"/>
                    <a:pt x="133" y="15"/>
                  </a:cubicBezTo>
                  <a:cubicBezTo>
                    <a:pt x="148" y="15"/>
                    <a:pt x="148" y="15"/>
                    <a:pt x="148" y="15"/>
                  </a:cubicBezTo>
                  <a:cubicBezTo>
                    <a:pt x="148" y="15"/>
                    <a:pt x="148" y="15"/>
                    <a:pt x="148" y="15"/>
                  </a:cubicBezTo>
                  <a:cubicBezTo>
                    <a:pt x="151" y="15"/>
                    <a:pt x="154" y="13"/>
                    <a:pt x="154" y="10"/>
                  </a:cubicBezTo>
                  <a:cubicBezTo>
                    <a:pt x="154" y="7"/>
                    <a:pt x="151" y="4"/>
                    <a:pt x="148" y="4"/>
                  </a:cubicBezTo>
                  <a:cubicBezTo>
                    <a:pt x="134" y="4"/>
                    <a:pt x="134" y="4"/>
                    <a:pt x="134" y="4"/>
                  </a:cubicBezTo>
                  <a:cubicBezTo>
                    <a:pt x="134" y="3"/>
                    <a:pt x="133" y="3"/>
                    <a:pt x="132" y="2"/>
                  </a:cubicBezTo>
                  <a:cubicBezTo>
                    <a:pt x="128" y="0"/>
                    <a:pt x="124" y="2"/>
                    <a:pt x="122" y="5"/>
                  </a:cubicBezTo>
                  <a:cubicBezTo>
                    <a:pt x="113" y="22"/>
                    <a:pt x="113" y="22"/>
                    <a:pt x="113" y="22"/>
                  </a:cubicBezTo>
                  <a:cubicBezTo>
                    <a:pt x="114" y="22"/>
                    <a:pt x="114" y="22"/>
                    <a:pt x="114" y="22"/>
                  </a:cubicBezTo>
                  <a:lnTo>
                    <a:pt x="115" y="22"/>
                  </a:lnTo>
                  <a:close/>
                  <a:moveTo>
                    <a:pt x="106" y="152"/>
                  </a:moveTo>
                  <a:cubicBezTo>
                    <a:pt x="106" y="181"/>
                    <a:pt x="82" y="205"/>
                    <a:pt x="53" y="205"/>
                  </a:cubicBezTo>
                  <a:cubicBezTo>
                    <a:pt x="24" y="205"/>
                    <a:pt x="0" y="181"/>
                    <a:pt x="0" y="152"/>
                  </a:cubicBezTo>
                  <a:cubicBezTo>
                    <a:pt x="0" y="123"/>
                    <a:pt x="24" y="99"/>
                    <a:pt x="53" y="99"/>
                  </a:cubicBezTo>
                  <a:cubicBezTo>
                    <a:pt x="59" y="99"/>
                    <a:pt x="65" y="100"/>
                    <a:pt x="71" y="102"/>
                  </a:cubicBezTo>
                  <a:cubicBezTo>
                    <a:pt x="83" y="80"/>
                    <a:pt x="83" y="80"/>
                    <a:pt x="83" y="80"/>
                  </a:cubicBezTo>
                  <a:cubicBezTo>
                    <a:pt x="87" y="83"/>
                    <a:pt x="92" y="85"/>
                    <a:pt x="96" y="88"/>
                  </a:cubicBezTo>
                  <a:cubicBezTo>
                    <a:pt x="84" y="109"/>
                    <a:pt x="84" y="109"/>
                    <a:pt x="84" y="109"/>
                  </a:cubicBezTo>
                  <a:cubicBezTo>
                    <a:pt x="97" y="119"/>
                    <a:pt x="106" y="135"/>
                    <a:pt x="106" y="152"/>
                  </a:cubicBezTo>
                  <a:close/>
                  <a:moveTo>
                    <a:pt x="89" y="152"/>
                  </a:moveTo>
                  <a:cubicBezTo>
                    <a:pt x="89" y="141"/>
                    <a:pt x="84" y="131"/>
                    <a:pt x="76" y="125"/>
                  </a:cubicBezTo>
                  <a:cubicBezTo>
                    <a:pt x="67" y="142"/>
                    <a:pt x="67" y="142"/>
                    <a:pt x="67" y="142"/>
                  </a:cubicBezTo>
                  <a:cubicBezTo>
                    <a:pt x="69" y="145"/>
                    <a:pt x="71" y="148"/>
                    <a:pt x="71" y="152"/>
                  </a:cubicBezTo>
                  <a:cubicBezTo>
                    <a:pt x="71" y="162"/>
                    <a:pt x="63" y="170"/>
                    <a:pt x="53" y="170"/>
                  </a:cubicBezTo>
                  <a:cubicBezTo>
                    <a:pt x="43" y="170"/>
                    <a:pt x="35" y="162"/>
                    <a:pt x="35" y="152"/>
                  </a:cubicBezTo>
                  <a:cubicBezTo>
                    <a:pt x="35" y="142"/>
                    <a:pt x="43" y="134"/>
                    <a:pt x="53" y="134"/>
                  </a:cubicBezTo>
                  <a:cubicBezTo>
                    <a:pt x="53" y="134"/>
                    <a:pt x="54" y="134"/>
                    <a:pt x="55" y="134"/>
                  </a:cubicBezTo>
                  <a:cubicBezTo>
                    <a:pt x="63" y="118"/>
                    <a:pt x="63" y="118"/>
                    <a:pt x="63" y="118"/>
                  </a:cubicBezTo>
                  <a:cubicBezTo>
                    <a:pt x="60" y="117"/>
                    <a:pt x="56" y="116"/>
                    <a:pt x="53" y="116"/>
                  </a:cubicBezTo>
                  <a:cubicBezTo>
                    <a:pt x="33" y="116"/>
                    <a:pt x="17" y="132"/>
                    <a:pt x="17" y="152"/>
                  </a:cubicBezTo>
                  <a:cubicBezTo>
                    <a:pt x="17" y="172"/>
                    <a:pt x="33" y="188"/>
                    <a:pt x="53" y="188"/>
                  </a:cubicBezTo>
                  <a:cubicBezTo>
                    <a:pt x="73" y="188"/>
                    <a:pt x="89" y="172"/>
                    <a:pt x="89" y="152"/>
                  </a:cubicBezTo>
                  <a:close/>
                </a:path>
              </a:pathLst>
            </a:custGeom>
            <a:solidFill>
              <a:srgbClr val="4BACC6"/>
            </a:solidFill>
            <a:ln w="9525">
              <a:noFill/>
              <a:round/>
            </a:ln>
          </p:spPr>
          <p:txBody>
            <a:bodyPr anchor="ctr"/>
            <a:lstStyle/>
            <a:p>
              <a:endParaRPr lang="zh-CN" altLang="en-US"/>
            </a:p>
          </p:txBody>
        </p:sp>
        <p:sp>
          <p:nvSpPr>
            <p:cNvPr id="17" name="信号2 2589"/>
            <p:cNvSpPr>
              <a:spLocks noChangeAspect="1"/>
            </p:cNvSpPr>
            <p:nvPr/>
          </p:nvSpPr>
          <p:spPr bwMode="auto">
            <a:xfrm>
              <a:off x="2952935" y="3288593"/>
              <a:ext cx="252147" cy="252000"/>
            </a:xfrm>
            <a:custGeom>
              <a:avLst/>
              <a:gdLst>
                <a:gd name="T0" fmla="*/ 0 w 1259674"/>
                <a:gd name="T1" fmla="*/ 0 h 1629655"/>
                <a:gd name="T2" fmla="*/ 1259674 w 1259674"/>
                <a:gd name="T3" fmla="*/ 1629655 h 1629655"/>
              </a:gdLst>
              <a:ahLst/>
              <a:cxnLst>
                <a:cxn ang="0">
                  <a:pos x="653835" y="765559"/>
                </a:cxn>
                <a:cxn ang="0">
                  <a:pos x="605838" y="765559"/>
                </a:cxn>
                <a:cxn ang="0">
                  <a:pos x="570190" y="801207"/>
                </a:cxn>
                <a:cxn ang="0">
                  <a:pos x="570190" y="1594007"/>
                </a:cxn>
                <a:cxn ang="0">
                  <a:pos x="605838" y="1629655"/>
                </a:cxn>
                <a:cxn ang="0">
                  <a:pos x="653835" y="1629655"/>
                </a:cxn>
                <a:cxn ang="0">
                  <a:pos x="689483" y="1594007"/>
                </a:cxn>
                <a:cxn ang="0">
                  <a:pos x="689483" y="801207"/>
                </a:cxn>
                <a:cxn ang="0">
                  <a:pos x="653835" y="765559"/>
                </a:cxn>
                <a:cxn ang="0">
                  <a:pos x="629837" y="293110"/>
                </a:cxn>
                <a:cxn ang="0">
                  <a:pos x="467586" y="455361"/>
                </a:cxn>
                <a:cxn ang="0">
                  <a:pos x="629837" y="617612"/>
                </a:cxn>
                <a:cxn ang="0">
                  <a:pos x="792088" y="455361"/>
                </a:cxn>
                <a:cxn ang="0">
                  <a:pos x="629837" y="293110"/>
                </a:cxn>
                <a:cxn ang="0">
                  <a:pos x="373285" y="134938"/>
                </a:cxn>
                <a:cxn ang="0">
                  <a:pos x="230474" y="455361"/>
                </a:cxn>
                <a:cxn ang="0">
                  <a:pos x="373285" y="775786"/>
                </a:cxn>
                <a:cxn ang="0">
                  <a:pos x="467586" y="709160"/>
                </a:cxn>
                <a:cxn ang="0">
                  <a:pos x="342389" y="455361"/>
                </a:cxn>
                <a:cxn ang="0">
                  <a:pos x="467586" y="201563"/>
                </a:cxn>
                <a:cxn ang="0">
                  <a:pos x="373285" y="134938"/>
                </a:cxn>
                <a:cxn ang="0">
                  <a:pos x="886389" y="134938"/>
                </a:cxn>
                <a:cxn ang="0">
                  <a:pos x="792088" y="201563"/>
                </a:cxn>
                <a:cxn ang="0">
                  <a:pos x="917285" y="455361"/>
                </a:cxn>
                <a:cxn ang="0">
                  <a:pos x="792088" y="709160"/>
                </a:cxn>
                <a:cxn ang="0">
                  <a:pos x="886389" y="775786"/>
                </a:cxn>
                <a:cxn ang="0">
                  <a:pos x="1029200" y="455361"/>
                </a:cxn>
                <a:cxn ang="0">
                  <a:pos x="886389" y="134938"/>
                </a:cxn>
                <a:cxn ang="0">
                  <a:pos x="182295" y="0"/>
                </a:cxn>
                <a:cxn ang="0">
                  <a:pos x="0" y="455362"/>
                </a:cxn>
                <a:cxn ang="0">
                  <a:pos x="182293" y="910723"/>
                </a:cxn>
                <a:cxn ang="0">
                  <a:pos x="278466" y="842776"/>
                </a:cxn>
                <a:cxn ang="0">
                  <a:pos x="117943" y="455362"/>
                </a:cxn>
                <a:cxn ang="0">
                  <a:pos x="278467" y="67947"/>
                </a:cxn>
                <a:cxn ang="0">
                  <a:pos x="182295" y="0"/>
                </a:cxn>
                <a:cxn ang="0">
                  <a:pos x="1077379" y="0"/>
                </a:cxn>
                <a:cxn ang="0">
                  <a:pos x="981207" y="67947"/>
                </a:cxn>
                <a:cxn ang="0">
                  <a:pos x="1141731" y="455362"/>
                </a:cxn>
                <a:cxn ang="0">
                  <a:pos x="981208" y="842776"/>
                </a:cxn>
                <a:cxn ang="0">
                  <a:pos x="1077381" y="910723"/>
                </a:cxn>
                <a:cxn ang="0">
                  <a:pos x="1259674" y="455362"/>
                </a:cxn>
                <a:cxn ang="0">
                  <a:pos x="1077379" y="0"/>
                </a:cxn>
              </a:cxnLst>
              <a:rect l="T0" t="T1" r="T2" b="T3"/>
              <a:pathLst>
                <a:path w="1259674" h="1629655">
                  <a:moveTo>
                    <a:pt x="653835" y="765559"/>
                  </a:moveTo>
                  <a:lnTo>
                    <a:pt x="605838" y="765559"/>
                  </a:lnTo>
                  <a:cubicBezTo>
                    <a:pt x="586150" y="765559"/>
                    <a:pt x="570190" y="781519"/>
                    <a:pt x="570190" y="801207"/>
                  </a:cubicBezTo>
                  <a:lnTo>
                    <a:pt x="570190" y="1594007"/>
                  </a:lnTo>
                  <a:cubicBezTo>
                    <a:pt x="570190" y="1613695"/>
                    <a:pt x="586150" y="1629655"/>
                    <a:pt x="605838" y="1629655"/>
                  </a:cubicBezTo>
                  <a:lnTo>
                    <a:pt x="653835" y="1629655"/>
                  </a:lnTo>
                  <a:cubicBezTo>
                    <a:pt x="673523" y="1629655"/>
                    <a:pt x="689483" y="1613695"/>
                    <a:pt x="689483" y="1594007"/>
                  </a:cubicBezTo>
                  <a:lnTo>
                    <a:pt x="689483" y="801207"/>
                  </a:lnTo>
                  <a:cubicBezTo>
                    <a:pt x="689483" y="781519"/>
                    <a:pt x="673523" y="765559"/>
                    <a:pt x="653835" y="765559"/>
                  </a:cubicBezTo>
                  <a:close/>
                  <a:moveTo>
                    <a:pt x="629837" y="293110"/>
                  </a:moveTo>
                  <a:cubicBezTo>
                    <a:pt x="540228" y="293110"/>
                    <a:pt x="467586" y="365752"/>
                    <a:pt x="467586" y="455361"/>
                  </a:cubicBezTo>
                  <a:cubicBezTo>
                    <a:pt x="467586" y="544970"/>
                    <a:pt x="540228" y="617612"/>
                    <a:pt x="629837" y="617612"/>
                  </a:cubicBezTo>
                  <a:cubicBezTo>
                    <a:pt x="719446" y="617612"/>
                    <a:pt x="792088" y="544970"/>
                    <a:pt x="792088" y="455361"/>
                  </a:cubicBezTo>
                  <a:cubicBezTo>
                    <a:pt x="792088" y="365752"/>
                    <a:pt x="719446" y="293110"/>
                    <a:pt x="629837" y="293110"/>
                  </a:cubicBezTo>
                  <a:close/>
                  <a:moveTo>
                    <a:pt x="373285" y="134938"/>
                  </a:moveTo>
                  <a:cubicBezTo>
                    <a:pt x="285152" y="213464"/>
                    <a:pt x="230474" y="328028"/>
                    <a:pt x="230474" y="455361"/>
                  </a:cubicBezTo>
                  <a:cubicBezTo>
                    <a:pt x="230474" y="582697"/>
                    <a:pt x="285152" y="697259"/>
                    <a:pt x="373285" y="775786"/>
                  </a:cubicBezTo>
                  <a:lnTo>
                    <a:pt x="467586" y="709160"/>
                  </a:lnTo>
                  <a:cubicBezTo>
                    <a:pt x="391047" y="651060"/>
                    <a:pt x="342389" y="558892"/>
                    <a:pt x="342389" y="455361"/>
                  </a:cubicBezTo>
                  <a:cubicBezTo>
                    <a:pt x="342389" y="351830"/>
                    <a:pt x="391047" y="259663"/>
                    <a:pt x="467586" y="201563"/>
                  </a:cubicBezTo>
                  <a:lnTo>
                    <a:pt x="373285" y="134938"/>
                  </a:lnTo>
                  <a:close/>
                  <a:moveTo>
                    <a:pt x="886389" y="134938"/>
                  </a:moveTo>
                  <a:lnTo>
                    <a:pt x="792088" y="201563"/>
                  </a:lnTo>
                  <a:cubicBezTo>
                    <a:pt x="868627" y="259663"/>
                    <a:pt x="917285" y="351830"/>
                    <a:pt x="917285" y="455361"/>
                  </a:cubicBezTo>
                  <a:cubicBezTo>
                    <a:pt x="917285" y="558892"/>
                    <a:pt x="868627" y="651060"/>
                    <a:pt x="792088" y="709160"/>
                  </a:cubicBezTo>
                  <a:lnTo>
                    <a:pt x="886389" y="775786"/>
                  </a:lnTo>
                  <a:cubicBezTo>
                    <a:pt x="974522" y="697259"/>
                    <a:pt x="1029200" y="582697"/>
                    <a:pt x="1029200" y="455361"/>
                  </a:cubicBezTo>
                  <a:cubicBezTo>
                    <a:pt x="1029200" y="328028"/>
                    <a:pt x="974522" y="213464"/>
                    <a:pt x="886389" y="134938"/>
                  </a:cubicBezTo>
                  <a:close/>
                  <a:moveTo>
                    <a:pt x="182295" y="0"/>
                  </a:moveTo>
                  <a:cubicBezTo>
                    <a:pt x="68824" y="118079"/>
                    <a:pt x="0" y="278683"/>
                    <a:pt x="0" y="455362"/>
                  </a:cubicBezTo>
                  <a:cubicBezTo>
                    <a:pt x="0" y="632040"/>
                    <a:pt x="68824" y="792644"/>
                    <a:pt x="182293" y="910723"/>
                  </a:cubicBezTo>
                  <a:lnTo>
                    <a:pt x="278466" y="842776"/>
                  </a:lnTo>
                  <a:cubicBezTo>
                    <a:pt x="179286" y="743646"/>
                    <a:pt x="117943" y="606668"/>
                    <a:pt x="117943" y="455362"/>
                  </a:cubicBezTo>
                  <a:cubicBezTo>
                    <a:pt x="117943" y="304057"/>
                    <a:pt x="179287" y="167078"/>
                    <a:pt x="278467" y="67947"/>
                  </a:cubicBezTo>
                  <a:lnTo>
                    <a:pt x="182295" y="0"/>
                  </a:lnTo>
                  <a:close/>
                  <a:moveTo>
                    <a:pt x="1077379" y="0"/>
                  </a:moveTo>
                  <a:lnTo>
                    <a:pt x="981207" y="67947"/>
                  </a:lnTo>
                  <a:cubicBezTo>
                    <a:pt x="1080387" y="167078"/>
                    <a:pt x="1141731" y="304057"/>
                    <a:pt x="1141731" y="455362"/>
                  </a:cubicBezTo>
                  <a:cubicBezTo>
                    <a:pt x="1141731" y="606668"/>
                    <a:pt x="1080388" y="743646"/>
                    <a:pt x="981208" y="842776"/>
                  </a:cubicBezTo>
                  <a:lnTo>
                    <a:pt x="1077381" y="910723"/>
                  </a:lnTo>
                  <a:cubicBezTo>
                    <a:pt x="1190850" y="792644"/>
                    <a:pt x="1259674" y="632040"/>
                    <a:pt x="1259674" y="455362"/>
                  </a:cubicBezTo>
                  <a:cubicBezTo>
                    <a:pt x="1259674" y="278683"/>
                    <a:pt x="1190850" y="118079"/>
                    <a:pt x="1077379" y="0"/>
                  </a:cubicBezTo>
                  <a:close/>
                </a:path>
              </a:pathLst>
            </a:custGeom>
            <a:solidFill>
              <a:srgbClr val="4BACC6"/>
            </a:solidFill>
            <a:ln w="9525">
              <a:noFill/>
              <a:round/>
            </a:ln>
          </p:spPr>
          <p:txBody>
            <a:bodyPr anchor="ctr"/>
            <a:lstStyle/>
            <a:p>
              <a:endParaRPr lang="zh-CN" altLang="en-US"/>
            </a:p>
          </p:txBody>
        </p:sp>
        <p:sp>
          <p:nvSpPr>
            <p:cNvPr id="18" name="主页2 2591"/>
            <p:cNvSpPr>
              <a:spLocks noChangeAspect="1"/>
            </p:cNvSpPr>
            <p:nvPr/>
          </p:nvSpPr>
          <p:spPr bwMode="auto">
            <a:xfrm>
              <a:off x="2952935" y="2319748"/>
              <a:ext cx="252147" cy="252000"/>
            </a:xfrm>
            <a:custGeom>
              <a:avLst/>
              <a:gdLst>
                <a:gd name="T0" fmla="*/ 0 w 648072"/>
                <a:gd name="T1" fmla="*/ 0 h 400516"/>
                <a:gd name="T2" fmla="*/ 648072 w 648072"/>
                <a:gd name="T3" fmla="*/ 400516 h 400516"/>
              </a:gdLst>
              <a:ahLst/>
              <a:cxnLst>
                <a:cxn ang="0">
                  <a:pos x="324036" y="0"/>
                </a:cxn>
                <a:cxn ang="0">
                  <a:pos x="648072" y="216024"/>
                </a:cxn>
                <a:cxn ang="0">
                  <a:pos x="520183" y="216024"/>
                </a:cxn>
                <a:cxn ang="0">
                  <a:pos x="522036" y="220497"/>
                </a:cxn>
                <a:cxn ang="0">
                  <a:pos x="522036" y="364511"/>
                </a:cxn>
                <a:cxn ang="0">
                  <a:pos x="486031" y="400516"/>
                </a:cxn>
                <a:cxn ang="0">
                  <a:pos x="378042" y="400516"/>
                </a:cxn>
                <a:cxn ang="0">
                  <a:pos x="378042" y="256516"/>
                </a:cxn>
                <a:cxn ang="0">
                  <a:pos x="270030" y="256516"/>
                </a:cxn>
                <a:cxn ang="0">
                  <a:pos x="270030" y="400516"/>
                </a:cxn>
                <a:cxn ang="0">
                  <a:pos x="162041" y="400516"/>
                </a:cxn>
                <a:cxn ang="0">
                  <a:pos x="126036" y="364511"/>
                </a:cxn>
                <a:cxn ang="0">
                  <a:pos x="126036" y="220497"/>
                </a:cxn>
                <a:cxn ang="0">
                  <a:pos x="127889" y="216024"/>
                </a:cxn>
                <a:cxn ang="0">
                  <a:pos x="0" y="216024"/>
                </a:cxn>
                <a:cxn ang="0">
                  <a:pos x="324036" y="0"/>
                </a:cxn>
              </a:cxnLst>
              <a:rect l="T0" t="T1" r="T2" b="T3"/>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lnTo>
                    <a:pt x="324036" y="0"/>
                  </a:lnTo>
                  <a:close/>
                </a:path>
              </a:pathLst>
            </a:custGeom>
            <a:solidFill>
              <a:srgbClr val="4BACC6"/>
            </a:solidFill>
            <a:ln w="9525">
              <a:noFill/>
              <a:round/>
            </a:ln>
          </p:spPr>
          <p:txBody>
            <a:bodyPr anchor="ctr"/>
            <a:lstStyle/>
            <a:p>
              <a:endParaRPr lang="zh-CN" altLang="en-US"/>
            </a:p>
          </p:txBody>
        </p:sp>
        <p:sp>
          <p:nvSpPr>
            <p:cNvPr id="19" name="图钉 2595"/>
            <p:cNvSpPr>
              <a:spLocks noChangeAspect="1"/>
            </p:cNvSpPr>
            <p:nvPr/>
          </p:nvSpPr>
          <p:spPr bwMode="auto">
            <a:xfrm>
              <a:off x="2952934" y="2843330"/>
              <a:ext cx="228618" cy="228484"/>
            </a:xfrm>
            <a:custGeom>
              <a:avLst/>
              <a:gdLst>
                <a:gd name="T0" fmla="*/ 0 w 1059063"/>
                <a:gd name="T1" fmla="*/ 0 h 1007997"/>
                <a:gd name="T2" fmla="*/ 1059063 w 1059063"/>
                <a:gd name="T3" fmla="*/ 1007997 h 1007997"/>
              </a:gdLst>
              <a:ahLst/>
              <a:cxnLst>
                <a:cxn ang="0">
                  <a:pos x="703357" y="0"/>
                </a:cxn>
                <a:cxn ang="0">
                  <a:pos x="1059063" y="345377"/>
                </a:cxn>
                <a:cxn ang="0">
                  <a:pos x="888735" y="411717"/>
                </a:cxn>
                <a:cxn ang="0">
                  <a:pos x="615617" y="668531"/>
                </a:cxn>
                <a:cxn ang="0">
                  <a:pos x="564718" y="936620"/>
                </a:cxn>
                <a:cxn ang="0">
                  <a:pos x="370217" y="747767"/>
                </a:cxn>
                <a:cxn ang="0">
                  <a:pos x="0" y="1007997"/>
                </a:cxn>
                <a:cxn ang="0">
                  <a:pos x="284746" y="664777"/>
                </a:cxn>
                <a:cxn ang="0">
                  <a:pos x="96361" y="481861"/>
                </a:cxn>
                <a:cxn ang="0">
                  <a:pos x="303394" y="411783"/>
                </a:cxn>
                <a:cxn ang="0">
                  <a:pos x="369433" y="424372"/>
                </a:cxn>
                <a:cxn ang="0">
                  <a:pos x="642990" y="154959"/>
                </a:cxn>
                <a:cxn ang="0">
                  <a:pos x="703357" y="0"/>
                </a:cxn>
              </a:cxnLst>
              <a:rect l="T0" t="T1" r="T2" b="T3"/>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rgbClr val="4BACC6"/>
            </a:solidFill>
            <a:ln w="9525">
              <a:noFill/>
              <a:round/>
            </a:ln>
          </p:spPr>
          <p:txBody>
            <a:bodyPr anchor="ctr"/>
            <a:lstStyle/>
            <a:p>
              <a:endParaRPr lang="zh-CN" altLang="en-US"/>
            </a:p>
          </p:txBody>
        </p:sp>
        <p:sp>
          <p:nvSpPr>
            <p:cNvPr id="20" name="Text Box 18"/>
            <p:cNvSpPr txBox="1">
              <a:spLocks noChangeArrowheads="1"/>
            </p:cNvSpPr>
            <p:nvPr/>
          </p:nvSpPr>
          <p:spPr bwMode="auto">
            <a:xfrm>
              <a:off x="3257759" y="1864911"/>
              <a:ext cx="985599" cy="261610"/>
            </a:xfrm>
            <a:prstGeom prst="rect">
              <a:avLst/>
            </a:prstGeom>
            <a:noFill/>
            <a:ln w="9525">
              <a:noFill/>
              <a:miter lim="800000"/>
            </a:ln>
          </p:spPr>
          <p:txBody>
            <a:bodyPr>
              <a:spAutoFit/>
            </a:bodyPr>
            <a:lstStyle/>
            <a:p>
              <a:r>
                <a:rPr lang="zh-CN" altLang="en-US" sz="1100" dirty="0">
                  <a:solidFill>
                    <a:schemeClr val="bg1"/>
                  </a:solidFill>
                  <a:ea typeface="微软雅黑" panose="020B0503020204020204" pitchFamily="34" charset="-122"/>
                </a:rPr>
                <a:t>运输</a:t>
              </a:r>
              <a:endParaRPr lang="zh-CN" altLang="en-US" sz="1100" dirty="0">
                <a:solidFill>
                  <a:schemeClr val="bg1"/>
                </a:solidFill>
                <a:ea typeface="微软雅黑" panose="020B0503020204020204" pitchFamily="34" charset="-122"/>
              </a:endParaRPr>
            </a:p>
          </p:txBody>
        </p:sp>
        <p:sp>
          <p:nvSpPr>
            <p:cNvPr id="21" name="Text Box 19"/>
            <p:cNvSpPr txBox="1">
              <a:spLocks noChangeArrowheads="1"/>
            </p:cNvSpPr>
            <p:nvPr/>
          </p:nvSpPr>
          <p:spPr bwMode="auto">
            <a:xfrm>
              <a:off x="3257759" y="2321880"/>
              <a:ext cx="985599" cy="261610"/>
            </a:xfrm>
            <a:prstGeom prst="rect">
              <a:avLst/>
            </a:prstGeom>
            <a:noFill/>
            <a:ln w="9525">
              <a:noFill/>
              <a:miter lim="800000"/>
            </a:ln>
          </p:spPr>
          <p:txBody>
            <a:bodyPr>
              <a:spAutoFit/>
            </a:bodyPr>
            <a:lstStyle/>
            <a:p>
              <a:r>
                <a:rPr lang="zh-CN" altLang="en-US" sz="1100" dirty="0">
                  <a:solidFill>
                    <a:schemeClr val="bg1"/>
                  </a:solidFill>
                  <a:ea typeface="微软雅黑" panose="020B0503020204020204" pitchFamily="34" charset="-122"/>
                </a:rPr>
                <a:t>家具</a:t>
              </a:r>
              <a:endParaRPr lang="zh-CN" altLang="en-US" sz="1100" dirty="0">
                <a:solidFill>
                  <a:schemeClr val="bg1"/>
                </a:solidFill>
                <a:ea typeface="微软雅黑" panose="020B0503020204020204" pitchFamily="34" charset="-122"/>
              </a:endParaRPr>
            </a:p>
          </p:txBody>
        </p:sp>
        <p:sp>
          <p:nvSpPr>
            <p:cNvPr id="22" name="Text Box 20"/>
            <p:cNvSpPr txBox="1">
              <a:spLocks noChangeArrowheads="1"/>
            </p:cNvSpPr>
            <p:nvPr/>
          </p:nvSpPr>
          <p:spPr bwMode="auto">
            <a:xfrm>
              <a:off x="3257759" y="2778849"/>
              <a:ext cx="985599" cy="261610"/>
            </a:xfrm>
            <a:prstGeom prst="rect">
              <a:avLst/>
            </a:prstGeom>
            <a:noFill/>
            <a:ln w="9525">
              <a:noFill/>
              <a:miter lim="800000"/>
            </a:ln>
          </p:spPr>
          <p:txBody>
            <a:bodyPr>
              <a:spAutoFit/>
            </a:bodyPr>
            <a:lstStyle/>
            <a:p>
              <a:r>
                <a:rPr lang="zh-CN" altLang="en-US" sz="1100" dirty="0">
                  <a:solidFill>
                    <a:schemeClr val="bg1"/>
                  </a:solidFill>
                  <a:ea typeface="微软雅黑" panose="020B0503020204020204" pitchFamily="34" charset="-122"/>
                </a:rPr>
                <a:t>塑胶</a:t>
              </a:r>
              <a:endParaRPr lang="zh-CN" altLang="en-US" sz="1100" dirty="0">
                <a:solidFill>
                  <a:schemeClr val="bg1"/>
                </a:solidFill>
                <a:ea typeface="微软雅黑" panose="020B0503020204020204" pitchFamily="34" charset="-122"/>
              </a:endParaRPr>
            </a:p>
          </p:txBody>
        </p:sp>
        <p:sp>
          <p:nvSpPr>
            <p:cNvPr id="23" name="Text Box 21"/>
            <p:cNvSpPr txBox="1">
              <a:spLocks noChangeArrowheads="1"/>
            </p:cNvSpPr>
            <p:nvPr/>
          </p:nvSpPr>
          <p:spPr bwMode="auto">
            <a:xfrm>
              <a:off x="3257759" y="3212431"/>
              <a:ext cx="914473" cy="430887"/>
            </a:xfrm>
            <a:prstGeom prst="rect">
              <a:avLst/>
            </a:prstGeom>
            <a:noFill/>
            <a:ln w="9525">
              <a:noFill/>
              <a:miter lim="800000"/>
            </a:ln>
          </p:spPr>
          <p:txBody>
            <a:bodyPr>
              <a:spAutoFit/>
            </a:bodyPr>
            <a:lstStyle/>
            <a:p>
              <a:r>
                <a:rPr lang="zh-CN" altLang="en-US" sz="1100" dirty="0">
                  <a:solidFill>
                    <a:schemeClr val="bg1"/>
                  </a:solidFill>
                  <a:ea typeface="微软雅黑" panose="020B0503020204020204" pitchFamily="34" charset="-122"/>
                </a:rPr>
                <a:t>电子</a:t>
              </a:r>
              <a:endParaRPr lang="zh-CN" altLang="en-US" sz="1100" dirty="0">
                <a:solidFill>
                  <a:schemeClr val="bg1"/>
                </a:solidFill>
                <a:ea typeface="微软雅黑" panose="020B0503020204020204" pitchFamily="34" charset="-122"/>
              </a:endParaRPr>
            </a:p>
            <a:p>
              <a:r>
                <a:rPr lang="zh-CN" altLang="en-US" sz="1100" dirty="0" smtClean="0">
                  <a:solidFill>
                    <a:schemeClr val="bg1"/>
                  </a:solidFill>
                  <a:ea typeface="微软雅黑" panose="020B0503020204020204" pitchFamily="34" charset="-122"/>
                </a:rPr>
                <a:t>设备</a:t>
              </a:r>
              <a:endParaRPr lang="zh-CN" altLang="en-US" sz="1100" dirty="0">
                <a:solidFill>
                  <a:schemeClr val="bg1"/>
                </a:solidFill>
                <a:ea typeface="微软雅黑" panose="020B0503020204020204" pitchFamily="34" charset="-122"/>
              </a:endParaRPr>
            </a:p>
          </p:txBody>
        </p:sp>
        <p:sp>
          <p:nvSpPr>
            <p:cNvPr id="24" name="Text Box 22"/>
            <p:cNvSpPr txBox="1">
              <a:spLocks noChangeArrowheads="1"/>
            </p:cNvSpPr>
            <p:nvPr/>
          </p:nvSpPr>
          <p:spPr bwMode="auto">
            <a:xfrm>
              <a:off x="2190789" y="3738898"/>
              <a:ext cx="762061" cy="276999"/>
            </a:xfrm>
            <a:prstGeom prst="rect">
              <a:avLst/>
            </a:prstGeom>
            <a:noFill/>
            <a:ln w="9525">
              <a:noFill/>
              <a:miter lim="800000"/>
            </a:ln>
          </p:spPr>
          <p:txBody>
            <a:bodyPr>
              <a:spAutoFit/>
            </a:bodyPr>
            <a:lstStyle/>
            <a:p>
              <a:pPr algn="ctr"/>
              <a:r>
                <a:rPr lang="zh-CN" altLang="en-US" sz="1200" dirty="0">
                  <a:solidFill>
                    <a:schemeClr val="bg1"/>
                  </a:solidFill>
                  <a:ea typeface="微软雅黑" panose="020B0503020204020204" pitchFamily="34" charset="-122"/>
                </a:rPr>
                <a:t>橡胶</a:t>
              </a:r>
              <a:endParaRPr lang="zh-CN" altLang="en-US" sz="1200" dirty="0">
                <a:solidFill>
                  <a:schemeClr val="bg1"/>
                </a:solidFill>
                <a:ea typeface="微软雅黑" panose="020B0503020204020204" pitchFamily="34" charset="-122"/>
              </a:endParaRPr>
            </a:p>
          </p:txBody>
        </p:sp>
        <p:sp>
          <p:nvSpPr>
            <p:cNvPr id="25" name="Text Box 23"/>
            <p:cNvSpPr txBox="1">
              <a:spLocks noChangeArrowheads="1"/>
            </p:cNvSpPr>
            <p:nvPr/>
          </p:nvSpPr>
          <p:spPr bwMode="auto">
            <a:xfrm>
              <a:off x="1552699" y="3738898"/>
              <a:ext cx="762061" cy="276999"/>
            </a:xfrm>
            <a:prstGeom prst="rect">
              <a:avLst/>
            </a:prstGeom>
            <a:noFill/>
            <a:ln w="9525">
              <a:noFill/>
              <a:miter lim="800000"/>
            </a:ln>
          </p:spPr>
          <p:txBody>
            <a:bodyPr>
              <a:spAutoFit/>
            </a:bodyPr>
            <a:lstStyle/>
            <a:p>
              <a:pPr algn="ctr"/>
              <a:r>
                <a:rPr lang="zh-CN" altLang="en-US" sz="1200" dirty="0">
                  <a:solidFill>
                    <a:schemeClr val="bg1"/>
                  </a:solidFill>
                  <a:ea typeface="微软雅黑" panose="020B0503020204020204" pitchFamily="34" charset="-122"/>
                </a:rPr>
                <a:t>金属</a:t>
              </a:r>
              <a:endParaRPr lang="zh-CN" altLang="en-US" sz="1200" dirty="0">
                <a:solidFill>
                  <a:schemeClr val="bg1"/>
                </a:solidFill>
                <a:ea typeface="微软雅黑" panose="020B0503020204020204" pitchFamily="34" charset="-122"/>
              </a:endParaRPr>
            </a:p>
          </p:txBody>
        </p:sp>
        <p:sp>
          <p:nvSpPr>
            <p:cNvPr id="26" name="Text Box 24"/>
            <p:cNvSpPr txBox="1">
              <a:spLocks noChangeArrowheads="1"/>
            </p:cNvSpPr>
            <p:nvPr/>
          </p:nvSpPr>
          <p:spPr bwMode="auto">
            <a:xfrm>
              <a:off x="1023857" y="3738898"/>
              <a:ext cx="762061" cy="276999"/>
            </a:xfrm>
            <a:prstGeom prst="rect">
              <a:avLst/>
            </a:prstGeom>
            <a:noFill/>
            <a:ln w="9525">
              <a:noFill/>
              <a:miter lim="800000"/>
            </a:ln>
          </p:spPr>
          <p:txBody>
            <a:bodyPr>
              <a:spAutoFit/>
            </a:bodyPr>
            <a:lstStyle/>
            <a:p>
              <a:pPr algn="ctr"/>
              <a:r>
                <a:rPr lang="zh-CN" altLang="en-US" sz="1200" dirty="0">
                  <a:solidFill>
                    <a:schemeClr val="bg1"/>
                  </a:solidFill>
                  <a:ea typeface="微软雅黑" panose="020B0503020204020204" pitchFamily="34" charset="-122"/>
                </a:rPr>
                <a:t>机械</a:t>
              </a:r>
              <a:endParaRPr lang="zh-CN" altLang="en-US" sz="1200" dirty="0">
                <a:solidFill>
                  <a:schemeClr val="bg1"/>
                </a:solidFill>
                <a:ea typeface="微软雅黑" panose="020B0503020204020204" pitchFamily="34" charset="-122"/>
              </a:endParaRPr>
            </a:p>
          </p:txBody>
        </p:sp>
        <p:sp>
          <p:nvSpPr>
            <p:cNvPr id="27" name="Text Box 25"/>
            <p:cNvSpPr txBox="1">
              <a:spLocks noChangeArrowheads="1"/>
            </p:cNvSpPr>
            <p:nvPr/>
          </p:nvSpPr>
          <p:spPr bwMode="auto">
            <a:xfrm>
              <a:off x="452353" y="3738898"/>
              <a:ext cx="762061" cy="276999"/>
            </a:xfrm>
            <a:prstGeom prst="rect">
              <a:avLst/>
            </a:prstGeom>
            <a:noFill/>
            <a:ln w="9525">
              <a:noFill/>
              <a:miter lim="800000"/>
            </a:ln>
          </p:spPr>
          <p:txBody>
            <a:bodyPr>
              <a:spAutoFit/>
            </a:bodyPr>
            <a:lstStyle/>
            <a:p>
              <a:pPr algn="ctr"/>
              <a:r>
                <a:rPr lang="zh-CN" altLang="en-US" sz="1200" dirty="0">
                  <a:solidFill>
                    <a:schemeClr val="bg1"/>
                  </a:solidFill>
                  <a:ea typeface="微软雅黑" panose="020B0503020204020204" pitchFamily="34" charset="-122"/>
                </a:rPr>
                <a:t>电脑</a:t>
              </a:r>
              <a:endParaRPr lang="zh-CN" altLang="en-US" sz="1200" dirty="0">
                <a:solidFill>
                  <a:schemeClr val="bg1"/>
                </a:solidFill>
                <a:ea typeface="微软雅黑" panose="020B0503020204020204" pitchFamily="34" charset="-122"/>
              </a:endParaRPr>
            </a:p>
          </p:txBody>
        </p:sp>
        <p:pic>
          <p:nvPicPr>
            <p:cNvPr id="28" name="Picture 2" descr="E:\Envato\Success\blank_USA_map.PNG"/>
            <p:cNvPicPr>
              <a:picLocks noChangeAspect="1" noChangeArrowheads="1"/>
            </p:cNvPicPr>
            <p:nvPr/>
          </p:nvPicPr>
          <p:blipFill>
            <a:blip r:embed="rId1" cstate="print">
              <a:duotone>
                <a:prstClr val="black"/>
                <a:schemeClr val="tx2">
                  <a:tint val="45000"/>
                  <a:satMod val="400000"/>
                </a:schemeClr>
              </a:duotone>
            </a:blip>
            <a:srcRect/>
            <a:stretch>
              <a:fillRect/>
            </a:stretch>
          </p:blipFill>
          <p:spPr bwMode="auto">
            <a:xfrm>
              <a:off x="544741" y="1689904"/>
              <a:ext cx="2455623" cy="1596224"/>
            </a:xfrm>
            <a:prstGeom prst="rect">
              <a:avLst/>
            </a:prstGeom>
            <a:noFill/>
            <a:ln w="9525" cmpd="sng">
              <a:noFill/>
              <a:bevel/>
            </a:ln>
          </p:spPr>
        </p:pic>
        <p:sp>
          <p:nvSpPr>
            <p:cNvPr id="29" name="Line 26"/>
            <p:cNvSpPr>
              <a:spLocks noChangeShapeType="1"/>
            </p:cNvSpPr>
            <p:nvPr/>
          </p:nvSpPr>
          <p:spPr bwMode="auto">
            <a:xfrm flipV="1">
              <a:off x="1071538" y="2786062"/>
              <a:ext cx="642942" cy="546916"/>
            </a:xfrm>
            <a:prstGeom prst="line">
              <a:avLst/>
            </a:prstGeom>
            <a:noFill/>
            <a:ln w="9525" cmpd="sng">
              <a:gradFill>
                <a:gsLst>
                  <a:gs pos="0">
                    <a:schemeClr val="bg1">
                      <a:lumMod val="85000"/>
                    </a:schemeClr>
                  </a:gs>
                  <a:gs pos="50000">
                    <a:schemeClr val="bg1">
                      <a:lumMod val="75000"/>
                    </a:schemeClr>
                  </a:gs>
                  <a:gs pos="82000">
                    <a:schemeClr val="bg1"/>
                  </a:gs>
                </a:gsLst>
                <a:lin ang="5400000" scaled="0"/>
              </a:gradFill>
              <a:prstDash val="dash"/>
              <a:round/>
              <a:tailEnd type="triangle"/>
            </a:ln>
          </p:spPr>
          <p:txBody>
            <a:bodyPr/>
            <a:lstStyle/>
            <a:p>
              <a:endParaRPr lang="zh-CN" altLang="en-US"/>
            </a:p>
          </p:txBody>
        </p:sp>
        <p:sp>
          <p:nvSpPr>
            <p:cNvPr id="30" name="Line 27"/>
            <p:cNvSpPr>
              <a:spLocks noChangeShapeType="1"/>
            </p:cNvSpPr>
            <p:nvPr/>
          </p:nvSpPr>
          <p:spPr bwMode="auto">
            <a:xfrm flipV="1">
              <a:off x="1428728" y="2904350"/>
              <a:ext cx="428628" cy="524653"/>
            </a:xfrm>
            <a:prstGeom prst="line">
              <a:avLst/>
            </a:prstGeom>
            <a:noFill/>
            <a:ln w="9525" cmpd="sng">
              <a:gradFill>
                <a:gsLst>
                  <a:gs pos="0">
                    <a:schemeClr val="bg1">
                      <a:lumMod val="85000"/>
                    </a:schemeClr>
                  </a:gs>
                  <a:gs pos="50000">
                    <a:schemeClr val="bg1">
                      <a:lumMod val="75000"/>
                    </a:schemeClr>
                  </a:gs>
                  <a:gs pos="82000">
                    <a:schemeClr val="bg1"/>
                  </a:gs>
                </a:gsLst>
                <a:lin ang="5400000" scaled="0"/>
              </a:gradFill>
              <a:prstDash val="dash"/>
              <a:round/>
              <a:tailEnd type="triangle"/>
            </a:ln>
          </p:spPr>
          <p:txBody>
            <a:bodyPr/>
            <a:lstStyle/>
            <a:p>
              <a:endParaRPr lang="zh-CN" altLang="en-US"/>
            </a:p>
          </p:txBody>
        </p:sp>
        <p:sp>
          <p:nvSpPr>
            <p:cNvPr id="31" name="Line 28"/>
            <p:cNvSpPr>
              <a:spLocks noChangeShapeType="1"/>
            </p:cNvSpPr>
            <p:nvPr/>
          </p:nvSpPr>
          <p:spPr bwMode="auto">
            <a:xfrm flipV="1">
              <a:off x="2000231" y="2955722"/>
              <a:ext cx="45719" cy="450954"/>
            </a:xfrm>
            <a:prstGeom prst="line">
              <a:avLst/>
            </a:prstGeom>
            <a:noFill/>
            <a:ln w="9525" cmpd="sng">
              <a:gradFill>
                <a:gsLst>
                  <a:gs pos="0">
                    <a:schemeClr val="bg1">
                      <a:lumMod val="85000"/>
                    </a:schemeClr>
                  </a:gs>
                  <a:gs pos="50000">
                    <a:schemeClr val="bg1">
                      <a:lumMod val="75000"/>
                    </a:schemeClr>
                  </a:gs>
                  <a:gs pos="82000">
                    <a:schemeClr val="bg1"/>
                  </a:gs>
                </a:gsLst>
                <a:lin ang="5400000" scaled="0"/>
              </a:gradFill>
              <a:prstDash val="dash"/>
              <a:round/>
              <a:tailEnd type="triangle"/>
            </a:ln>
          </p:spPr>
          <p:txBody>
            <a:bodyPr/>
            <a:lstStyle/>
            <a:p>
              <a:endParaRPr lang="zh-CN" altLang="en-US"/>
            </a:p>
          </p:txBody>
        </p:sp>
        <p:sp>
          <p:nvSpPr>
            <p:cNvPr id="32" name="Line 29"/>
            <p:cNvSpPr>
              <a:spLocks noChangeShapeType="1"/>
            </p:cNvSpPr>
            <p:nvPr/>
          </p:nvSpPr>
          <p:spPr bwMode="auto">
            <a:xfrm flipH="1" flipV="1">
              <a:off x="2214546" y="2857499"/>
              <a:ext cx="214313" cy="500065"/>
            </a:xfrm>
            <a:prstGeom prst="line">
              <a:avLst/>
            </a:prstGeom>
            <a:noFill/>
            <a:ln w="9525" cmpd="sng">
              <a:gradFill>
                <a:gsLst>
                  <a:gs pos="0">
                    <a:schemeClr val="bg1">
                      <a:lumMod val="85000"/>
                    </a:schemeClr>
                  </a:gs>
                  <a:gs pos="50000">
                    <a:schemeClr val="bg1">
                      <a:lumMod val="75000"/>
                    </a:schemeClr>
                  </a:gs>
                  <a:gs pos="82000">
                    <a:schemeClr val="bg1"/>
                  </a:gs>
                </a:gsLst>
                <a:lin ang="5400000" scaled="0"/>
              </a:gradFill>
              <a:prstDash val="dash"/>
              <a:round/>
              <a:tailEnd type="triangle"/>
            </a:ln>
          </p:spPr>
          <p:txBody>
            <a:bodyPr/>
            <a:lstStyle/>
            <a:p>
              <a:endParaRPr lang="zh-CN" altLang="en-US"/>
            </a:p>
          </p:txBody>
        </p:sp>
        <p:sp>
          <p:nvSpPr>
            <p:cNvPr id="33" name="Line 30"/>
            <p:cNvSpPr>
              <a:spLocks noChangeShapeType="1"/>
            </p:cNvSpPr>
            <p:nvPr/>
          </p:nvSpPr>
          <p:spPr bwMode="auto">
            <a:xfrm flipH="1" flipV="1">
              <a:off x="2285984" y="2761474"/>
              <a:ext cx="500066" cy="453213"/>
            </a:xfrm>
            <a:prstGeom prst="line">
              <a:avLst/>
            </a:prstGeom>
            <a:noFill/>
            <a:ln w="9525" cmpd="sng">
              <a:gradFill>
                <a:gsLst>
                  <a:gs pos="0">
                    <a:schemeClr val="bg1">
                      <a:lumMod val="85000"/>
                    </a:schemeClr>
                  </a:gs>
                  <a:gs pos="50000">
                    <a:schemeClr val="bg1">
                      <a:lumMod val="75000"/>
                    </a:schemeClr>
                  </a:gs>
                  <a:gs pos="82000">
                    <a:schemeClr val="bg1"/>
                  </a:gs>
                </a:gsLst>
                <a:lin ang="5400000" scaled="0"/>
              </a:gradFill>
              <a:prstDash val="dash"/>
              <a:round/>
              <a:tailEnd type="triangle"/>
            </a:ln>
          </p:spPr>
          <p:txBody>
            <a:bodyPr/>
            <a:lstStyle/>
            <a:p>
              <a:endParaRPr lang="zh-CN" altLang="en-US"/>
            </a:p>
          </p:txBody>
        </p:sp>
        <p:sp>
          <p:nvSpPr>
            <p:cNvPr id="34" name="Line 31"/>
            <p:cNvSpPr>
              <a:spLocks noChangeShapeType="1"/>
            </p:cNvSpPr>
            <p:nvPr/>
          </p:nvSpPr>
          <p:spPr bwMode="auto">
            <a:xfrm flipH="1" flipV="1">
              <a:off x="2357421" y="2643185"/>
              <a:ext cx="571501" cy="214312"/>
            </a:xfrm>
            <a:prstGeom prst="line">
              <a:avLst/>
            </a:prstGeom>
            <a:noFill/>
            <a:ln w="9525" cmpd="sng">
              <a:gradFill>
                <a:gsLst>
                  <a:gs pos="0">
                    <a:schemeClr val="bg1">
                      <a:lumMod val="85000"/>
                    </a:schemeClr>
                  </a:gs>
                  <a:gs pos="50000">
                    <a:schemeClr val="bg1">
                      <a:lumMod val="75000"/>
                    </a:schemeClr>
                  </a:gs>
                  <a:gs pos="82000">
                    <a:schemeClr val="bg1"/>
                  </a:gs>
                </a:gsLst>
                <a:lin ang="5400000" scaled="0"/>
              </a:gradFill>
              <a:prstDash val="dash"/>
              <a:round/>
              <a:tailEnd type="triangle"/>
            </a:ln>
          </p:spPr>
          <p:txBody>
            <a:bodyPr/>
            <a:lstStyle/>
            <a:p>
              <a:endParaRPr lang="zh-CN" altLang="en-US"/>
            </a:p>
          </p:txBody>
        </p:sp>
        <p:sp>
          <p:nvSpPr>
            <p:cNvPr id="35" name="Line 32"/>
            <p:cNvSpPr>
              <a:spLocks noChangeShapeType="1"/>
            </p:cNvSpPr>
            <p:nvPr/>
          </p:nvSpPr>
          <p:spPr bwMode="auto">
            <a:xfrm flipH="1">
              <a:off x="2357421" y="2443753"/>
              <a:ext cx="571502" cy="56556"/>
            </a:xfrm>
            <a:prstGeom prst="line">
              <a:avLst/>
            </a:prstGeom>
            <a:noFill/>
            <a:ln w="9525" cmpd="sng">
              <a:gradFill flip="none" rotWithShape="1">
                <a:gsLst>
                  <a:gs pos="0">
                    <a:schemeClr val="bg1">
                      <a:lumMod val="85000"/>
                    </a:schemeClr>
                  </a:gs>
                  <a:gs pos="50000">
                    <a:schemeClr val="bg1">
                      <a:lumMod val="75000"/>
                    </a:schemeClr>
                  </a:gs>
                  <a:gs pos="19000">
                    <a:schemeClr val="bg1"/>
                  </a:gs>
                </a:gsLst>
                <a:lin ang="10800000" scaled="1"/>
                <a:tileRect/>
              </a:gradFill>
              <a:prstDash val="dash"/>
              <a:round/>
              <a:tailEnd type="triangle"/>
            </a:ln>
          </p:spPr>
          <p:txBody>
            <a:bodyPr/>
            <a:lstStyle/>
            <a:p>
              <a:endParaRPr lang="zh-CN" altLang="en-US"/>
            </a:p>
          </p:txBody>
        </p:sp>
        <p:sp>
          <p:nvSpPr>
            <p:cNvPr id="36" name="Line 33"/>
            <p:cNvSpPr>
              <a:spLocks noChangeShapeType="1"/>
            </p:cNvSpPr>
            <p:nvPr/>
          </p:nvSpPr>
          <p:spPr bwMode="auto">
            <a:xfrm flipH="1">
              <a:off x="2357421" y="2071682"/>
              <a:ext cx="571501" cy="285752"/>
            </a:xfrm>
            <a:prstGeom prst="line">
              <a:avLst/>
            </a:prstGeom>
            <a:noFill/>
            <a:ln w="9525" cmpd="sng">
              <a:gradFill>
                <a:gsLst>
                  <a:gs pos="0">
                    <a:schemeClr val="bg1">
                      <a:lumMod val="85000"/>
                    </a:schemeClr>
                  </a:gs>
                  <a:gs pos="50000">
                    <a:schemeClr val="bg1">
                      <a:lumMod val="75000"/>
                    </a:schemeClr>
                  </a:gs>
                  <a:gs pos="82000">
                    <a:schemeClr val="bg1"/>
                  </a:gs>
                </a:gsLst>
                <a:lin ang="5400000" scaled="0"/>
              </a:gradFill>
              <a:prstDash val="dash"/>
              <a:round/>
              <a:tailEnd type="triangle"/>
            </a:ln>
          </p:spPr>
          <p:txBody>
            <a:bodyPr/>
            <a:lstStyle/>
            <a:p>
              <a:endParaRPr lang="zh-CN" altLang="en-US"/>
            </a:p>
          </p:txBody>
        </p:sp>
      </p:grpSp>
      <p:sp>
        <p:nvSpPr>
          <p:cNvPr id="37" name="虚尾箭头 36"/>
          <p:cNvSpPr/>
          <p:nvPr/>
        </p:nvSpPr>
        <p:spPr bwMode="auto">
          <a:xfrm>
            <a:off x="7527626" y="2255164"/>
            <a:ext cx="357190" cy="214314"/>
          </a:xfrm>
          <a:prstGeom prst="stripedRightArrow">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8" name="矩形 37"/>
          <p:cNvSpPr/>
          <p:nvPr/>
        </p:nvSpPr>
        <p:spPr>
          <a:xfrm>
            <a:off x="349200" y="3872365"/>
            <a:ext cx="7825740" cy="492443"/>
          </a:xfrm>
          <a:prstGeom prst="rect">
            <a:avLst/>
          </a:prstGeom>
        </p:spPr>
        <p:txBody>
          <a:bodyPr wrap="square">
            <a:spAutoFit/>
          </a:bodyPr>
          <a:lstStyle/>
          <a:p>
            <a:pPr>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美国实施再工业化战略，无疑将打乱中国制造业的发展路径！</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2000"/>
                            </p:stCondLst>
                            <p:childTnLst>
                              <p:par>
                                <p:cTn id="27" presetID="23" presetClass="entr" presetSubtype="16"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37" grpId="0" animBg="1"/>
      <p:bldP spid="38"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Text Box 3"/>
          <p:cNvSpPr txBox="1"/>
          <p:nvPr/>
        </p:nvSpPr>
        <p:spPr>
          <a:xfrm>
            <a:off x="0" y="482600"/>
            <a:ext cx="9144000" cy="579438"/>
          </a:xfrm>
          <a:prstGeom prst="rect">
            <a:avLst/>
          </a:prstGeom>
          <a:noFill/>
          <a:ln w="9525">
            <a:noFill/>
            <a:miter/>
          </a:ln>
          <a:effectLst>
            <a:outerShdw blurRad="50800" dist="38100" dir="5400000" algn="t" rotWithShape="0">
              <a:prstClr val="black">
                <a:alpha val="40000"/>
              </a:prstClr>
            </a:outerShdw>
          </a:effectLst>
        </p:spPr>
        <p:txBody>
          <a:bodyPr>
            <a:spAutoFit/>
          </a:bodyPr>
          <a:lstStyle/>
          <a:p>
            <a:pPr algn="ctr" defTabSz="0">
              <a:tabLst>
                <a:tab pos="3761105" algn="l"/>
              </a:tabLst>
              <a:defRPr/>
            </a:pPr>
            <a:r>
              <a:rPr lang="zh-CN" altLang="en-US" sz="3200" noProof="1">
                <a:solidFill>
                  <a:srgbClr val="000800"/>
                </a:solidFill>
                <a:ea typeface="微软雅黑" panose="020B0503020204020204" pitchFamily="34" charset="-122"/>
                <a:cs typeface="+mn-ea"/>
                <a:sym typeface="Arial" panose="020B0604020202020204" pitchFamily="34" charset="0"/>
              </a:rPr>
              <a:t>评估标准与指标体系</a:t>
            </a:r>
            <a:endParaRPr lang="zh-CN" altLang="en-US" sz="1000" noProof="1">
              <a:solidFill>
                <a:srgbClr val="000800"/>
              </a:solidFill>
              <a:ea typeface="宋体" panose="02010600030101010101" pitchFamily="2" charset="-122"/>
            </a:endParaRPr>
          </a:p>
        </p:txBody>
      </p:sp>
      <p:sp>
        <p:nvSpPr>
          <p:cNvPr id="24579" name="文本框 10279"/>
          <p:cNvSpPr txBox="1">
            <a:spLocks noChangeArrowheads="1"/>
          </p:cNvSpPr>
          <p:nvPr/>
        </p:nvSpPr>
        <p:spPr bwMode="auto">
          <a:xfrm>
            <a:off x="1785938" y="1276350"/>
            <a:ext cx="5573712" cy="369888"/>
          </a:xfrm>
          <a:prstGeom prst="rect">
            <a:avLst/>
          </a:prstGeom>
          <a:noFill/>
          <a:ln w="9525">
            <a:noFill/>
            <a:miter lim="800000"/>
          </a:ln>
        </p:spPr>
        <p:txBody>
          <a:bodyPr wrap="none">
            <a:spAutoFit/>
          </a:bodyPr>
          <a:lstStyle/>
          <a:p>
            <a:r>
              <a:rPr lang="zh-CN" altLang="en-US" sz="1800" b="1">
                <a:solidFill>
                  <a:srgbClr val="000800"/>
                </a:solidFill>
                <a:latin typeface="微软雅黑" panose="020B0503020204020204" pitchFamily="34" charset="-122"/>
                <a:ea typeface="微软雅黑" panose="020B0503020204020204" pitchFamily="34" charset="-122"/>
              </a:rPr>
              <a:t>指标框架：</a:t>
            </a:r>
            <a:r>
              <a:rPr lang="en-US" altLang="zh-CN" sz="1800">
                <a:solidFill>
                  <a:srgbClr val="000800"/>
                </a:solidFill>
                <a:latin typeface="微软雅黑" panose="020B0503020204020204" pitchFamily="34" charset="-122"/>
                <a:ea typeface="微软雅黑" panose="020B0503020204020204" pitchFamily="34" charset="-122"/>
              </a:rPr>
              <a:t>8</a:t>
            </a:r>
            <a:r>
              <a:rPr lang="zh-CN" altLang="en-US" sz="1800">
                <a:solidFill>
                  <a:srgbClr val="000800"/>
                </a:solidFill>
                <a:latin typeface="微软雅黑" panose="020B0503020204020204" pitchFamily="34" charset="-122"/>
                <a:ea typeface="微软雅黑" panose="020B0503020204020204" pitchFamily="34" charset="-122"/>
              </a:rPr>
              <a:t>个一级指标</a:t>
            </a:r>
            <a:r>
              <a:rPr lang="en-US" sz="1800">
                <a:solidFill>
                  <a:srgbClr val="000800"/>
                </a:solidFill>
                <a:latin typeface="微软雅黑" panose="020B0503020204020204" pitchFamily="34" charset="-122"/>
                <a:ea typeface="微软雅黑" panose="020B0503020204020204" pitchFamily="34" charset="-122"/>
              </a:rPr>
              <a:t> </a:t>
            </a:r>
            <a:r>
              <a:rPr lang="en-US" altLang="zh-CN" sz="1800">
                <a:solidFill>
                  <a:srgbClr val="000800"/>
                </a:solidFill>
                <a:latin typeface="微软雅黑" panose="020B0503020204020204" pitchFamily="34" charset="-122"/>
                <a:ea typeface="微软雅黑" panose="020B0503020204020204" pitchFamily="34" charset="-122"/>
              </a:rPr>
              <a:t>27</a:t>
            </a:r>
            <a:r>
              <a:rPr lang="zh-CN" altLang="en-US" sz="1800">
                <a:solidFill>
                  <a:srgbClr val="000800"/>
                </a:solidFill>
                <a:latin typeface="微软雅黑" panose="020B0503020204020204" pitchFamily="34" charset="-122"/>
                <a:ea typeface="微软雅黑" panose="020B0503020204020204" pitchFamily="34" charset="-122"/>
              </a:rPr>
              <a:t>个二级指标</a:t>
            </a:r>
            <a:r>
              <a:rPr lang="en-US" sz="1800">
                <a:solidFill>
                  <a:srgbClr val="000800"/>
                </a:solidFill>
                <a:latin typeface="微软雅黑" panose="020B0503020204020204" pitchFamily="34" charset="-122"/>
                <a:ea typeface="微软雅黑" panose="020B0503020204020204" pitchFamily="34" charset="-122"/>
              </a:rPr>
              <a:t> </a:t>
            </a:r>
            <a:r>
              <a:rPr lang="zh-CN" altLang="en-US" sz="1800">
                <a:solidFill>
                  <a:srgbClr val="000800"/>
                </a:solidFill>
                <a:latin typeface="微软雅黑" panose="020B0503020204020204" pitchFamily="34" charset="-122"/>
                <a:ea typeface="微软雅黑" panose="020B0503020204020204" pitchFamily="34" charset="-122"/>
              </a:rPr>
              <a:t>若干特色项目</a:t>
            </a:r>
            <a:endParaRPr lang="zh-CN" altLang="en-US" sz="1800">
              <a:solidFill>
                <a:srgbClr val="000800"/>
              </a:solidFill>
              <a:latin typeface="微软雅黑" panose="020B0503020204020204" pitchFamily="34" charset="-122"/>
              <a:ea typeface="微软雅黑" panose="020B0503020204020204" pitchFamily="34" charset="-122"/>
            </a:endParaRPr>
          </a:p>
        </p:txBody>
      </p:sp>
      <p:cxnSp>
        <p:nvCxnSpPr>
          <p:cNvPr id="24580" name="直接连接符 1"/>
          <p:cNvCxnSpPr>
            <a:cxnSpLocks noChangeShapeType="1"/>
          </p:cNvCxnSpPr>
          <p:nvPr/>
        </p:nvCxnSpPr>
        <p:spPr bwMode="auto">
          <a:xfrm>
            <a:off x="0" y="1779588"/>
            <a:ext cx="9144000" cy="0"/>
          </a:xfrm>
          <a:prstGeom prst="line">
            <a:avLst/>
          </a:prstGeom>
          <a:noFill/>
          <a:ln w="31750" algn="ctr">
            <a:solidFill>
              <a:srgbClr val="1E717C"/>
            </a:solidFill>
            <a:round/>
          </a:ln>
        </p:spPr>
      </p:cxnSp>
      <p:sp>
        <p:nvSpPr>
          <p:cNvPr id="24581" name="矩形 6"/>
          <p:cNvSpPr>
            <a:spLocks noChangeArrowheads="1"/>
          </p:cNvSpPr>
          <p:nvPr/>
        </p:nvSpPr>
        <p:spPr bwMode="auto">
          <a:xfrm>
            <a:off x="1403350" y="2211388"/>
            <a:ext cx="1368425" cy="800100"/>
          </a:xfrm>
          <a:prstGeom prst="rect">
            <a:avLst/>
          </a:prstGeom>
          <a:noFill/>
          <a:ln w="9525">
            <a:noFill/>
            <a:miter lim="800000"/>
          </a:ln>
        </p:spPr>
        <p:txBody>
          <a:bodyPr>
            <a:spAutoFit/>
          </a:bodyPr>
          <a:lstStyle/>
          <a:p>
            <a:pPr marL="269875" indent="-269875" algn="just">
              <a:spcAft>
                <a:spcPts val="600"/>
              </a:spcAft>
            </a:pPr>
            <a:r>
              <a:rPr lang="en-US" altLang="zh-CN" sz="1200">
                <a:solidFill>
                  <a:srgbClr val="080800"/>
                </a:solidFill>
                <a:latin typeface="微软雅黑" panose="020B0503020204020204" pitchFamily="34" charset="-122"/>
                <a:ea typeface="微软雅黑" panose="020B0503020204020204" pitchFamily="34" charset="-122"/>
              </a:rPr>
              <a:t>1.1</a:t>
            </a:r>
            <a:r>
              <a:rPr lang="zh-CN" altLang="en-US" sz="1200">
                <a:solidFill>
                  <a:srgbClr val="080800"/>
                </a:solidFill>
                <a:latin typeface="微软雅黑" panose="020B0503020204020204" pitchFamily="34" charset="-122"/>
                <a:ea typeface="微软雅黑" panose="020B0503020204020204" pitchFamily="34" charset="-122"/>
              </a:rPr>
              <a:t> </a:t>
            </a:r>
            <a:r>
              <a:rPr lang="en-US" sz="1200">
                <a:solidFill>
                  <a:srgbClr val="080800"/>
                </a:solidFill>
                <a:latin typeface="微软雅黑" panose="020B0503020204020204" pitchFamily="34" charset="-122"/>
                <a:ea typeface="微软雅黑" panose="020B0503020204020204" pitchFamily="34" charset="-122"/>
              </a:rPr>
              <a:t>办学定位</a:t>
            </a:r>
            <a:r>
              <a:rPr lang="en-US" altLang="zh-CN" sz="1200">
                <a:solidFill>
                  <a:srgbClr val="080800"/>
                </a:solidFill>
                <a:latin typeface="微软雅黑" panose="020B0503020204020204" pitchFamily="34" charset="-122"/>
                <a:ea typeface="微软雅黑" panose="020B0503020204020204" pitchFamily="34" charset="-122"/>
              </a:rPr>
              <a:t>0.2</a:t>
            </a:r>
            <a:endParaRPr lang="en-US" altLang="zh-CN"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en-US" altLang="zh-CN" sz="1200">
                <a:solidFill>
                  <a:srgbClr val="080800"/>
                </a:solidFill>
                <a:latin typeface="微软雅黑" panose="020B0503020204020204" pitchFamily="34" charset="-122"/>
                <a:ea typeface="微软雅黑" panose="020B0503020204020204" pitchFamily="34" charset="-122"/>
              </a:rPr>
              <a:t>1.2</a:t>
            </a:r>
            <a:r>
              <a:rPr lang="zh-CN" altLang="en-US" sz="1200">
                <a:solidFill>
                  <a:srgbClr val="080800"/>
                </a:solidFill>
                <a:latin typeface="微软雅黑" panose="020B0503020204020204" pitchFamily="34" charset="-122"/>
                <a:ea typeface="微软雅黑" panose="020B0503020204020204" pitchFamily="34" charset="-122"/>
              </a:rPr>
              <a:t> </a:t>
            </a:r>
            <a:r>
              <a:rPr lang="en-US" sz="1200">
                <a:solidFill>
                  <a:srgbClr val="080800"/>
                </a:solidFill>
                <a:latin typeface="微软雅黑" panose="020B0503020204020204" pitchFamily="34" charset="-122"/>
                <a:ea typeface="微软雅黑" panose="020B0503020204020204" pitchFamily="34" charset="-122"/>
              </a:rPr>
              <a:t>规章制度</a:t>
            </a:r>
            <a:r>
              <a:rPr lang="en-US" altLang="zh-CN" sz="1200">
                <a:solidFill>
                  <a:srgbClr val="080800"/>
                </a:solidFill>
                <a:latin typeface="微软雅黑" panose="020B0503020204020204" pitchFamily="34" charset="-122"/>
                <a:ea typeface="微软雅黑" panose="020B0503020204020204" pitchFamily="34" charset="-122"/>
              </a:rPr>
              <a:t>0.4</a:t>
            </a:r>
            <a:endParaRPr lang="en-US" altLang="zh-CN"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en-US" altLang="zh-CN" sz="1200">
                <a:solidFill>
                  <a:srgbClr val="080800"/>
                </a:solidFill>
                <a:latin typeface="微软雅黑" panose="020B0503020204020204" pitchFamily="34" charset="-122"/>
                <a:ea typeface="微软雅黑" panose="020B0503020204020204" pitchFamily="34" charset="-122"/>
              </a:rPr>
              <a:t>1.3</a:t>
            </a:r>
            <a:r>
              <a:rPr lang="zh-CN" altLang="en-US" sz="1200">
                <a:solidFill>
                  <a:srgbClr val="080800"/>
                </a:solidFill>
                <a:latin typeface="微软雅黑" panose="020B0503020204020204" pitchFamily="34" charset="-122"/>
                <a:ea typeface="微软雅黑" panose="020B0503020204020204" pitchFamily="34" charset="-122"/>
              </a:rPr>
              <a:t> </a:t>
            </a:r>
            <a:r>
              <a:rPr lang="en-US" sz="1200">
                <a:solidFill>
                  <a:srgbClr val="080800"/>
                </a:solidFill>
                <a:latin typeface="微软雅黑" panose="020B0503020204020204" pitchFamily="34" charset="-122"/>
                <a:ea typeface="微软雅黑" panose="020B0503020204020204" pitchFamily="34" charset="-122"/>
              </a:rPr>
              <a:t>治理结构</a:t>
            </a:r>
            <a:r>
              <a:rPr lang="en-US" altLang="zh-CN" sz="1200">
                <a:solidFill>
                  <a:srgbClr val="080800"/>
                </a:solidFill>
                <a:latin typeface="微软雅黑" panose="020B0503020204020204" pitchFamily="34" charset="-122"/>
                <a:ea typeface="微软雅黑" panose="020B0503020204020204" pitchFamily="34" charset="-122"/>
              </a:rPr>
              <a:t>0.4</a:t>
            </a:r>
            <a:endParaRPr lang="en-US" altLang="zh-CN" sz="1200">
              <a:solidFill>
                <a:srgbClr val="080800"/>
              </a:solidFill>
              <a:latin typeface="微软雅黑" panose="020B0503020204020204" pitchFamily="34" charset="-122"/>
              <a:ea typeface="微软雅黑" panose="020B0503020204020204" pitchFamily="34" charset="-122"/>
            </a:endParaRPr>
          </a:p>
        </p:txBody>
      </p:sp>
      <p:sp>
        <p:nvSpPr>
          <p:cNvPr id="24582" name="矩形 10"/>
          <p:cNvSpPr>
            <a:spLocks noChangeArrowheads="1"/>
          </p:cNvSpPr>
          <p:nvPr/>
        </p:nvSpPr>
        <p:spPr bwMode="auto">
          <a:xfrm>
            <a:off x="144463" y="2500313"/>
            <a:ext cx="800100" cy="584200"/>
          </a:xfrm>
          <a:prstGeom prst="rect">
            <a:avLst/>
          </a:prstGeom>
          <a:noFill/>
          <a:ln w="9525">
            <a:noFill/>
            <a:miter lim="800000"/>
          </a:ln>
        </p:spPr>
        <p:txBody>
          <a:bodyPr wrap="none">
            <a:spAutoFit/>
          </a:bodyPr>
          <a:lstStyle/>
          <a:p>
            <a:pPr algn="ctr"/>
            <a:r>
              <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sym typeface="+mn-ea"/>
              </a:rPr>
              <a:t>观测点</a:t>
            </a: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4583" name="直接连接符 13"/>
          <p:cNvCxnSpPr>
            <a:cxnSpLocks noChangeShapeType="1"/>
          </p:cNvCxnSpPr>
          <p:nvPr/>
        </p:nvCxnSpPr>
        <p:spPr bwMode="auto">
          <a:xfrm>
            <a:off x="0" y="3363913"/>
            <a:ext cx="9144000" cy="0"/>
          </a:xfrm>
          <a:prstGeom prst="line">
            <a:avLst/>
          </a:prstGeom>
          <a:noFill/>
          <a:ln w="12700" algn="ctr">
            <a:solidFill>
              <a:srgbClr val="1E717C"/>
            </a:solidFill>
            <a:round/>
          </a:ln>
        </p:spPr>
      </p:cxnSp>
      <p:cxnSp>
        <p:nvCxnSpPr>
          <p:cNvPr id="24584" name="直接连接符 14"/>
          <p:cNvCxnSpPr>
            <a:cxnSpLocks noChangeShapeType="1"/>
          </p:cNvCxnSpPr>
          <p:nvPr/>
        </p:nvCxnSpPr>
        <p:spPr bwMode="auto">
          <a:xfrm>
            <a:off x="0" y="2139950"/>
            <a:ext cx="9144000" cy="0"/>
          </a:xfrm>
          <a:prstGeom prst="line">
            <a:avLst/>
          </a:prstGeom>
          <a:noFill/>
          <a:ln w="9525" algn="ctr">
            <a:solidFill>
              <a:srgbClr val="00C0BC"/>
            </a:solidFill>
            <a:prstDash val="sysDash"/>
            <a:round/>
          </a:ln>
        </p:spPr>
      </p:cxnSp>
      <p:sp>
        <p:nvSpPr>
          <p:cNvPr id="16" name="矩形 18"/>
          <p:cNvSpPr>
            <a:spLocks noChangeArrowheads="1"/>
          </p:cNvSpPr>
          <p:nvPr/>
        </p:nvSpPr>
        <p:spPr bwMode="auto">
          <a:xfrm>
            <a:off x="7213600" y="2211388"/>
            <a:ext cx="1822450" cy="800100"/>
          </a:xfrm>
          <a:prstGeom prst="rect">
            <a:avLst/>
          </a:prstGeom>
          <a:noFill/>
          <a:ln w="9525">
            <a:noFill/>
            <a:miter lim="800000"/>
          </a:ln>
        </p:spPr>
        <p:txBody>
          <a:bodyPr>
            <a:spAutoFit/>
          </a:bodyPr>
          <a:lstStyle/>
          <a:p>
            <a:pPr marL="269875" indent="-269875" algn="just">
              <a:spcAft>
                <a:spcPts val="600"/>
              </a:spcAft>
              <a:defRPr/>
            </a:pPr>
            <a:r>
              <a:rPr lang="zh-CN" altLang="en-US" sz="1200" dirty="0">
                <a:solidFill>
                  <a:srgbClr val="080800"/>
                </a:solidFill>
                <a:latin typeface="微软雅黑" panose="020B0503020204020204" pitchFamily="34" charset="-122"/>
                <a:ea typeface="微软雅黑" panose="020B0503020204020204" pitchFamily="34" charset="-122"/>
              </a:rPr>
              <a:t>4.1 专业（群）建设0.3</a:t>
            </a:r>
            <a:endParaRPr lang="en-US" altLang="zh-CN"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defRPr/>
            </a:pPr>
            <a:r>
              <a:rPr lang="zh-CN" altLang="en-US" sz="1200" dirty="0">
                <a:solidFill>
                  <a:srgbClr val="080800"/>
                </a:solidFill>
                <a:latin typeface="微软雅黑" panose="020B0503020204020204" pitchFamily="34" charset="-122"/>
                <a:ea typeface="微软雅黑" panose="020B0503020204020204" pitchFamily="34" charset="-122"/>
              </a:rPr>
              <a:t>4.2 课程与教材开发0.3</a:t>
            </a:r>
            <a:endParaRPr lang="en-US" altLang="zh-CN"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defRPr/>
            </a:pPr>
            <a:r>
              <a:rPr lang="zh-CN" altLang="en-US" sz="1200" dirty="0">
                <a:solidFill>
                  <a:srgbClr val="080800"/>
                </a:solidFill>
                <a:latin typeface="微软雅黑" panose="020B0503020204020204" pitchFamily="34" charset="-122"/>
                <a:ea typeface="微软雅黑" panose="020B0503020204020204" pitchFamily="34" charset="-122"/>
              </a:rPr>
              <a:t>4.3 实践教学0.4</a:t>
            </a:r>
            <a:endParaRPr lang="en-US" altLang="zh-CN" sz="1200"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矩形 22"/>
          <p:cNvSpPr/>
          <p:nvPr/>
        </p:nvSpPr>
        <p:spPr>
          <a:xfrm>
            <a:off x="0" y="1779588"/>
            <a:ext cx="9144000" cy="360362"/>
          </a:xfrm>
          <a:prstGeom prst="rect">
            <a:avLst/>
          </a:prstGeom>
          <a:solidFill>
            <a:srgbClr val="1E717C">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587" name="TextBox 2"/>
          <p:cNvSpPr txBox="1">
            <a:spLocks noChangeArrowheads="1"/>
          </p:cNvSpPr>
          <p:nvPr/>
        </p:nvSpPr>
        <p:spPr bwMode="auto">
          <a:xfrm>
            <a:off x="1403350" y="1779588"/>
            <a:ext cx="1296988" cy="334962"/>
          </a:xfrm>
          <a:prstGeom prst="rect">
            <a:avLst/>
          </a:prstGeom>
          <a:noFill/>
          <a:ln w="9525">
            <a:noFill/>
            <a:miter lim="800000"/>
          </a:ln>
        </p:spPr>
        <p:txBody>
          <a:bodyPr>
            <a:spAutoFit/>
          </a:bodyPr>
          <a:lstStyle/>
          <a:p>
            <a:pPr fontAlgn="ctr">
              <a:lnSpc>
                <a:spcPts val="1900"/>
              </a:lnSpc>
              <a:buClr>
                <a:srgbClr val="000000"/>
              </a:buClr>
            </a:pPr>
            <a:r>
              <a:rPr lang="en-US" altLang="zh-CN"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1 </a:t>
            </a:r>
            <a:r>
              <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定位与治理</a:t>
            </a:r>
            <a:endPar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4588" name="TextBox 3"/>
          <p:cNvSpPr txBox="1">
            <a:spLocks noChangeArrowheads="1"/>
          </p:cNvSpPr>
          <p:nvPr/>
        </p:nvSpPr>
        <p:spPr bwMode="auto">
          <a:xfrm>
            <a:off x="3492500" y="1779588"/>
            <a:ext cx="1223963" cy="374650"/>
          </a:xfrm>
          <a:prstGeom prst="rect">
            <a:avLst/>
          </a:prstGeom>
          <a:noFill/>
          <a:ln w="9525">
            <a:noFill/>
            <a:miter lim="800000"/>
          </a:ln>
        </p:spPr>
        <p:txBody>
          <a:bodyPr>
            <a:spAutoFit/>
          </a:bodyPr>
          <a:lstStyle/>
          <a:p>
            <a:pPr>
              <a:lnSpc>
                <a:spcPts val="2200"/>
              </a:lnSpc>
            </a:pPr>
            <a:r>
              <a:rPr lang="en-US" altLang="zh-CN"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2 </a:t>
            </a:r>
            <a:r>
              <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办学条件</a:t>
            </a:r>
            <a:endPar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4589" name="TextBox 4"/>
          <p:cNvSpPr txBox="1">
            <a:spLocks noChangeArrowheads="1"/>
          </p:cNvSpPr>
          <p:nvPr/>
        </p:nvSpPr>
        <p:spPr bwMode="auto">
          <a:xfrm>
            <a:off x="5508625" y="1779588"/>
            <a:ext cx="1195388" cy="374650"/>
          </a:xfrm>
          <a:prstGeom prst="rect">
            <a:avLst/>
          </a:prstGeom>
          <a:noFill/>
          <a:ln w="9525">
            <a:noFill/>
            <a:miter lim="800000"/>
          </a:ln>
        </p:spPr>
        <p:txBody>
          <a:bodyPr>
            <a:spAutoFit/>
          </a:bodyPr>
          <a:lstStyle/>
          <a:p>
            <a:pPr>
              <a:lnSpc>
                <a:spcPts val="2200"/>
              </a:lnSpc>
            </a:pPr>
            <a:r>
              <a:rPr lang="en-US" altLang="zh-CN"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3 </a:t>
            </a:r>
            <a:r>
              <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师资队伍</a:t>
            </a:r>
            <a:endPar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4590" name="TextBox 5"/>
          <p:cNvSpPr txBox="1">
            <a:spLocks noChangeArrowheads="1"/>
          </p:cNvSpPr>
          <p:nvPr/>
        </p:nvSpPr>
        <p:spPr bwMode="auto">
          <a:xfrm>
            <a:off x="34925" y="1779588"/>
            <a:ext cx="1057275" cy="338137"/>
          </a:xfrm>
          <a:prstGeom prst="rect">
            <a:avLst/>
          </a:prstGeom>
          <a:noFill/>
          <a:ln w="9525">
            <a:noFill/>
            <a:miter lim="800000"/>
          </a:ln>
        </p:spPr>
        <p:txBody>
          <a:bodyPr>
            <a:spAutoFit/>
          </a:bodyPr>
          <a:lstStyle/>
          <a:p>
            <a:pPr algn="ctr"/>
            <a:r>
              <a:rPr lang="zh-CN" altLang="en-US" sz="1600">
                <a:solidFill>
                  <a:schemeClr val="bg1"/>
                </a:solidFill>
                <a:latin typeface="微软雅黑" panose="020B0503020204020204" pitchFamily="34" charset="-122"/>
                <a:ea typeface="微软雅黑" panose="020B0503020204020204" pitchFamily="34" charset="-122"/>
              </a:rPr>
              <a:t>二级指标</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4591" name="TextBox 4"/>
          <p:cNvSpPr txBox="1">
            <a:spLocks noChangeArrowheads="1"/>
          </p:cNvSpPr>
          <p:nvPr/>
        </p:nvSpPr>
        <p:spPr bwMode="auto">
          <a:xfrm>
            <a:off x="7235825" y="1779588"/>
            <a:ext cx="1763713" cy="374650"/>
          </a:xfrm>
          <a:prstGeom prst="rect">
            <a:avLst/>
          </a:prstGeom>
          <a:noFill/>
          <a:ln w="9525">
            <a:noFill/>
            <a:miter lim="800000"/>
          </a:ln>
        </p:spPr>
        <p:txBody>
          <a:bodyPr>
            <a:spAutoFit/>
          </a:bodyPr>
          <a:lstStyle/>
          <a:p>
            <a:pPr>
              <a:lnSpc>
                <a:spcPts val="2200"/>
              </a:lnSpc>
            </a:pPr>
            <a:r>
              <a:rPr lang="en-US" altLang="zh-CN"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4 </a:t>
            </a:r>
            <a:r>
              <a:rPr 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rPr>
              <a:t>专业、课程与教学</a:t>
            </a:r>
            <a:endParaRPr lang="zh-CN" altLang="en-US" sz="140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4592" name="矩形 6"/>
          <p:cNvSpPr>
            <a:spLocks noChangeArrowheads="1"/>
          </p:cNvSpPr>
          <p:nvPr/>
        </p:nvSpPr>
        <p:spPr bwMode="auto">
          <a:xfrm>
            <a:off x="3059113" y="2211388"/>
            <a:ext cx="1944687" cy="1062037"/>
          </a:xfrm>
          <a:prstGeom prst="rect">
            <a:avLst/>
          </a:prstGeom>
          <a:noFill/>
          <a:ln w="9525">
            <a:noFill/>
            <a:miter lim="800000"/>
          </a:ln>
        </p:spPr>
        <p:txBody>
          <a:bodyPr>
            <a:spAutoFit/>
          </a:bodyPr>
          <a:lstStyle/>
          <a:p>
            <a:pPr marL="269875" indent="-269875" algn="just">
              <a:spcAft>
                <a:spcPts val="600"/>
              </a:spcAft>
            </a:pPr>
            <a:r>
              <a:rPr lang="zh-CN" altLang="en-US" sz="1200">
                <a:solidFill>
                  <a:srgbClr val="080800"/>
                </a:solidFill>
                <a:latin typeface="微软雅黑" panose="020B0503020204020204" pitchFamily="34" charset="-122"/>
                <a:ea typeface="微软雅黑" panose="020B0503020204020204" pitchFamily="34" charset="-122"/>
              </a:rPr>
              <a:t>2.1 教学科研仪器设备0.2</a:t>
            </a:r>
            <a:endParaRPr lang="en-US" altLang="zh-CN"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zh-CN" altLang="en-US" sz="1200">
                <a:solidFill>
                  <a:srgbClr val="080800"/>
                </a:solidFill>
                <a:latin typeface="微软雅黑" panose="020B0503020204020204" pitchFamily="34" charset="-122"/>
                <a:ea typeface="微软雅黑" panose="020B0503020204020204" pitchFamily="34" charset="-122"/>
              </a:rPr>
              <a:t>2.2 实习实训基地0.5</a:t>
            </a:r>
            <a:endParaRPr lang="en-US" altLang="zh-CN"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zh-CN" altLang="en-US" sz="1200">
                <a:solidFill>
                  <a:srgbClr val="080800"/>
                </a:solidFill>
                <a:latin typeface="微软雅黑" panose="020B0503020204020204" pitchFamily="34" charset="-122"/>
                <a:ea typeface="微软雅黑" panose="020B0503020204020204" pitchFamily="34" charset="-122"/>
              </a:rPr>
              <a:t>2.3 创新创业中心0.1</a:t>
            </a:r>
            <a:endParaRPr lang="en-US" altLang="zh-CN"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zh-CN" altLang="en-US" sz="1200">
                <a:solidFill>
                  <a:srgbClr val="080800"/>
                </a:solidFill>
                <a:latin typeface="微软雅黑" panose="020B0503020204020204" pitchFamily="34" charset="-122"/>
                <a:ea typeface="微软雅黑" panose="020B0503020204020204" pitchFamily="34" charset="-122"/>
              </a:rPr>
              <a:t>2.4 信息平台0.2</a:t>
            </a:r>
            <a:endParaRPr lang="en-US" altLang="zh-CN" sz="1200">
              <a:solidFill>
                <a:srgbClr val="080800"/>
              </a:solidFill>
              <a:latin typeface="微软雅黑" panose="020B0503020204020204" pitchFamily="34" charset="-122"/>
              <a:ea typeface="微软雅黑" panose="020B0503020204020204" pitchFamily="34" charset="-122"/>
            </a:endParaRPr>
          </a:p>
        </p:txBody>
      </p:sp>
      <p:sp>
        <p:nvSpPr>
          <p:cNvPr id="24593" name="矩形 6"/>
          <p:cNvSpPr>
            <a:spLocks noChangeArrowheads="1"/>
          </p:cNvSpPr>
          <p:nvPr/>
        </p:nvSpPr>
        <p:spPr bwMode="auto">
          <a:xfrm>
            <a:off x="5435600" y="2211388"/>
            <a:ext cx="1944688" cy="1062037"/>
          </a:xfrm>
          <a:prstGeom prst="rect">
            <a:avLst/>
          </a:prstGeom>
          <a:noFill/>
          <a:ln w="9525">
            <a:noFill/>
            <a:miter lim="800000"/>
          </a:ln>
        </p:spPr>
        <p:txBody>
          <a:bodyPr>
            <a:spAutoFit/>
          </a:bodyPr>
          <a:lstStyle/>
          <a:p>
            <a:pPr marL="269875" indent="-269875" algn="just">
              <a:spcAft>
                <a:spcPts val="600"/>
              </a:spcAft>
            </a:pPr>
            <a:r>
              <a:rPr lang="zh-CN" altLang="en-US" sz="1200">
                <a:solidFill>
                  <a:srgbClr val="080800"/>
                </a:solidFill>
                <a:latin typeface="微软雅黑" panose="020B0503020204020204" pitchFamily="34" charset="-122"/>
                <a:ea typeface="微软雅黑" panose="020B0503020204020204" pitchFamily="34" charset="-122"/>
              </a:rPr>
              <a:t>3.1 教师数量0.3</a:t>
            </a:r>
            <a:endParaRPr lang="zh-CN" altLang="en-US"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zh-CN" altLang="en-US" sz="1200">
                <a:solidFill>
                  <a:srgbClr val="080800"/>
                </a:solidFill>
                <a:latin typeface="微软雅黑" panose="020B0503020204020204" pitchFamily="34" charset="-122"/>
                <a:ea typeface="微软雅黑" panose="020B0503020204020204" pitchFamily="34" charset="-122"/>
              </a:rPr>
              <a:t>3.2 教师结构0.2</a:t>
            </a:r>
            <a:endParaRPr lang="zh-CN" altLang="en-US"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zh-CN" altLang="en-US" sz="1200">
                <a:solidFill>
                  <a:srgbClr val="080800"/>
                </a:solidFill>
                <a:latin typeface="微软雅黑" panose="020B0503020204020204" pitchFamily="34" charset="-122"/>
                <a:ea typeface="微软雅黑" panose="020B0503020204020204" pitchFamily="34" charset="-122"/>
              </a:rPr>
              <a:t>3.3 教师质量0.3</a:t>
            </a:r>
            <a:endParaRPr lang="zh-CN" altLang="en-US"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zh-CN" altLang="en-US" sz="1200">
                <a:solidFill>
                  <a:srgbClr val="080800"/>
                </a:solidFill>
                <a:latin typeface="微软雅黑" panose="020B0503020204020204" pitchFamily="34" charset="-122"/>
                <a:ea typeface="微软雅黑" panose="020B0503020204020204" pitchFamily="34" charset="-122"/>
              </a:rPr>
              <a:t>3.4 教师培训0.2</a:t>
            </a:r>
            <a:endParaRPr lang="zh-CN" altLang="en-US" sz="1200">
              <a:solidFill>
                <a:srgbClr val="080800"/>
              </a:solidFill>
              <a:latin typeface="微软雅黑" panose="020B0503020204020204" pitchFamily="34" charset="-122"/>
              <a:ea typeface="微软雅黑" panose="020B0503020204020204" pitchFamily="34" charset="-122"/>
            </a:endParaRPr>
          </a:p>
        </p:txBody>
      </p:sp>
      <p:cxnSp>
        <p:nvCxnSpPr>
          <p:cNvPr id="24594" name="直接连接符 1"/>
          <p:cNvCxnSpPr>
            <a:cxnSpLocks noChangeShapeType="1"/>
          </p:cNvCxnSpPr>
          <p:nvPr/>
        </p:nvCxnSpPr>
        <p:spPr bwMode="auto">
          <a:xfrm>
            <a:off x="0" y="3435350"/>
            <a:ext cx="9144000" cy="0"/>
          </a:xfrm>
          <a:prstGeom prst="line">
            <a:avLst/>
          </a:prstGeom>
          <a:noFill/>
          <a:ln w="31750" algn="ctr">
            <a:solidFill>
              <a:srgbClr val="1E717C"/>
            </a:solidFill>
            <a:round/>
          </a:ln>
        </p:spPr>
      </p:cxnSp>
      <p:sp>
        <p:nvSpPr>
          <p:cNvPr id="24595" name="矩形 6"/>
          <p:cNvSpPr>
            <a:spLocks noChangeArrowheads="1"/>
          </p:cNvSpPr>
          <p:nvPr/>
        </p:nvSpPr>
        <p:spPr bwMode="auto">
          <a:xfrm>
            <a:off x="1403350" y="3867150"/>
            <a:ext cx="1584325" cy="801688"/>
          </a:xfrm>
          <a:prstGeom prst="rect">
            <a:avLst/>
          </a:prstGeom>
          <a:noFill/>
          <a:ln w="9525">
            <a:noFill/>
            <a:miter lim="800000"/>
          </a:ln>
        </p:spPr>
        <p:txBody>
          <a:bodyPr>
            <a:spAutoFit/>
          </a:bodyPr>
          <a:lstStyle/>
          <a:p>
            <a:pPr marL="269875" indent="-269875" algn="just">
              <a:spcAft>
                <a:spcPts val="600"/>
              </a:spcAft>
            </a:pPr>
            <a:r>
              <a:rPr lang="en-US" altLang="zh-CN" sz="1200">
                <a:solidFill>
                  <a:srgbClr val="080800"/>
                </a:solidFill>
                <a:latin typeface="微软雅黑" panose="020B0503020204020204" pitchFamily="34" charset="-122"/>
                <a:ea typeface="微软雅黑" panose="020B0503020204020204" pitchFamily="34" charset="-122"/>
              </a:rPr>
              <a:t>5.1 </a:t>
            </a:r>
            <a:r>
              <a:rPr lang="en-US" sz="1200">
                <a:solidFill>
                  <a:srgbClr val="080800"/>
                </a:solidFill>
                <a:latin typeface="微软雅黑" panose="020B0503020204020204" pitchFamily="34" charset="-122"/>
                <a:ea typeface="微软雅黑" panose="020B0503020204020204" pitchFamily="34" charset="-122"/>
              </a:rPr>
              <a:t>学生能力发展</a:t>
            </a:r>
            <a:r>
              <a:rPr lang="en-US" altLang="zh-CN" sz="1200">
                <a:solidFill>
                  <a:srgbClr val="080800"/>
                </a:solidFill>
                <a:latin typeface="微软雅黑" panose="020B0503020204020204" pitchFamily="34" charset="-122"/>
                <a:ea typeface="微软雅黑" panose="020B0503020204020204" pitchFamily="34" charset="-122"/>
              </a:rPr>
              <a:t>0.5 </a:t>
            </a:r>
            <a:endParaRPr lang="en-US" altLang="zh-CN"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en-US" altLang="zh-CN" sz="1200">
                <a:solidFill>
                  <a:srgbClr val="080800"/>
                </a:solidFill>
                <a:latin typeface="微软雅黑" panose="020B0503020204020204" pitchFamily="34" charset="-122"/>
                <a:ea typeface="微软雅黑" panose="020B0503020204020204" pitchFamily="34" charset="-122"/>
              </a:rPr>
              <a:t>5.2 </a:t>
            </a:r>
            <a:r>
              <a:rPr lang="en-US" sz="1200">
                <a:solidFill>
                  <a:srgbClr val="080800"/>
                </a:solidFill>
                <a:latin typeface="微软雅黑" panose="020B0503020204020204" pitchFamily="34" charset="-122"/>
                <a:ea typeface="微软雅黑" panose="020B0503020204020204" pitchFamily="34" charset="-122"/>
              </a:rPr>
              <a:t>学生就业</a:t>
            </a:r>
            <a:r>
              <a:rPr lang="en-US" altLang="zh-CN" sz="1200">
                <a:solidFill>
                  <a:srgbClr val="080800"/>
                </a:solidFill>
                <a:latin typeface="微软雅黑" panose="020B0503020204020204" pitchFamily="34" charset="-122"/>
                <a:ea typeface="微软雅黑" panose="020B0503020204020204" pitchFamily="34" charset="-122"/>
              </a:rPr>
              <a:t>0.3 </a:t>
            </a:r>
            <a:endParaRPr lang="en-US" altLang="zh-CN"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en-US" altLang="zh-CN" sz="1200">
                <a:solidFill>
                  <a:srgbClr val="080800"/>
                </a:solidFill>
                <a:latin typeface="微软雅黑" panose="020B0503020204020204" pitchFamily="34" charset="-122"/>
                <a:ea typeface="微软雅黑" panose="020B0503020204020204" pitchFamily="34" charset="-122"/>
              </a:rPr>
              <a:t>5.3</a:t>
            </a:r>
            <a:r>
              <a:rPr lang="zh-CN" altLang="en-US" sz="1200">
                <a:solidFill>
                  <a:srgbClr val="080800"/>
                </a:solidFill>
                <a:latin typeface="微软雅黑" panose="020B0503020204020204" pitchFamily="34" charset="-122"/>
                <a:ea typeface="微软雅黑" panose="020B0503020204020204" pitchFamily="34" charset="-122"/>
              </a:rPr>
              <a:t>学生未来发展</a:t>
            </a:r>
            <a:r>
              <a:rPr lang="en-US" altLang="zh-CN" sz="1200">
                <a:solidFill>
                  <a:srgbClr val="080800"/>
                </a:solidFill>
                <a:latin typeface="微软雅黑" panose="020B0503020204020204" pitchFamily="34" charset="-122"/>
                <a:ea typeface="微软雅黑" panose="020B0503020204020204" pitchFamily="34" charset="-122"/>
              </a:rPr>
              <a:t>0.2</a:t>
            </a:r>
            <a:endParaRPr lang="en-US" altLang="zh-CN" sz="1200">
              <a:solidFill>
                <a:srgbClr val="080800"/>
              </a:solidFill>
              <a:latin typeface="微软雅黑" panose="020B0503020204020204" pitchFamily="34" charset="-122"/>
              <a:ea typeface="微软雅黑" panose="020B0503020204020204" pitchFamily="34" charset="-122"/>
            </a:endParaRPr>
          </a:p>
        </p:txBody>
      </p:sp>
      <p:sp>
        <p:nvSpPr>
          <p:cNvPr id="24596" name="矩形 10"/>
          <p:cNvSpPr>
            <a:spLocks noChangeArrowheads="1"/>
          </p:cNvSpPr>
          <p:nvPr/>
        </p:nvSpPr>
        <p:spPr bwMode="auto">
          <a:xfrm>
            <a:off x="144463" y="4084638"/>
            <a:ext cx="800100" cy="584200"/>
          </a:xfrm>
          <a:prstGeom prst="rect">
            <a:avLst/>
          </a:prstGeom>
          <a:noFill/>
          <a:ln w="9525">
            <a:noFill/>
            <a:miter lim="800000"/>
          </a:ln>
        </p:spPr>
        <p:txBody>
          <a:bodyPr wrap="none">
            <a:spAutoFit/>
          </a:bodyPr>
          <a:lstStyle/>
          <a:p>
            <a:pPr algn="ctr"/>
            <a:r>
              <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sym typeface="+mn-ea"/>
              </a:rPr>
              <a:t>观测点</a:t>
            </a: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4597" name="直接连接符 13"/>
          <p:cNvCxnSpPr>
            <a:cxnSpLocks noChangeShapeType="1"/>
          </p:cNvCxnSpPr>
          <p:nvPr/>
        </p:nvCxnSpPr>
        <p:spPr bwMode="auto">
          <a:xfrm>
            <a:off x="0" y="5019675"/>
            <a:ext cx="9144000" cy="0"/>
          </a:xfrm>
          <a:prstGeom prst="line">
            <a:avLst/>
          </a:prstGeom>
          <a:noFill/>
          <a:ln w="12700" algn="ctr">
            <a:solidFill>
              <a:srgbClr val="1E717C"/>
            </a:solidFill>
            <a:round/>
          </a:ln>
        </p:spPr>
      </p:cxnSp>
      <p:cxnSp>
        <p:nvCxnSpPr>
          <p:cNvPr id="24598" name="直接连接符 14"/>
          <p:cNvCxnSpPr>
            <a:cxnSpLocks noChangeShapeType="1"/>
          </p:cNvCxnSpPr>
          <p:nvPr/>
        </p:nvCxnSpPr>
        <p:spPr bwMode="auto">
          <a:xfrm>
            <a:off x="0" y="3795713"/>
            <a:ext cx="9144000" cy="0"/>
          </a:xfrm>
          <a:prstGeom prst="line">
            <a:avLst/>
          </a:prstGeom>
          <a:noFill/>
          <a:ln w="9525" algn="ctr">
            <a:solidFill>
              <a:srgbClr val="00C0BC"/>
            </a:solidFill>
            <a:prstDash val="sysDash"/>
            <a:round/>
          </a:ln>
        </p:spPr>
      </p:cxnSp>
      <p:sp>
        <p:nvSpPr>
          <p:cNvPr id="36" name="矩形 18"/>
          <p:cNvSpPr>
            <a:spLocks noChangeArrowheads="1"/>
          </p:cNvSpPr>
          <p:nvPr/>
        </p:nvSpPr>
        <p:spPr bwMode="auto">
          <a:xfrm>
            <a:off x="7164388" y="3795713"/>
            <a:ext cx="2038350" cy="1323975"/>
          </a:xfrm>
          <a:prstGeom prst="rect">
            <a:avLst/>
          </a:prstGeom>
          <a:noFill/>
          <a:ln w="9525">
            <a:noFill/>
            <a:miter lim="800000"/>
          </a:ln>
        </p:spPr>
        <p:txBody>
          <a:bodyPr>
            <a:spAutoFit/>
          </a:bodyPr>
          <a:lstStyle/>
          <a:p>
            <a:pPr marL="269875" indent="-269875" algn="just">
              <a:spcAft>
                <a:spcPts val="600"/>
              </a:spcAft>
              <a:defRPr/>
            </a:pPr>
            <a:r>
              <a:rPr lang="en-US" altLang="x-none" sz="1200" dirty="0">
                <a:solidFill>
                  <a:srgbClr val="080800"/>
                </a:solidFill>
                <a:latin typeface="微软雅黑" panose="020B0503020204020204" pitchFamily="34" charset="-122"/>
                <a:ea typeface="微软雅黑" panose="020B0503020204020204" pitchFamily="34" charset="-122"/>
              </a:rPr>
              <a:t>8.1 国际化教育理念0.2</a:t>
            </a:r>
            <a:endParaRPr lang="en-US" altLang="zh-CN"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defRPr/>
            </a:pPr>
            <a:r>
              <a:rPr lang="en-US" altLang="x-none" sz="1200" dirty="0">
                <a:solidFill>
                  <a:srgbClr val="080800"/>
                </a:solidFill>
                <a:latin typeface="微软雅黑" panose="020B0503020204020204" pitchFamily="34" charset="-122"/>
                <a:ea typeface="微软雅黑" panose="020B0503020204020204" pitchFamily="34" charset="-122"/>
              </a:rPr>
              <a:t>8.2 学生与教师流动0.4</a:t>
            </a:r>
            <a:endParaRPr lang="en-US" altLang="x-none"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defRPr/>
            </a:pPr>
            <a:r>
              <a:rPr lang="en-US" altLang="x-none" sz="1200" dirty="0">
                <a:solidFill>
                  <a:srgbClr val="080800"/>
                </a:solidFill>
                <a:latin typeface="微软雅黑" panose="020B0503020204020204" pitchFamily="34" charset="-122"/>
                <a:ea typeface="微软雅黑" panose="020B0503020204020204" pitchFamily="34" charset="-122"/>
              </a:rPr>
              <a:t>8.3 课程国际化0.1</a:t>
            </a:r>
            <a:endParaRPr lang="en-US" altLang="x-none"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defRPr/>
            </a:pPr>
            <a:r>
              <a:rPr lang="en-US" altLang="x-none" sz="1200" dirty="0">
                <a:solidFill>
                  <a:srgbClr val="080800"/>
                </a:solidFill>
                <a:latin typeface="微软雅黑" panose="020B0503020204020204" pitchFamily="34" charset="-122"/>
                <a:ea typeface="微软雅黑" panose="020B0503020204020204" pitchFamily="34" charset="-122"/>
                <a:sym typeface="+mn-ea"/>
              </a:rPr>
              <a:t>8.4 合作办学与援外培训0.3</a:t>
            </a:r>
            <a:endParaRPr lang="en-US" altLang="x-none" sz="1200" dirty="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defRPr/>
            </a:pPr>
            <a:endParaRPr lang="en-US" altLang="zh-CN" sz="1200"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矩形 36"/>
          <p:cNvSpPr/>
          <p:nvPr/>
        </p:nvSpPr>
        <p:spPr>
          <a:xfrm>
            <a:off x="0" y="3435350"/>
            <a:ext cx="9144000" cy="360363"/>
          </a:xfrm>
          <a:prstGeom prst="rect">
            <a:avLst/>
          </a:prstGeom>
          <a:solidFill>
            <a:srgbClr val="1E717C">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601" name="TextBox 2"/>
          <p:cNvSpPr txBox="1">
            <a:spLocks noChangeArrowheads="1"/>
          </p:cNvSpPr>
          <p:nvPr/>
        </p:nvSpPr>
        <p:spPr bwMode="auto">
          <a:xfrm>
            <a:off x="1403350" y="3435350"/>
            <a:ext cx="1439863" cy="336550"/>
          </a:xfrm>
          <a:prstGeom prst="rect">
            <a:avLst/>
          </a:prstGeom>
          <a:noFill/>
          <a:ln w="9525">
            <a:noFill/>
            <a:miter lim="800000"/>
          </a:ln>
        </p:spPr>
        <p:txBody>
          <a:bodyPr>
            <a:spAutoFit/>
          </a:bodyPr>
          <a:lstStyle/>
          <a:p>
            <a:pPr algn="ctr" fontAlgn="ctr">
              <a:lnSpc>
                <a:spcPts val="1900"/>
              </a:lnSpc>
              <a:buClr>
                <a:srgbClr val="000000"/>
              </a:buClr>
            </a:pPr>
            <a:r>
              <a:rPr lang="zh-CN" altLang="en-US" sz="1400">
                <a:solidFill>
                  <a:schemeClr val="bg1"/>
                </a:solidFill>
                <a:latin typeface="微软雅黑" panose="020B0503020204020204" pitchFamily="34" charset="-122"/>
                <a:ea typeface="微软雅黑" panose="020B0503020204020204" pitchFamily="34" charset="-122"/>
              </a:rPr>
              <a:t>5 学生培养质量</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4602" name="TextBox 3"/>
          <p:cNvSpPr txBox="1">
            <a:spLocks noChangeArrowheads="1"/>
          </p:cNvSpPr>
          <p:nvPr/>
        </p:nvSpPr>
        <p:spPr bwMode="auto">
          <a:xfrm>
            <a:off x="3492500" y="3435350"/>
            <a:ext cx="1295400" cy="336550"/>
          </a:xfrm>
          <a:prstGeom prst="rect">
            <a:avLst/>
          </a:prstGeom>
          <a:noFill/>
          <a:ln w="9525">
            <a:noFill/>
            <a:miter lim="800000"/>
          </a:ln>
        </p:spPr>
        <p:txBody>
          <a:bodyPr>
            <a:spAutoFit/>
          </a:bodyPr>
          <a:lstStyle/>
          <a:p>
            <a:pPr algn="ctr" fontAlgn="ctr">
              <a:lnSpc>
                <a:spcPts val="1900"/>
              </a:lnSpc>
              <a:buClr>
                <a:srgbClr val="000000"/>
              </a:buClr>
            </a:pPr>
            <a:r>
              <a:rPr lang="zh-CN" altLang="en-US" sz="1400">
                <a:solidFill>
                  <a:schemeClr val="bg1"/>
                </a:solidFill>
                <a:latin typeface="微软雅黑" panose="020B0503020204020204" pitchFamily="34" charset="-122"/>
                <a:ea typeface="微软雅黑" panose="020B0503020204020204" pitchFamily="34" charset="-122"/>
              </a:rPr>
              <a:t>6 应用型科研</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4603" name="TextBox 4"/>
          <p:cNvSpPr txBox="1">
            <a:spLocks noChangeArrowheads="1"/>
          </p:cNvSpPr>
          <p:nvPr/>
        </p:nvSpPr>
        <p:spPr bwMode="auto">
          <a:xfrm>
            <a:off x="5435600" y="3435350"/>
            <a:ext cx="1196975" cy="336550"/>
          </a:xfrm>
          <a:prstGeom prst="rect">
            <a:avLst/>
          </a:prstGeom>
          <a:noFill/>
          <a:ln w="9525">
            <a:noFill/>
            <a:miter lim="800000"/>
          </a:ln>
        </p:spPr>
        <p:txBody>
          <a:bodyPr>
            <a:spAutoFit/>
          </a:bodyPr>
          <a:lstStyle/>
          <a:p>
            <a:pPr algn="ctr" fontAlgn="ctr">
              <a:lnSpc>
                <a:spcPts val="1900"/>
              </a:lnSpc>
              <a:buClr>
                <a:srgbClr val="000000"/>
              </a:buClr>
            </a:pPr>
            <a:r>
              <a:rPr lang="zh-CN" altLang="en-US" sz="1400">
                <a:solidFill>
                  <a:schemeClr val="bg1"/>
                </a:solidFill>
                <a:latin typeface="微软雅黑" panose="020B0503020204020204" pitchFamily="34" charset="-122"/>
                <a:ea typeface="微软雅黑" panose="020B0503020204020204" pitchFamily="34" charset="-122"/>
              </a:rPr>
              <a:t>7 社会服务</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4604" name="TextBox 5"/>
          <p:cNvSpPr txBox="1">
            <a:spLocks noChangeArrowheads="1"/>
          </p:cNvSpPr>
          <p:nvPr/>
        </p:nvSpPr>
        <p:spPr bwMode="auto">
          <a:xfrm>
            <a:off x="34925" y="3435350"/>
            <a:ext cx="1057275" cy="338138"/>
          </a:xfrm>
          <a:prstGeom prst="rect">
            <a:avLst/>
          </a:prstGeom>
          <a:noFill/>
          <a:ln w="9525">
            <a:noFill/>
            <a:miter lim="800000"/>
          </a:ln>
        </p:spPr>
        <p:txBody>
          <a:bodyPr>
            <a:spAutoFit/>
          </a:bodyPr>
          <a:lstStyle/>
          <a:p>
            <a:pPr algn="ctr"/>
            <a:r>
              <a:rPr lang="zh-CN" altLang="en-US" sz="1600">
                <a:solidFill>
                  <a:schemeClr val="bg1"/>
                </a:solidFill>
                <a:latin typeface="微软雅黑" panose="020B0503020204020204" pitchFamily="34" charset="-122"/>
                <a:ea typeface="微软雅黑" panose="020B0503020204020204" pitchFamily="34" charset="-122"/>
              </a:rPr>
              <a:t>二级指标</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4605" name="TextBox 4"/>
          <p:cNvSpPr txBox="1">
            <a:spLocks noChangeArrowheads="1"/>
          </p:cNvSpPr>
          <p:nvPr/>
        </p:nvSpPr>
        <p:spPr bwMode="auto">
          <a:xfrm>
            <a:off x="6948488" y="3435350"/>
            <a:ext cx="1763712" cy="336550"/>
          </a:xfrm>
          <a:prstGeom prst="rect">
            <a:avLst/>
          </a:prstGeom>
          <a:noFill/>
          <a:ln w="9525">
            <a:noFill/>
            <a:miter lim="800000"/>
          </a:ln>
        </p:spPr>
        <p:txBody>
          <a:bodyPr>
            <a:spAutoFit/>
          </a:bodyPr>
          <a:lstStyle/>
          <a:p>
            <a:pPr algn="ctr" fontAlgn="ctr">
              <a:lnSpc>
                <a:spcPts val="1900"/>
              </a:lnSpc>
              <a:buClr>
                <a:srgbClr val="000000"/>
              </a:buClr>
            </a:pPr>
            <a:r>
              <a:rPr lang="zh-CN" altLang="en-US" sz="1400">
                <a:solidFill>
                  <a:schemeClr val="bg1"/>
                </a:solidFill>
                <a:latin typeface="微软雅黑" panose="020B0503020204020204" pitchFamily="34" charset="-122"/>
                <a:ea typeface="微软雅黑" panose="020B0503020204020204" pitchFamily="34" charset="-122"/>
              </a:rPr>
              <a:t>8 国际化</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4606" name="矩形 6"/>
          <p:cNvSpPr>
            <a:spLocks noChangeArrowheads="1"/>
          </p:cNvSpPr>
          <p:nvPr/>
        </p:nvSpPr>
        <p:spPr bwMode="auto">
          <a:xfrm>
            <a:off x="3203575" y="3867150"/>
            <a:ext cx="1944688" cy="801688"/>
          </a:xfrm>
          <a:prstGeom prst="rect">
            <a:avLst/>
          </a:prstGeom>
          <a:noFill/>
          <a:ln w="9525">
            <a:noFill/>
            <a:miter lim="800000"/>
          </a:ln>
        </p:spPr>
        <p:txBody>
          <a:bodyPr>
            <a:spAutoFit/>
          </a:bodyPr>
          <a:lstStyle/>
          <a:p>
            <a:pPr marL="269875" indent="-269875" algn="just">
              <a:spcAft>
                <a:spcPts val="600"/>
              </a:spcAft>
            </a:pPr>
            <a:r>
              <a:rPr lang="en-US" altLang="zh-CN" sz="1200">
                <a:solidFill>
                  <a:srgbClr val="080800"/>
                </a:solidFill>
                <a:latin typeface="微软雅黑" panose="020B0503020204020204" pitchFamily="34" charset="-122"/>
                <a:ea typeface="微软雅黑" panose="020B0503020204020204" pitchFamily="34" charset="-122"/>
              </a:rPr>
              <a:t>6.1 </a:t>
            </a:r>
            <a:r>
              <a:rPr lang="en-US" sz="1200">
                <a:solidFill>
                  <a:srgbClr val="080800"/>
                </a:solidFill>
                <a:latin typeface="微软雅黑" panose="020B0503020204020204" pitchFamily="34" charset="-122"/>
                <a:ea typeface="微软雅黑" panose="020B0503020204020204" pitchFamily="34" charset="-122"/>
              </a:rPr>
              <a:t>应用型科研导向</a:t>
            </a:r>
            <a:r>
              <a:rPr lang="en-US" altLang="zh-CN" sz="1200">
                <a:solidFill>
                  <a:srgbClr val="080800"/>
                </a:solidFill>
                <a:latin typeface="微软雅黑" panose="020B0503020204020204" pitchFamily="34" charset="-122"/>
                <a:ea typeface="微软雅黑" panose="020B0503020204020204" pitchFamily="34" charset="-122"/>
              </a:rPr>
              <a:t>0.2</a:t>
            </a:r>
            <a:endParaRPr lang="en-US" altLang="zh-CN"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en-US" altLang="zh-CN" sz="1200">
                <a:solidFill>
                  <a:srgbClr val="080800"/>
                </a:solidFill>
                <a:latin typeface="微软雅黑" panose="020B0503020204020204" pitchFamily="34" charset="-122"/>
                <a:ea typeface="微软雅黑" panose="020B0503020204020204" pitchFamily="34" charset="-122"/>
              </a:rPr>
              <a:t>6.2 </a:t>
            </a:r>
            <a:r>
              <a:rPr lang="en-US" sz="1200">
                <a:solidFill>
                  <a:srgbClr val="080800"/>
                </a:solidFill>
                <a:latin typeface="微软雅黑" panose="020B0503020204020204" pitchFamily="34" charset="-122"/>
                <a:ea typeface="微软雅黑" panose="020B0503020204020204" pitchFamily="34" charset="-122"/>
              </a:rPr>
              <a:t>科研项目与经费</a:t>
            </a:r>
            <a:r>
              <a:rPr lang="en-US" altLang="zh-CN" sz="1200">
                <a:solidFill>
                  <a:srgbClr val="080800"/>
                </a:solidFill>
                <a:latin typeface="微软雅黑" panose="020B0503020204020204" pitchFamily="34" charset="-122"/>
                <a:ea typeface="微软雅黑" panose="020B0503020204020204" pitchFamily="34" charset="-122"/>
              </a:rPr>
              <a:t>0.4</a:t>
            </a:r>
            <a:endParaRPr lang="en-US" altLang="zh-CN"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en-US" altLang="zh-CN" sz="1200">
                <a:solidFill>
                  <a:srgbClr val="080800"/>
                </a:solidFill>
                <a:latin typeface="微软雅黑" panose="020B0503020204020204" pitchFamily="34" charset="-122"/>
                <a:ea typeface="微软雅黑" panose="020B0503020204020204" pitchFamily="34" charset="-122"/>
              </a:rPr>
              <a:t>6.3 </a:t>
            </a:r>
            <a:r>
              <a:rPr lang="en-US" sz="1200">
                <a:solidFill>
                  <a:srgbClr val="080800"/>
                </a:solidFill>
                <a:latin typeface="微软雅黑" panose="020B0503020204020204" pitchFamily="34" charset="-122"/>
                <a:ea typeface="微软雅黑" panose="020B0503020204020204" pitchFamily="34" charset="-122"/>
              </a:rPr>
              <a:t>科研成果及转化</a:t>
            </a:r>
            <a:r>
              <a:rPr lang="en-US" altLang="zh-CN" sz="1200">
                <a:solidFill>
                  <a:srgbClr val="080800"/>
                </a:solidFill>
                <a:latin typeface="微软雅黑" panose="020B0503020204020204" pitchFamily="34" charset="-122"/>
                <a:ea typeface="微软雅黑" panose="020B0503020204020204" pitchFamily="34" charset="-122"/>
              </a:rPr>
              <a:t>0.4</a:t>
            </a:r>
            <a:endParaRPr lang="en-US" altLang="zh-CN" sz="1200">
              <a:solidFill>
                <a:srgbClr val="080800"/>
              </a:solidFill>
              <a:latin typeface="微软雅黑" panose="020B0503020204020204" pitchFamily="34" charset="-122"/>
              <a:ea typeface="微软雅黑" panose="020B0503020204020204" pitchFamily="34" charset="-122"/>
            </a:endParaRPr>
          </a:p>
        </p:txBody>
      </p:sp>
      <p:sp>
        <p:nvSpPr>
          <p:cNvPr id="24607" name="矩形 6"/>
          <p:cNvSpPr>
            <a:spLocks noChangeArrowheads="1"/>
          </p:cNvSpPr>
          <p:nvPr/>
        </p:nvSpPr>
        <p:spPr bwMode="auto">
          <a:xfrm>
            <a:off x="5219700" y="3867150"/>
            <a:ext cx="1944688" cy="801688"/>
          </a:xfrm>
          <a:prstGeom prst="rect">
            <a:avLst/>
          </a:prstGeom>
          <a:noFill/>
          <a:ln w="9525">
            <a:noFill/>
            <a:miter lim="800000"/>
          </a:ln>
        </p:spPr>
        <p:txBody>
          <a:bodyPr>
            <a:spAutoFit/>
          </a:bodyPr>
          <a:lstStyle/>
          <a:p>
            <a:pPr marL="269875" indent="-269875" algn="just">
              <a:spcAft>
                <a:spcPts val="600"/>
              </a:spcAft>
            </a:pPr>
            <a:r>
              <a:rPr lang="en-US" altLang="zh-CN" sz="1200">
                <a:solidFill>
                  <a:srgbClr val="080800"/>
                </a:solidFill>
                <a:latin typeface="微软雅黑" panose="020B0503020204020204" pitchFamily="34" charset="-122"/>
                <a:ea typeface="微软雅黑" panose="020B0503020204020204" pitchFamily="34" charset="-122"/>
              </a:rPr>
              <a:t>7.1</a:t>
            </a:r>
            <a:r>
              <a:rPr lang="en-US" sz="1200">
                <a:solidFill>
                  <a:srgbClr val="080800"/>
                </a:solidFill>
                <a:latin typeface="微软雅黑" panose="020B0503020204020204" pitchFamily="34" charset="-122"/>
                <a:ea typeface="微软雅黑" panose="020B0503020204020204" pitchFamily="34" charset="-122"/>
              </a:rPr>
              <a:t>文化与资源服务</a:t>
            </a:r>
            <a:r>
              <a:rPr lang="en-US" altLang="zh-CN" sz="1200">
                <a:solidFill>
                  <a:srgbClr val="080800"/>
                </a:solidFill>
                <a:latin typeface="微软雅黑" panose="020B0503020204020204" pitchFamily="34" charset="-122"/>
                <a:ea typeface="微软雅黑" panose="020B0503020204020204" pitchFamily="34" charset="-122"/>
              </a:rPr>
              <a:t>0.2</a:t>
            </a:r>
            <a:endParaRPr lang="en-US" altLang="zh-CN"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en-US" altLang="zh-CN" sz="1200">
                <a:solidFill>
                  <a:srgbClr val="080800"/>
                </a:solidFill>
                <a:latin typeface="微软雅黑" panose="020B0503020204020204" pitchFamily="34" charset="-122"/>
                <a:ea typeface="微软雅黑" panose="020B0503020204020204" pitchFamily="34" charset="-122"/>
              </a:rPr>
              <a:t>7.2</a:t>
            </a:r>
            <a:r>
              <a:rPr lang="en-US" sz="1200">
                <a:solidFill>
                  <a:srgbClr val="080800"/>
                </a:solidFill>
                <a:latin typeface="微软雅黑" panose="020B0503020204020204" pitchFamily="34" charset="-122"/>
                <a:ea typeface="微软雅黑" panose="020B0503020204020204" pitchFamily="34" charset="-122"/>
              </a:rPr>
              <a:t>继续教育与培训</a:t>
            </a:r>
            <a:r>
              <a:rPr lang="en-US" altLang="zh-CN" sz="1200">
                <a:solidFill>
                  <a:srgbClr val="080800"/>
                </a:solidFill>
                <a:latin typeface="微软雅黑" panose="020B0503020204020204" pitchFamily="34" charset="-122"/>
                <a:ea typeface="微软雅黑" panose="020B0503020204020204" pitchFamily="34" charset="-122"/>
              </a:rPr>
              <a:t>0.4</a:t>
            </a:r>
            <a:endParaRPr lang="en-US" altLang="zh-CN" sz="1200">
              <a:solidFill>
                <a:srgbClr val="080800"/>
              </a:solidFill>
              <a:latin typeface="微软雅黑" panose="020B0503020204020204" pitchFamily="34" charset="-122"/>
              <a:ea typeface="微软雅黑" panose="020B0503020204020204" pitchFamily="34" charset="-122"/>
            </a:endParaRPr>
          </a:p>
          <a:p>
            <a:pPr marL="269875" indent="-269875" algn="just">
              <a:spcAft>
                <a:spcPts val="600"/>
              </a:spcAft>
            </a:pPr>
            <a:r>
              <a:rPr lang="en-US" altLang="zh-CN" sz="1200">
                <a:solidFill>
                  <a:srgbClr val="080800"/>
                </a:solidFill>
                <a:latin typeface="微软雅黑" panose="020B0503020204020204" pitchFamily="34" charset="-122"/>
                <a:ea typeface="微软雅黑" panose="020B0503020204020204" pitchFamily="34" charset="-122"/>
              </a:rPr>
              <a:t>7.3</a:t>
            </a:r>
            <a:r>
              <a:rPr lang="en-US" sz="1200">
                <a:solidFill>
                  <a:srgbClr val="080800"/>
                </a:solidFill>
                <a:latin typeface="微软雅黑" panose="020B0503020204020204" pitchFamily="34" charset="-122"/>
                <a:ea typeface="微软雅黑" panose="020B0503020204020204" pitchFamily="34" charset="-122"/>
              </a:rPr>
              <a:t>咨询与技术服务</a:t>
            </a:r>
            <a:r>
              <a:rPr lang="en-US" altLang="zh-CN" sz="1200">
                <a:solidFill>
                  <a:srgbClr val="080800"/>
                </a:solidFill>
                <a:latin typeface="微软雅黑" panose="020B0503020204020204" pitchFamily="34" charset="-122"/>
                <a:ea typeface="微软雅黑" panose="020B0503020204020204" pitchFamily="34" charset="-122"/>
              </a:rPr>
              <a:t>0.4</a:t>
            </a:r>
            <a:endParaRPr lang="zh-CN" altLang="en-US" sz="1200">
              <a:solidFill>
                <a:srgbClr val="0808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5602" name="直接连接符 1"/>
          <p:cNvCxnSpPr>
            <a:cxnSpLocks noChangeShapeType="1"/>
          </p:cNvCxnSpPr>
          <p:nvPr/>
        </p:nvCxnSpPr>
        <p:spPr bwMode="auto">
          <a:xfrm>
            <a:off x="338138" y="1981200"/>
            <a:ext cx="8410575" cy="0"/>
          </a:xfrm>
          <a:prstGeom prst="line">
            <a:avLst/>
          </a:prstGeom>
          <a:noFill/>
          <a:ln w="31750" algn="ctr">
            <a:solidFill>
              <a:srgbClr val="1E717C"/>
            </a:solidFill>
            <a:round/>
          </a:ln>
          <a:extLst>
            <a:ext uri="{909E8E84-426E-40DD-AFC4-6F175D3DCCD1}">
              <a14:hiddenFill xmlns:a14="http://schemas.microsoft.com/office/drawing/2010/main">
                <a:noFill/>
              </a14:hiddenFill>
            </a:ext>
          </a:extLst>
        </p:spPr>
      </p:cxnSp>
      <p:sp>
        <p:nvSpPr>
          <p:cNvPr id="25603" name="TextBox 2"/>
          <p:cNvSpPr txBox="1">
            <a:spLocks noChangeArrowheads="1"/>
          </p:cNvSpPr>
          <p:nvPr/>
        </p:nvSpPr>
        <p:spPr bwMode="auto">
          <a:xfrm>
            <a:off x="2195513" y="2065338"/>
            <a:ext cx="1462087"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fontAlgn="ctr" hangingPunct="1">
              <a:lnSpc>
                <a:spcPts val="1900"/>
              </a:lnSpc>
              <a:buClr>
                <a:srgbClr val="000000"/>
              </a:buClr>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1.1 </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办学定位</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5604" name="TextBox 3"/>
          <p:cNvSpPr txBox="1">
            <a:spLocks noChangeArrowheads="1"/>
          </p:cNvSpPr>
          <p:nvPr/>
        </p:nvSpPr>
        <p:spPr bwMode="auto">
          <a:xfrm>
            <a:off x="4557713" y="2065338"/>
            <a:ext cx="138588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1.2 </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规章制度</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5605" name="TextBox 4"/>
          <p:cNvSpPr txBox="1">
            <a:spLocks noChangeArrowheads="1"/>
          </p:cNvSpPr>
          <p:nvPr/>
        </p:nvSpPr>
        <p:spPr bwMode="auto">
          <a:xfrm>
            <a:off x="6746875" y="2065338"/>
            <a:ext cx="1484313"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1.3 </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治理结构</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5606" name="TextBox 5"/>
          <p:cNvSpPr txBox="1">
            <a:spLocks noChangeArrowheads="1"/>
          </p:cNvSpPr>
          <p:nvPr/>
        </p:nvSpPr>
        <p:spPr bwMode="auto">
          <a:xfrm>
            <a:off x="409575" y="2065338"/>
            <a:ext cx="10572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rPr>
              <a:t>二级指标</a:t>
            </a:r>
            <a:endParaRPr lang="zh-CN" altLang="en-US" sz="1600">
              <a:solidFill>
                <a:srgbClr val="000800"/>
              </a:solidFill>
              <a:latin typeface="微软雅黑" panose="020B0503020204020204" pitchFamily="34" charset="-122"/>
              <a:ea typeface="微软雅黑" panose="020B0503020204020204" pitchFamily="34" charset="-122"/>
            </a:endParaRPr>
          </a:p>
        </p:txBody>
      </p:sp>
      <p:sp>
        <p:nvSpPr>
          <p:cNvPr id="12295" name="矩形 6"/>
          <p:cNvSpPr>
            <a:spLocks noChangeArrowheads="1"/>
          </p:cNvSpPr>
          <p:nvPr/>
        </p:nvSpPr>
        <p:spPr bwMode="auto">
          <a:xfrm>
            <a:off x="2317750" y="2706688"/>
            <a:ext cx="2109788" cy="800100"/>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校企合作、产教融合</a:t>
            </a:r>
            <a:endParaRPr lang="en-US" altLang="zh-CN" sz="120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服务区域和行业发展</a:t>
            </a:r>
            <a:endParaRPr lang="en-US" altLang="zh-CN"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创新创业</a:t>
            </a:r>
            <a:endParaRPr lang="zh-CN" altLang="en-US"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25608" name="矩形 10"/>
          <p:cNvSpPr>
            <a:spLocks noChangeArrowheads="1"/>
          </p:cNvSpPr>
          <p:nvPr/>
        </p:nvSpPr>
        <p:spPr bwMode="auto">
          <a:xfrm>
            <a:off x="519113" y="2928938"/>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sym typeface="+mn-ea"/>
              </a:rPr>
              <a:t>观测点</a:t>
            </a: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eaLnBrk="1" hangingPunct="1"/>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5609" name="直接连接符 13"/>
          <p:cNvCxnSpPr>
            <a:cxnSpLocks noChangeShapeType="1"/>
          </p:cNvCxnSpPr>
          <p:nvPr/>
        </p:nvCxnSpPr>
        <p:spPr bwMode="auto">
          <a:xfrm>
            <a:off x="338138" y="3724275"/>
            <a:ext cx="8410575" cy="0"/>
          </a:xfrm>
          <a:prstGeom prst="line">
            <a:avLst/>
          </a:prstGeom>
          <a:noFill/>
          <a:ln w="12700" algn="ctr">
            <a:solidFill>
              <a:srgbClr val="1E717C"/>
            </a:solidFill>
            <a:round/>
          </a:ln>
          <a:extLst>
            <a:ext uri="{909E8E84-426E-40DD-AFC4-6F175D3DCCD1}">
              <a14:hiddenFill xmlns:a14="http://schemas.microsoft.com/office/drawing/2010/main">
                <a:noFill/>
              </a14:hiddenFill>
            </a:ext>
          </a:extLst>
        </p:spPr>
      </p:cxnSp>
      <p:cxnSp>
        <p:nvCxnSpPr>
          <p:cNvPr id="25610" name="直接连接符 14"/>
          <p:cNvCxnSpPr>
            <a:cxnSpLocks noChangeShapeType="1"/>
          </p:cNvCxnSpPr>
          <p:nvPr/>
        </p:nvCxnSpPr>
        <p:spPr bwMode="auto">
          <a:xfrm>
            <a:off x="338138" y="2500313"/>
            <a:ext cx="8410575" cy="0"/>
          </a:xfrm>
          <a:prstGeom prst="line">
            <a:avLst/>
          </a:prstGeom>
          <a:noFill/>
          <a:ln w="9525" algn="ctr">
            <a:solidFill>
              <a:srgbClr val="00C0BC"/>
            </a:solidFill>
            <a:prstDash val="sysDash"/>
            <a:round/>
          </a:ln>
          <a:extLst>
            <a:ext uri="{909E8E84-426E-40DD-AFC4-6F175D3DCCD1}">
              <a14:hiddenFill xmlns:a14="http://schemas.microsoft.com/office/drawing/2010/main">
                <a:noFill/>
              </a14:hiddenFill>
            </a:ext>
          </a:extLst>
        </p:spPr>
      </p:cxnSp>
      <p:sp>
        <p:nvSpPr>
          <p:cNvPr id="12299" name="矩形 17"/>
          <p:cNvSpPr>
            <a:spLocks noChangeArrowheads="1"/>
          </p:cNvSpPr>
          <p:nvPr/>
        </p:nvSpPr>
        <p:spPr bwMode="auto">
          <a:xfrm>
            <a:off x="4678363" y="2708275"/>
            <a:ext cx="1319212" cy="538163"/>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zh-CN" altLang="en-US" sz="1200">
                <a:solidFill>
                  <a:schemeClr val="tx2">
                    <a:lumMod val="50000"/>
                  </a:schemeClr>
                </a:solidFill>
                <a:latin typeface="微软雅黑" panose="020B0503020204020204" pitchFamily="34" charset="-122"/>
                <a:ea typeface="微软雅黑" panose="020B0503020204020204" pitchFamily="34" charset="-122"/>
              </a:rPr>
              <a:t>大学章程</a:t>
            </a:r>
            <a:endParaRPr lang="en-US" altLang="zh-CN" sz="120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69875" indent="-269875" algn="just">
              <a:buFont typeface="宋体" panose="02010600030101010101" pitchFamily="2" charset="-122"/>
              <a:buAutoNum type="circleNumDbPlain"/>
              <a:defRPr/>
            </a:pPr>
            <a:r>
              <a:rPr lang="zh-CN" altLang="en-US" sz="1200">
                <a:solidFill>
                  <a:schemeClr val="tx2">
                    <a:lumMod val="50000"/>
                  </a:schemeClr>
                </a:solidFill>
                <a:latin typeface="微软雅黑" panose="020B0503020204020204" pitchFamily="34" charset="-122"/>
                <a:ea typeface="微软雅黑" panose="020B0503020204020204" pitchFamily="34" charset="-122"/>
              </a:rPr>
              <a:t>配套制度</a:t>
            </a:r>
            <a:endParaRPr lang="zh-CN" altLang="en-US"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12300" name="矩形 18"/>
          <p:cNvSpPr>
            <a:spLocks noChangeArrowheads="1"/>
          </p:cNvSpPr>
          <p:nvPr/>
        </p:nvSpPr>
        <p:spPr bwMode="auto">
          <a:xfrm>
            <a:off x="6891338" y="2708275"/>
            <a:ext cx="1822450" cy="800100"/>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董事会（理事会</a:t>
            </a:r>
            <a:r>
              <a:rPr lang="zh-CN" altLang="en-US" sz="1200">
                <a:solidFill>
                  <a:schemeClr val="tx2">
                    <a:lumMod val="50000"/>
                  </a:schemeClr>
                </a:solidFill>
                <a:latin typeface="微软雅黑" panose="020B0503020204020204" pitchFamily="34" charset="-122"/>
                <a:ea typeface="微软雅黑" panose="020B0503020204020204" pitchFamily="34" charset="-122"/>
              </a:rPr>
              <a:t>）</a:t>
            </a:r>
            <a:endParaRPr lang="en-US" altLang="zh-CN"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专业设置委员</a:t>
            </a:r>
            <a:r>
              <a:rPr lang="zh-CN" altLang="en-US" sz="1200">
                <a:solidFill>
                  <a:schemeClr val="tx2">
                    <a:lumMod val="50000"/>
                  </a:schemeClr>
                </a:solidFill>
                <a:latin typeface="微软雅黑" panose="020B0503020204020204" pitchFamily="34" charset="-122"/>
                <a:ea typeface="微软雅黑" panose="020B0503020204020204" pitchFamily="34" charset="-122"/>
              </a:rPr>
              <a:t>会</a:t>
            </a:r>
            <a:endParaRPr lang="en-US" altLang="zh-CN" sz="120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69875" indent="-269875" algn="jus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教学指导委员</a:t>
            </a:r>
            <a:r>
              <a:rPr lang="zh-CN" altLang="en-US" sz="1200">
                <a:solidFill>
                  <a:schemeClr val="tx2">
                    <a:lumMod val="50000"/>
                  </a:schemeClr>
                </a:solidFill>
                <a:latin typeface="微软雅黑" panose="020B0503020204020204" pitchFamily="34" charset="-122"/>
                <a:ea typeface="微软雅黑" panose="020B0503020204020204" pitchFamily="34" charset="-122"/>
              </a:rPr>
              <a:t>会</a:t>
            </a:r>
            <a:endParaRPr lang="zh-CN" altLang="en-US"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20" name="Text Box 3"/>
          <p:cNvSpPr txBox="1">
            <a:spLocks noChangeArrowheads="1"/>
          </p:cNvSpPr>
          <p:nvPr/>
        </p:nvSpPr>
        <p:spPr bwMode="auto">
          <a:xfrm>
            <a:off x="0" y="482600"/>
            <a:ext cx="9144000" cy="584200"/>
          </a:xfrm>
          <a:prstGeom prst="rect">
            <a:avLst/>
          </a:prstGeom>
          <a:noFill/>
          <a:ln w="9525">
            <a:noFill/>
            <a:miter lim="800000"/>
          </a:ln>
        </p:spPr>
        <p:txBody>
          <a:bodyPr>
            <a:spAutoFit/>
          </a:bodyPr>
          <a:lstStyle/>
          <a:p>
            <a:pPr defTabSz="-635">
              <a:tabLst>
                <a:tab pos="3760470" algn="l"/>
              </a:tabLst>
              <a:defRPr/>
            </a:pPr>
            <a:r>
              <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1 </a:t>
            </a:r>
            <a:r>
              <a:rPr lang="zh-CN" altLang="zh-CN"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定位与治理</a:t>
            </a:r>
            <a:r>
              <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 </a:t>
            </a:r>
            <a:endPar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endParaRPr>
          </a:p>
        </p:txBody>
      </p:sp>
      <p:sp>
        <p:nvSpPr>
          <p:cNvPr id="25614" name="文本框 11303"/>
          <p:cNvSpPr txBox="1">
            <a:spLocks noChangeArrowheads="1"/>
          </p:cNvSpPr>
          <p:nvPr/>
        </p:nvSpPr>
        <p:spPr bwMode="auto">
          <a:xfrm>
            <a:off x="34925" y="1419225"/>
            <a:ext cx="9124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下设</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个二级指标，</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8</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个观测点</a:t>
            </a:r>
            <a:endParaRPr lang="zh-CN" altLang="en-US" sz="1800">
              <a:solidFill>
                <a:srgbClr val="0008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TextBox 2"/>
          <p:cNvSpPr txBox="1">
            <a:spLocks noChangeArrowheads="1"/>
          </p:cNvSpPr>
          <p:nvPr/>
        </p:nvSpPr>
        <p:spPr bwMode="auto">
          <a:xfrm>
            <a:off x="1476375" y="2065338"/>
            <a:ext cx="21812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fontAlgn="ctr" hangingPunct="1">
              <a:lnSpc>
                <a:spcPts val="1900"/>
              </a:lnSpc>
              <a:buClr>
                <a:srgbClr val="000000"/>
              </a:buClr>
            </a:pP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2.1 教学科研仪器设备</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6627" name="TextBox 3"/>
          <p:cNvSpPr txBox="1">
            <a:spLocks noChangeArrowheads="1"/>
          </p:cNvSpPr>
          <p:nvPr/>
        </p:nvSpPr>
        <p:spPr bwMode="auto">
          <a:xfrm>
            <a:off x="3635375" y="2065338"/>
            <a:ext cx="181768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2.2 实习实训基地</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6628" name="TextBox 4"/>
          <p:cNvSpPr txBox="1">
            <a:spLocks noChangeArrowheads="1"/>
          </p:cNvSpPr>
          <p:nvPr/>
        </p:nvSpPr>
        <p:spPr bwMode="auto">
          <a:xfrm>
            <a:off x="5464175" y="2065338"/>
            <a:ext cx="17716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2.3 创新创业中心</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317" name="矩形 6"/>
          <p:cNvSpPr>
            <a:spLocks noChangeArrowheads="1"/>
          </p:cNvSpPr>
          <p:nvPr/>
        </p:nvSpPr>
        <p:spPr bwMode="auto">
          <a:xfrm>
            <a:off x="1619250" y="2684463"/>
            <a:ext cx="1873250" cy="53816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生均实验</a:t>
            </a:r>
            <a:r>
              <a:rPr lang="zh-CN" altLang="en-US" sz="1200">
                <a:solidFill>
                  <a:schemeClr val="tx2">
                    <a:lumMod val="50000"/>
                  </a:schemeClr>
                </a:solidFill>
                <a:latin typeface="微软雅黑" panose="020B0503020204020204" pitchFamily="34" charset="-122"/>
                <a:ea typeface="微软雅黑" panose="020B0503020204020204" pitchFamily="34" charset="-122"/>
              </a:rPr>
              <a:t>设备</a:t>
            </a:r>
            <a:endParaRPr lang="en-US" altLang="zh-CN" sz="120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生均</a:t>
            </a:r>
            <a:r>
              <a:rPr lang="zh-CN" altLang="en-US" sz="1200">
                <a:solidFill>
                  <a:schemeClr val="tx2">
                    <a:lumMod val="50000"/>
                  </a:schemeClr>
                </a:solidFill>
                <a:latin typeface="微软雅黑" panose="020B0503020204020204" pitchFamily="34" charset="-122"/>
                <a:ea typeface="微软雅黑" panose="020B0503020204020204" pitchFamily="34" charset="-122"/>
              </a:rPr>
              <a:t>实训设备</a:t>
            </a:r>
            <a:endParaRPr lang="en-US" altLang="zh-CN"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13318" name="矩形 17"/>
          <p:cNvSpPr>
            <a:spLocks noChangeArrowheads="1"/>
          </p:cNvSpPr>
          <p:nvPr/>
        </p:nvSpPr>
        <p:spPr bwMode="auto">
          <a:xfrm>
            <a:off x="3779838" y="2684463"/>
            <a:ext cx="1317625" cy="53816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zh-CN" altLang="en-US" sz="1200">
                <a:solidFill>
                  <a:schemeClr val="tx2">
                    <a:lumMod val="50000"/>
                  </a:schemeClr>
                </a:solidFill>
                <a:latin typeface="微软雅黑" panose="020B0503020204020204" pitchFamily="34" charset="-122"/>
                <a:ea typeface="微软雅黑" panose="020B0503020204020204" pitchFamily="34" charset="-122"/>
              </a:rPr>
              <a:t>校内基地</a:t>
            </a:r>
            <a:endParaRPr lang="en-US" altLang="zh-CN" sz="120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69875" indent="-269875" algn="just">
              <a:buFont typeface="宋体" panose="02010600030101010101" pitchFamily="2" charset="-122"/>
              <a:buAutoNum type="circleNumDbPlain"/>
              <a:defRPr/>
            </a:pPr>
            <a:r>
              <a:rPr lang="zh-CN" altLang="en-US" sz="1200">
                <a:solidFill>
                  <a:schemeClr val="tx2">
                    <a:lumMod val="50000"/>
                  </a:schemeClr>
                </a:solidFill>
                <a:latin typeface="微软雅黑" panose="020B0503020204020204" pitchFamily="34" charset="-122"/>
                <a:ea typeface="微软雅黑" panose="020B0503020204020204" pitchFamily="34" charset="-122"/>
              </a:rPr>
              <a:t>校外基地</a:t>
            </a:r>
            <a:endParaRPr lang="zh-CN" altLang="en-US"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13319" name="矩形 18"/>
          <p:cNvSpPr>
            <a:spLocks noChangeArrowheads="1"/>
          </p:cNvSpPr>
          <p:nvPr/>
        </p:nvSpPr>
        <p:spPr bwMode="auto">
          <a:xfrm>
            <a:off x="5580063" y="2684463"/>
            <a:ext cx="2111375" cy="27781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zh-CN" altLang="en-US" sz="1200" dirty="0">
                <a:solidFill>
                  <a:schemeClr val="tx2">
                    <a:lumMod val="50000"/>
                  </a:schemeClr>
                </a:solidFill>
                <a:latin typeface="微软雅黑" panose="020B0503020204020204" pitchFamily="34" charset="-122"/>
                <a:ea typeface="微软雅黑" panose="020B0503020204020204" pitchFamily="34" charset="-122"/>
              </a:rPr>
              <a:t>创新创业中心</a:t>
            </a:r>
            <a:endParaRPr lang="en-US" altLang="zh-CN" sz="12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0" name="Text Box 3"/>
          <p:cNvSpPr txBox="1">
            <a:spLocks noChangeArrowheads="1"/>
          </p:cNvSpPr>
          <p:nvPr/>
        </p:nvSpPr>
        <p:spPr bwMode="auto">
          <a:xfrm>
            <a:off x="0" y="482600"/>
            <a:ext cx="9144000" cy="584200"/>
          </a:xfrm>
          <a:prstGeom prst="rect">
            <a:avLst/>
          </a:prstGeom>
          <a:noFill/>
          <a:ln w="9525">
            <a:noFill/>
            <a:miter lim="800000"/>
          </a:ln>
        </p:spPr>
        <p:txBody>
          <a:bodyPr>
            <a:spAutoFit/>
          </a:bodyPr>
          <a:lstStyle/>
          <a:p>
            <a:pPr defTabSz="-635">
              <a:tabLst>
                <a:tab pos="3760470" algn="l"/>
              </a:tabLst>
              <a:defRPr/>
            </a:pPr>
            <a:r>
              <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2 </a:t>
            </a:r>
            <a:r>
              <a:rPr lang="zh-CN" altLang="en-US"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办学条件</a:t>
            </a:r>
            <a:r>
              <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 </a:t>
            </a:r>
            <a:endPar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endParaRPr>
          </a:p>
        </p:txBody>
      </p:sp>
      <p:sp>
        <p:nvSpPr>
          <p:cNvPr id="26633" name="文本框 11303"/>
          <p:cNvSpPr txBox="1">
            <a:spLocks noChangeArrowheads="1"/>
          </p:cNvSpPr>
          <p:nvPr/>
        </p:nvSpPr>
        <p:spPr bwMode="auto">
          <a:xfrm>
            <a:off x="34925" y="1419225"/>
            <a:ext cx="9124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下设</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4</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个二级指标，</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7</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个观测点</a:t>
            </a:r>
            <a:endParaRPr lang="zh-CN" altLang="en-US" sz="1800">
              <a:solidFill>
                <a:srgbClr val="000800"/>
              </a:solidFill>
              <a:latin typeface="微软雅黑" panose="020B0503020204020204" pitchFamily="34" charset="-122"/>
              <a:ea typeface="微软雅黑" panose="020B0503020204020204" pitchFamily="34" charset="-122"/>
            </a:endParaRPr>
          </a:p>
        </p:txBody>
      </p:sp>
      <p:cxnSp>
        <p:nvCxnSpPr>
          <p:cNvPr id="26634" name="直接连接符 21"/>
          <p:cNvCxnSpPr>
            <a:cxnSpLocks noChangeShapeType="1"/>
          </p:cNvCxnSpPr>
          <p:nvPr/>
        </p:nvCxnSpPr>
        <p:spPr bwMode="auto">
          <a:xfrm>
            <a:off x="338138" y="1981200"/>
            <a:ext cx="8410575" cy="0"/>
          </a:xfrm>
          <a:prstGeom prst="line">
            <a:avLst/>
          </a:prstGeom>
          <a:noFill/>
          <a:ln w="31750" algn="ctr">
            <a:solidFill>
              <a:srgbClr val="1E717C"/>
            </a:solidFill>
            <a:round/>
          </a:ln>
          <a:extLst>
            <a:ext uri="{909E8E84-426E-40DD-AFC4-6F175D3DCCD1}">
              <a14:hiddenFill xmlns:a14="http://schemas.microsoft.com/office/drawing/2010/main">
                <a:noFill/>
              </a14:hiddenFill>
            </a:ext>
          </a:extLst>
        </p:spPr>
      </p:cxnSp>
      <p:sp>
        <p:nvSpPr>
          <p:cNvPr id="26635" name="TextBox 22"/>
          <p:cNvSpPr txBox="1">
            <a:spLocks noChangeArrowheads="1"/>
          </p:cNvSpPr>
          <p:nvPr/>
        </p:nvSpPr>
        <p:spPr bwMode="auto">
          <a:xfrm>
            <a:off x="409575" y="2065338"/>
            <a:ext cx="10572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rPr>
              <a:t>二级指标</a:t>
            </a:r>
            <a:endParaRPr lang="zh-CN" altLang="en-US" sz="1600">
              <a:solidFill>
                <a:srgbClr val="000800"/>
              </a:solidFill>
              <a:latin typeface="微软雅黑" panose="020B0503020204020204" pitchFamily="34" charset="-122"/>
              <a:ea typeface="微软雅黑" panose="020B0503020204020204" pitchFamily="34" charset="-122"/>
            </a:endParaRPr>
          </a:p>
        </p:txBody>
      </p:sp>
      <p:sp>
        <p:nvSpPr>
          <p:cNvPr id="26636" name="矩形 23"/>
          <p:cNvSpPr>
            <a:spLocks noChangeArrowheads="1"/>
          </p:cNvSpPr>
          <p:nvPr/>
        </p:nvSpPr>
        <p:spPr bwMode="auto">
          <a:xfrm>
            <a:off x="519113" y="2779713"/>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sym typeface="+mn-ea"/>
              </a:rPr>
              <a:t>观测点</a:t>
            </a: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eaLnBrk="1" hangingPunct="1"/>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6637" name="直接连接符 24"/>
          <p:cNvCxnSpPr>
            <a:cxnSpLocks noChangeShapeType="1"/>
          </p:cNvCxnSpPr>
          <p:nvPr/>
        </p:nvCxnSpPr>
        <p:spPr bwMode="auto">
          <a:xfrm>
            <a:off x="338138" y="3435350"/>
            <a:ext cx="8410575" cy="0"/>
          </a:xfrm>
          <a:prstGeom prst="line">
            <a:avLst/>
          </a:prstGeom>
          <a:noFill/>
          <a:ln w="12700" algn="ctr">
            <a:solidFill>
              <a:srgbClr val="1E717C"/>
            </a:solidFill>
            <a:round/>
          </a:ln>
          <a:extLst>
            <a:ext uri="{909E8E84-426E-40DD-AFC4-6F175D3DCCD1}">
              <a14:hiddenFill xmlns:a14="http://schemas.microsoft.com/office/drawing/2010/main">
                <a:noFill/>
              </a14:hiddenFill>
            </a:ext>
          </a:extLst>
        </p:spPr>
      </p:cxnSp>
      <p:cxnSp>
        <p:nvCxnSpPr>
          <p:cNvPr id="26638" name="直接连接符 25"/>
          <p:cNvCxnSpPr>
            <a:cxnSpLocks noChangeShapeType="1"/>
          </p:cNvCxnSpPr>
          <p:nvPr/>
        </p:nvCxnSpPr>
        <p:spPr bwMode="auto">
          <a:xfrm>
            <a:off x="338138" y="2500313"/>
            <a:ext cx="8410575" cy="0"/>
          </a:xfrm>
          <a:prstGeom prst="line">
            <a:avLst/>
          </a:prstGeom>
          <a:noFill/>
          <a:ln w="9525" algn="ctr">
            <a:solidFill>
              <a:srgbClr val="00C0BC"/>
            </a:solidFill>
            <a:prstDash val="sysDash"/>
            <a:round/>
          </a:ln>
          <a:extLst>
            <a:ext uri="{909E8E84-426E-40DD-AFC4-6F175D3DCCD1}">
              <a14:hiddenFill xmlns:a14="http://schemas.microsoft.com/office/drawing/2010/main">
                <a:noFill/>
              </a14:hiddenFill>
            </a:ext>
          </a:extLst>
        </p:spPr>
      </p:cxnSp>
      <p:sp>
        <p:nvSpPr>
          <p:cNvPr id="26639" name="TextBox 26"/>
          <p:cNvSpPr txBox="1">
            <a:spLocks noChangeArrowheads="1"/>
          </p:cNvSpPr>
          <p:nvPr/>
        </p:nvSpPr>
        <p:spPr bwMode="auto">
          <a:xfrm>
            <a:off x="7046913" y="2066925"/>
            <a:ext cx="17732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2.4 信息平台</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328" name="矩形 27"/>
          <p:cNvSpPr>
            <a:spLocks noChangeArrowheads="1"/>
          </p:cNvSpPr>
          <p:nvPr/>
        </p:nvSpPr>
        <p:spPr bwMode="auto">
          <a:xfrm>
            <a:off x="7356475" y="2681288"/>
            <a:ext cx="1390650" cy="53816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zh-CN" altLang="en-US" sz="1200">
                <a:solidFill>
                  <a:schemeClr val="tx2">
                    <a:lumMod val="50000"/>
                  </a:schemeClr>
                </a:solidFill>
                <a:latin typeface="微软雅黑" panose="020B0503020204020204" pitchFamily="34" charset="-122"/>
                <a:ea typeface="微软雅黑" panose="020B0503020204020204" pitchFamily="34" charset="-122"/>
              </a:rPr>
              <a:t>教学资源平台</a:t>
            </a:r>
            <a:endParaRPr lang="en-US" altLang="zh-CN" sz="120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69875" indent="-269875" algn="jus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校企合作平</a:t>
            </a:r>
            <a:r>
              <a:rPr lang="zh-CN" altLang="en-US" sz="1200">
                <a:solidFill>
                  <a:schemeClr val="tx2">
                    <a:lumMod val="50000"/>
                  </a:schemeClr>
                </a:solidFill>
                <a:latin typeface="微软雅黑" panose="020B0503020204020204" pitchFamily="34" charset="-122"/>
                <a:ea typeface="微软雅黑" panose="020B0503020204020204" pitchFamily="34" charset="-122"/>
              </a:rPr>
              <a:t>台</a:t>
            </a:r>
            <a:endParaRPr lang="zh-CN" altLang="en-US" sz="1200">
              <a:solidFill>
                <a:schemeClr val="tx2">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TextBox 2"/>
          <p:cNvSpPr txBox="1">
            <a:spLocks noChangeArrowheads="1"/>
          </p:cNvSpPr>
          <p:nvPr/>
        </p:nvSpPr>
        <p:spPr bwMode="auto">
          <a:xfrm>
            <a:off x="1619250" y="2065338"/>
            <a:ext cx="151288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fontAlgn="ctr" hangingPunct="1">
              <a:lnSpc>
                <a:spcPts val="1900"/>
              </a:lnSpc>
              <a:buClr>
                <a:srgbClr val="000000"/>
              </a:buClr>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3</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.1 教师数量</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7651" name="TextBox 3"/>
          <p:cNvSpPr txBox="1">
            <a:spLocks noChangeArrowheads="1"/>
          </p:cNvSpPr>
          <p:nvPr/>
        </p:nvSpPr>
        <p:spPr bwMode="auto">
          <a:xfrm>
            <a:off x="3186113" y="2065338"/>
            <a:ext cx="181768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3</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.2 教师结构</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7652" name="TextBox 4"/>
          <p:cNvSpPr txBox="1">
            <a:spLocks noChangeArrowheads="1"/>
          </p:cNvSpPr>
          <p:nvPr/>
        </p:nvSpPr>
        <p:spPr bwMode="auto">
          <a:xfrm>
            <a:off x="5030788" y="2065338"/>
            <a:ext cx="177323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3</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.3 教师质量</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4341" name="矩形 6"/>
          <p:cNvSpPr>
            <a:spLocks noChangeArrowheads="1"/>
          </p:cNvSpPr>
          <p:nvPr/>
        </p:nvSpPr>
        <p:spPr bwMode="auto">
          <a:xfrm>
            <a:off x="1763713" y="2684463"/>
            <a:ext cx="1152525" cy="276225"/>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生</a:t>
            </a:r>
            <a:r>
              <a:rPr lang="zh-CN" altLang="en-US" sz="1200">
                <a:solidFill>
                  <a:schemeClr val="tx2">
                    <a:lumMod val="50000"/>
                  </a:schemeClr>
                </a:solidFill>
                <a:latin typeface="微软雅黑" panose="020B0503020204020204" pitchFamily="34" charset="-122"/>
                <a:ea typeface="微软雅黑" panose="020B0503020204020204" pitchFamily="34" charset="-122"/>
              </a:rPr>
              <a:t>师比</a:t>
            </a:r>
            <a:endParaRPr lang="en-US" altLang="zh-CN" sz="120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342" name="矩形 17"/>
          <p:cNvSpPr>
            <a:spLocks noChangeArrowheads="1"/>
          </p:cNvSpPr>
          <p:nvPr/>
        </p:nvSpPr>
        <p:spPr bwMode="auto">
          <a:xfrm>
            <a:off x="3205163" y="2684463"/>
            <a:ext cx="1871662" cy="53816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dirty="0" err="1">
                <a:solidFill>
                  <a:schemeClr val="tx2">
                    <a:lumMod val="50000"/>
                  </a:schemeClr>
                </a:solidFill>
                <a:latin typeface="微软雅黑" panose="020B0503020204020204" pitchFamily="34" charset="-122"/>
                <a:ea typeface="微软雅黑" panose="020B0503020204020204" pitchFamily="34" charset="-122"/>
              </a:rPr>
              <a:t>兼职教师数量与水</a:t>
            </a:r>
            <a:r>
              <a:rPr lang="zh-CN" altLang="en-US" sz="1200" dirty="0">
                <a:solidFill>
                  <a:schemeClr val="tx2">
                    <a:lumMod val="50000"/>
                  </a:schemeClr>
                </a:solidFill>
                <a:latin typeface="微软雅黑" panose="020B0503020204020204" pitchFamily="34" charset="-122"/>
                <a:ea typeface="微软雅黑" panose="020B0503020204020204" pitchFamily="34" charset="-122"/>
              </a:rPr>
              <a:t>平</a:t>
            </a:r>
            <a:endParaRPr lang="en-US" altLang="zh-CN" sz="1200"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69875" indent="-269875" algn="just">
              <a:buFont typeface="宋体" panose="02010600030101010101" pitchFamily="2" charset="-122"/>
              <a:buAutoNum type="circleNumDbPlain"/>
              <a:defRPr/>
            </a:pPr>
            <a:r>
              <a:rPr lang="en-US" sz="1200" dirty="0" err="1">
                <a:solidFill>
                  <a:schemeClr val="tx2">
                    <a:lumMod val="50000"/>
                  </a:schemeClr>
                </a:solidFill>
                <a:latin typeface="微软雅黑" panose="020B0503020204020204" pitchFamily="34" charset="-122"/>
                <a:ea typeface="微软雅黑" panose="020B0503020204020204" pitchFamily="34" charset="-122"/>
              </a:rPr>
              <a:t>教辅人员配</a:t>
            </a:r>
            <a:r>
              <a:rPr lang="zh-CN" altLang="en-US" sz="1200" dirty="0">
                <a:solidFill>
                  <a:schemeClr val="tx2">
                    <a:lumMod val="50000"/>
                  </a:schemeClr>
                </a:solidFill>
                <a:latin typeface="微软雅黑" panose="020B0503020204020204" pitchFamily="34" charset="-122"/>
                <a:ea typeface="微软雅黑" panose="020B0503020204020204" pitchFamily="34" charset="-122"/>
              </a:rPr>
              <a:t>备</a:t>
            </a:r>
            <a:endParaRPr lang="zh-CN" altLang="en-US" sz="12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14343" name="矩形 18"/>
          <p:cNvSpPr>
            <a:spLocks noChangeArrowheads="1"/>
          </p:cNvSpPr>
          <p:nvPr/>
        </p:nvSpPr>
        <p:spPr bwMode="auto">
          <a:xfrm>
            <a:off x="5094288" y="2684463"/>
            <a:ext cx="1854200" cy="1431925"/>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dirty="0" err="1">
                <a:solidFill>
                  <a:schemeClr val="tx2">
                    <a:lumMod val="50000"/>
                  </a:schemeClr>
                </a:solidFill>
                <a:latin typeface="微软雅黑" panose="020B0503020204020204" pitchFamily="34" charset="-122"/>
                <a:ea typeface="微软雅黑" panose="020B0503020204020204" pitchFamily="34" charset="-122"/>
              </a:rPr>
              <a:t>研究生以上学位专任教</a:t>
            </a:r>
            <a:r>
              <a:rPr lang="zh-CN" altLang="en-US" sz="1200" dirty="0">
                <a:solidFill>
                  <a:schemeClr val="tx2">
                    <a:lumMod val="50000"/>
                  </a:schemeClr>
                </a:solidFill>
                <a:latin typeface="微软雅黑" panose="020B0503020204020204" pitchFamily="34" charset="-122"/>
                <a:ea typeface="微软雅黑" panose="020B0503020204020204" pitchFamily="34" charset="-122"/>
              </a:rPr>
              <a:t>比例</a:t>
            </a:r>
            <a:endParaRPr lang="en-US" altLang="zh-CN" sz="1200" dirty="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dirty="0" err="1">
                <a:solidFill>
                  <a:schemeClr val="tx2">
                    <a:lumMod val="50000"/>
                  </a:schemeClr>
                </a:solidFill>
                <a:latin typeface="微软雅黑" panose="020B0503020204020204" pitchFamily="34" charset="-122"/>
                <a:ea typeface="微软雅黑" panose="020B0503020204020204" pitchFamily="34" charset="-122"/>
              </a:rPr>
              <a:t>高级专业技术职务专任教师比例</a:t>
            </a:r>
            <a:endParaRPr lang="en-US" sz="1200" dirty="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dirty="0" err="1">
                <a:solidFill>
                  <a:schemeClr val="tx2">
                    <a:lumMod val="50000"/>
                  </a:schemeClr>
                </a:solidFill>
                <a:latin typeface="微软雅黑" panose="020B0503020204020204" pitchFamily="34" charset="-122"/>
                <a:ea typeface="微软雅黑" panose="020B0503020204020204" pitchFamily="34" charset="-122"/>
              </a:rPr>
              <a:t>专业带头人</a:t>
            </a:r>
            <a:endParaRPr lang="en-US" sz="1200" dirty="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dirty="0" err="1">
                <a:solidFill>
                  <a:schemeClr val="tx2">
                    <a:lumMod val="50000"/>
                  </a:schemeClr>
                </a:solidFill>
                <a:latin typeface="微软雅黑" panose="020B0503020204020204" pitchFamily="34" charset="-122"/>
                <a:ea typeface="微软雅黑" panose="020B0503020204020204" pitchFamily="34" charset="-122"/>
              </a:rPr>
              <a:t>双师素质教师</a:t>
            </a:r>
            <a:endParaRPr lang="en-US" altLang="zh-CN" sz="12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0" name="Text Box 3"/>
          <p:cNvSpPr txBox="1">
            <a:spLocks noChangeArrowheads="1"/>
          </p:cNvSpPr>
          <p:nvPr/>
        </p:nvSpPr>
        <p:spPr bwMode="auto">
          <a:xfrm>
            <a:off x="0" y="482600"/>
            <a:ext cx="9144000" cy="584200"/>
          </a:xfrm>
          <a:prstGeom prst="rect">
            <a:avLst/>
          </a:prstGeom>
          <a:noFill/>
          <a:ln w="9525">
            <a:noFill/>
            <a:miter lim="800000"/>
          </a:ln>
        </p:spPr>
        <p:txBody>
          <a:bodyPr>
            <a:spAutoFit/>
          </a:bodyPr>
          <a:lstStyle/>
          <a:p>
            <a:pPr defTabSz="-635">
              <a:tabLst>
                <a:tab pos="3760470" algn="l"/>
              </a:tabLst>
              <a:defRPr/>
            </a:pPr>
            <a:r>
              <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3 </a:t>
            </a:r>
            <a:r>
              <a:rPr lang="zh-CN" altLang="en-US"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师资队伍</a:t>
            </a:r>
            <a:r>
              <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 </a:t>
            </a:r>
            <a:endPar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endParaRPr>
          </a:p>
        </p:txBody>
      </p:sp>
      <p:sp>
        <p:nvSpPr>
          <p:cNvPr id="27657" name="文本框 11303"/>
          <p:cNvSpPr txBox="1">
            <a:spLocks noChangeArrowheads="1"/>
          </p:cNvSpPr>
          <p:nvPr/>
        </p:nvSpPr>
        <p:spPr bwMode="auto">
          <a:xfrm>
            <a:off x="34925" y="1419225"/>
            <a:ext cx="9124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下设</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4</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个二级指标，</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10</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个观测点</a:t>
            </a:r>
            <a:endParaRPr lang="zh-CN" altLang="en-US" sz="1800">
              <a:solidFill>
                <a:srgbClr val="000800"/>
              </a:solidFill>
              <a:latin typeface="微软雅黑" panose="020B0503020204020204" pitchFamily="34" charset="-122"/>
              <a:ea typeface="微软雅黑" panose="020B0503020204020204" pitchFamily="34" charset="-122"/>
            </a:endParaRPr>
          </a:p>
        </p:txBody>
      </p:sp>
      <p:cxnSp>
        <p:nvCxnSpPr>
          <p:cNvPr id="27658" name="直接连接符 21"/>
          <p:cNvCxnSpPr>
            <a:cxnSpLocks noChangeShapeType="1"/>
          </p:cNvCxnSpPr>
          <p:nvPr/>
        </p:nvCxnSpPr>
        <p:spPr bwMode="auto">
          <a:xfrm>
            <a:off x="338138" y="1981200"/>
            <a:ext cx="8410575" cy="0"/>
          </a:xfrm>
          <a:prstGeom prst="line">
            <a:avLst/>
          </a:prstGeom>
          <a:noFill/>
          <a:ln w="31750" algn="ctr">
            <a:solidFill>
              <a:srgbClr val="1E717C"/>
            </a:solidFill>
            <a:round/>
          </a:ln>
          <a:extLst>
            <a:ext uri="{909E8E84-426E-40DD-AFC4-6F175D3DCCD1}">
              <a14:hiddenFill xmlns:a14="http://schemas.microsoft.com/office/drawing/2010/main">
                <a:noFill/>
              </a14:hiddenFill>
            </a:ext>
          </a:extLst>
        </p:spPr>
      </p:cxnSp>
      <p:sp>
        <p:nvSpPr>
          <p:cNvPr id="27659" name="TextBox 22"/>
          <p:cNvSpPr txBox="1">
            <a:spLocks noChangeArrowheads="1"/>
          </p:cNvSpPr>
          <p:nvPr/>
        </p:nvSpPr>
        <p:spPr bwMode="auto">
          <a:xfrm>
            <a:off x="409575" y="2065338"/>
            <a:ext cx="10572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rPr>
              <a:t>二级指标</a:t>
            </a:r>
            <a:endParaRPr lang="zh-CN" altLang="en-US" sz="1600">
              <a:solidFill>
                <a:srgbClr val="000800"/>
              </a:solidFill>
              <a:latin typeface="微软雅黑" panose="020B0503020204020204" pitchFamily="34" charset="-122"/>
              <a:ea typeface="微软雅黑" panose="020B0503020204020204" pitchFamily="34" charset="-122"/>
            </a:endParaRPr>
          </a:p>
        </p:txBody>
      </p:sp>
      <p:sp>
        <p:nvSpPr>
          <p:cNvPr id="27660" name="矩形 23"/>
          <p:cNvSpPr>
            <a:spLocks noChangeArrowheads="1"/>
          </p:cNvSpPr>
          <p:nvPr/>
        </p:nvSpPr>
        <p:spPr bwMode="auto">
          <a:xfrm>
            <a:off x="519113" y="2779713"/>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sym typeface="+mn-ea"/>
              </a:rPr>
              <a:t>观测点</a:t>
            </a: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eaLnBrk="1" hangingPunct="1"/>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7661" name="直接连接符 24"/>
          <p:cNvCxnSpPr>
            <a:cxnSpLocks noChangeShapeType="1"/>
          </p:cNvCxnSpPr>
          <p:nvPr/>
        </p:nvCxnSpPr>
        <p:spPr bwMode="auto">
          <a:xfrm>
            <a:off x="338138" y="4300538"/>
            <a:ext cx="8410575" cy="0"/>
          </a:xfrm>
          <a:prstGeom prst="line">
            <a:avLst/>
          </a:prstGeom>
          <a:noFill/>
          <a:ln w="12700" algn="ctr">
            <a:solidFill>
              <a:srgbClr val="1E717C"/>
            </a:solidFill>
            <a:round/>
          </a:ln>
          <a:extLst>
            <a:ext uri="{909E8E84-426E-40DD-AFC4-6F175D3DCCD1}">
              <a14:hiddenFill xmlns:a14="http://schemas.microsoft.com/office/drawing/2010/main">
                <a:noFill/>
              </a14:hiddenFill>
            </a:ext>
          </a:extLst>
        </p:spPr>
      </p:cxnSp>
      <p:cxnSp>
        <p:nvCxnSpPr>
          <p:cNvPr id="27662" name="直接连接符 25"/>
          <p:cNvCxnSpPr>
            <a:cxnSpLocks noChangeShapeType="1"/>
          </p:cNvCxnSpPr>
          <p:nvPr/>
        </p:nvCxnSpPr>
        <p:spPr bwMode="auto">
          <a:xfrm>
            <a:off x="338138" y="2500313"/>
            <a:ext cx="8410575" cy="0"/>
          </a:xfrm>
          <a:prstGeom prst="line">
            <a:avLst/>
          </a:prstGeom>
          <a:noFill/>
          <a:ln w="9525" algn="ctr">
            <a:solidFill>
              <a:srgbClr val="00C0BC"/>
            </a:solidFill>
            <a:prstDash val="sysDash"/>
            <a:round/>
          </a:ln>
          <a:extLst>
            <a:ext uri="{909E8E84-426E-40DD-AFC4-6F175D3DCCD1}">
              <a14:hiddenFill xmlns:a14="http://schemas.microsoft.com/office/drawing/2010/main">
                <a:noFill/>
              </a14:hiddenFill>
            </a:ext>
          </a:extLst>
        </p:spPr>
      </p:cxnSp>
      <p:sp>
        <p:nvSpPr>
          <p:cNvPr id="27663" name="TextBox 26"/>
          <p:cNvSpPr txBox="1">
            <a:spLocks noChangeArrowheads="1"/>
          </p:cNvSpPr>
          <p:nvPr/>
        </p:nvSpPr>
        <p:spPr bwMode="auto">
          <a:xfrm>
            <a:off x="6831013" y="2066925"/>
            <a:ext cx="177323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3</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.4 教师培训</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4352" name="矩形 27"/>
          <p:cNvSpPr>
            <a:spLocks noChangeArrowheads="1"/>
          </p:cNvSpPr>
          <p:nvPr/>
        </p:nvSpPr>
        <p:spPr bwMode="auto">
          <a:xfrm>
            <a:off x="6970713" y="2681288"/>
            <a:ext cx="1677987" cy="800100"/>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专业课教师培训</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兼职教师培训</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建立教师发展中心</a:t>
            </a:r>
            <a:endParaRPr lang="zh-CN" altLang="en-US" sz="120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TextBox 2"/>
          <p:cNvSpPr txBox="1">
            <a:spLocks noChangeArrowheads="1"/>
          </p:cNvSpPr>
          <p:nvPr/>
        </p:nvSpPr>
        <p:spPr bwMode="auto">
          <a:xfrm>
            <a:off x="1692275" y="2065338"/>
            <a:ext cx="21812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fontAlgn="ctr" hangingPunct="1">
              <a:lnSpc>
                <a:spcPts val="1900"/>
              </a:lnSpc>
              <a:buClr>
                <a:srgbClr val="000000"/>
              </a:buClr>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4</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.1 专业（群）建设</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8675" name="TextBox 3"/>
          <p:cNvSpPr txBox="1">
            <a:spLocks noChangeArrowheads="1"/>
          </p:cNvSpPr>
          <p:nvPr/>
        </p:nvSpPr>
        <p:spPr bwMode="auto">
          <a:xfrm>
            <a:off x="4067175" y="2065338"/>
            <a:ext cx="181768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4</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.2 课程与教材</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8676" name="TextBox 4"/>
          <p:cNvSpPr txBox="1">
            <a:spLocks noChangeArrowheads="1"/>
          </p:cNvSpPr>
          <p:nvPr/>
        </p:nvSpPr>
        <p:spPr bwMode="auto">
          <a:xfrm>
            <a:off x="5724525" y="2065338"/>
            <a:ext cx="23923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4</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.3 实践教学</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5365" name="矩形 6"/>
          <p:cNvSpPr>
            <a:spLocks noChangeArrowheads="1"/>
          </p:cNvSpPr>
          <p:nvPr/>
        </p:nvSpPr>
        <p:spPr bwMode="auto">
          <a:xfrm>
            <a:off x="1908175" y="2684463"/>
            <a:ext cx="2808288" cy="1584325"/>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专业动态调整机制</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应用型核心专业建设</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设置复合型新专业</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专业群与产业职业群对接</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校企合作共建专业群</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核心专业和专业群覆盖学生比例</a:t>
            </a:r>
            <a:endParaRPr lang="en-US"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15366" name="矩形 17"/>
          <p:cNvSpPr>
            <a:spLocks noChangeArrowheads="1"/>
          </p:cNvSpPr>
          <p:nvPr/>
        </p:nvSpPr>
        <p:spPr bwMode="auto">
          <a:xfrm>
            <a:off x="4284663" y="2684463"/>
            <a:ext cx="1871662" cy="831850"/>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课程体系</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创新创业教育课程</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教材开发</a:t>
            </a:r>
            <a:endParaRPr lang="zh-CN" altLang="en-US" sz="120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367" name="矩形 18"/>
          <p:cNvSpPr>
            <a:spLocks noChangeArrowheads="1"/>
          </p:cNvSpPr>
          <p:nvPr/>
        </p:nvSpPr>
        <p:spPr bwMode="auto">
          <a:xfrm>
            <a:off x="6318250" y="2684463"/>
            <a:ext cx="2501900" cy="1062037"/>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项目式、案例式教学课时比例</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社会实习质量</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毕业论文质量</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endParaRPr lang="en-US" altLang="zh-CN"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20" name="Text Box 3"/>
          <p:cNvSpPr txBox="1">
            <a:spLocks noChangeArrowheads="1"/>
          </p:cNvSpPr>
          <p:nvPr/>
        </p:nvSpPr>
        <p:spPr bwMode="auto">
          <a:xfrm>
            <a:off x="0" y="482600"/>
            <a:ext cx="9144000" cy="584200"/>
          </a:xfrm>
          <a:prstGeom prst="rect">
            <a:avLst/>
          </a:prstGeom>
          <a:noFill/>
          <a:ln w="9525">
            <a:noFill/>
            <a:miter lim="800000"/>
          </a:ln>
        </p:spPr>
        <p:txBody>
          <a:bodyPr>
            <a:spAutoFit/>
          </a:bodyPr>
          <a:lstStyle/>
          <a:p>
            <a:pPr defTabSz="-635">
              <a:tabLst>
                <a:tab pos="3760470" algn="l"/>
              </a:tabLst>
              <a:defRPr/>
            </a:pPr>
            <a:r>
              <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4 </a:t>
            </a:r>
            <a:r>
              <a:rPr lang="zh-CN" altLang="en-US"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专业、课程与教学</a:t>
            </a:r>
            <a:r>
              <a:rPr lang="en-US" altLang="zh-CN"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 </a:t>
            </a:r>
            <a:endParaRPr lang="en-US" altLang="zh-CN"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endParaRPr>
          </a:p>
        </p:txBody>
      </p:sp>
      <p:sp>
        <p:nvSpPr>
          <p:cNvPr id="28681" name="文本框 11303"/>
          <p:cNvSpPr txBox="1">
            <a:spLocks noChangeArrowheads="1"/>
          </p:cNvSpPr>
          <p:nvPr/>
        </p:nvSpPr>
        <p:spPr bwMode="auto">
          <a:xfrm>
            <a:off x="34925" y="1419225"/>
            <a:ext cx="9124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下设</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个二级指标，</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12</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个观测点</a:t>
            </a:r>
            <a:endParaRPr lang="zh-CN" altLang="en-US" sz="1800">
              <a:solidFill>
                <a:srgbClr val="000800"/>
              </a:solidFill>
              <a:latin typeface="微软雅黑" panose="020B0503020204020204" pitchFamily="34" charset="-122"/>
              <a:ea typeface="微软雅黑" panose="020B0503020204020204" pitchFamily="34" charset="-122"/>
            </a:endParaRPr>
          </a:p>
        </p:txBody>
      </p:sp>
      <p:cxnSp>
        <p:nvCxnSpPr>
          <p:cNvPr id="28682" name="直接连接符 21"/>
          <p:cNvCxnSpPr>
            <a:cxnSpLocks noChangeShapeType="1"/>
          </p:cNvCxnSpPr>
          <p:nvPr/>
        </p:nvCxnSpPr>
        <p:spPr bwMode="auto">
          <a:xfrm>
            <a:off x="338138" y="1981200"/>
            <a:ext cx="8410575" cy="0"/>
          </a:xfrm>
          <a:prstGeom prst="line">
            <a:avLst/>
          </a:prstGeom>
          <a:noFill/>
          <a:ln w="31750" algn="ctr">
            <a:solidFill>
              <a:srgbClr val="1E717C"/>
            </a:solidFill>
            <a:round/>
          </a:ln>
          <a:extLst>
            <a:ext uri="{909E8E84-426E-40DD-AFC4-6F175D3DCCD1}">
              <a14:hiddenFill xmlns:a14="http://schemas.microsoft.com/office/drawing/2010/main">
                <a:noFill/>
              </a14:hiddenFill>
            </a:ext>
          </a:extLst>
        </p:spPr>
      </p:cxnSp>
      <p:sp>
        <p:nvSpPr>
          <p:cNvPr id="28683" name="TextBox 22"/>
          <p:cNvSpPr txBox="1">
            <a:spLocks noChangeArrowheads="1"/>
          </p:cNvSpPr>
          <p:nvPr/>
        </p:nvSpPr>
        <p:spPr bwMode="auto">
          <a:xfrm>
            <a:off x="409575" y="2065338"/>
            <a:ext cx="10572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rPr>
              <a:t>二级指标</a:t>
            </a:r>
            <a:endParaRPr lang="zh-CN" altLang="en-US" sz="1600">
              <a:solidFill>
                <a:srgbClr val="000800"/>
              </a:solidFill>
              <a:latin typeface="微软雅黑" panose="020B0503020204020204" pitchFamily="34" charset="-122"/>
              <a:ea typeface="微软雅黑" panose="020B0503020204020204" pitchFamily="34" charset="-122"/>
            </a:endParaRPr>
          </a:p>
        </p:txBody>
      </p:sp>
      <p:sp>
        <p:nvSpPr>
          <p:cNvPr id="28684" name="矩形 23"/>
          <p:cNvSpPr>
            <a:spLocks noChangeArrowheads="1"/>
          </p:cNvSpPr>
          <p:nvPr/>
        </p:nvSpPr>
        <p:spPr bwMode="auto">
          <a:xfrm>
            <a:off x="519113" y="2779713"/>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sym typeface="+mn-ea"/>
              </a:rPr>
              <a:t>观测点</a:t>
            </a: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eaLnBrk="1" hangingPunct="1"/>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8685" name="直接连接符 24"/>
          <p:cNvCxnSpPr>
            <a:cxnSpLocks noChangeShapeType="1"/>
          </p:cNvCxnSpPr>
          <p:nvPr/>
        </p:nvCxnSpPr>
        <p:spPr bwMode="auto">
          <a:xfrm>
            <a:off x="338138" y="4443413"/>
            <a:ext cx="8410575" cy="0"/>
          </a:xfrm>
          <a:prstGeom prst="line">
            <a:avLst/>
          </a:prstGeom>
          <a:noFill/>
          <a:ln w="12700" algn="ctr">
            <a:solidFill>
              <a:srgbClr val="1E717C"/>
            </a:solidFill>
            <a:round/>
          </a:ln>
          <a:extLst>
            <a:ext uri="{909E8E84-426E-40DD-AFC4-6F175D3DCCD1}">
              <a14:hiddenFill xmlns:a14="http://schemas.microsoft.com/office/drawing/2010/main">
                <a:noFill/>
              </a14:hiddenFill>
            </a:ext>
          </a:extLst>
        </p:spPr>
      </p:cxnSp>
      <p:cxnSp>
        <p:nvCxnSpPr>
          <p:cNvPr id="28686" name="直接连接符 25"/>
          <p:cNvCxnSpPr>
            <a:cxnSpLocks noChangeShapeType="1"/>
          </p:cNvCxnSpPr>
          <p:nvPr/>
        </p:nvCxnSpPr>
        <p:spPr bwMode="auto">
          <a:xfrm>
            <a:off x="338138" y="2500313"/>
            <a:ext cx="8410575" cy="0"/>
          </a:xfrm>
          <a:prstGeom prst="line">
            <a:avLst/>
          </a:prstGeom>
          <a:noFill/>
          <a:ln w="9525" algn="ctr">
            <a:solidFill>
              <a:srgbClr val="00C0BC"/>
            </a:solidFill>
            <a:prstDash val="sysDash"/>
            <a:rou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TextBox 2"/>
          <p:cNvSpPr txBox="1">
            <a:spLocks noChangeArrowheads="1"/>
          </p:cNvSpPr>
          <p:nvPr/>
        </p:nvSpPr>
        <p:spPr bwMode="auto">
          <a:xfrm>
            <a:off x="1979613" y="2065338"/>
            <a:ext cx="21812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fontAlgn="ctr" hangingPunct="1">
              <a:lnSpc>
                <a:spcPts val="1900"/>
              </a:lnSpc>
              <a:buClr>
                <a:srgbClr val="000000"/>
              </a:buClr>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5</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.1 学生素质培养</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9699" name="TextBox 3"/>
          <p:cNvSpPr txBox="1">
            <a:spLocks noChangeArrowheads="1"/>
          </p:cNvSpPr>
          <p:nvPr/>
        </p:nvSpPr>
        <p:spPr bwMode="auto">
          <a:xfrm>
            <a:off x="4284663" y="2065338"/>
            <a:ext cx="181768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5</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.2 学生就业</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29700" name="TextBox 4"/>
          <p:cNvSpPr txBox="1">
            <a:spLocks noChangeArrowheads="1"/>
          </p:cNvSpPr>
          <p:nvPr/>
        </p:nvSpPr>
        <p:spPr bwMode="auto">
          <a:xfrm>
            <a:off x="6140450" y="2065338"/>
            <a:ext cx="23923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5</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.3 学生未来发展</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6389" name="矩形 6"/>
          <p:cNvSpPr>
            <a:spLocks noChangeArrowheads="1"/>
          </p:cNvSpPr>
          <p:nvPr/>
        </p:nvSpPr>
        <p:spPr bwMode="auto">
          <a:xfrm>
            <a:off x="2339975" y="2684463"/>
            <a:ext cx="1584325" cy="53816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dirty="0" err="1">
                <a:solidFill>
                  <a:schemeClr val="tx2">
                    <a:lumMod val="50000"/>
                  </a:schemeClr>
                </a:solidFill>
                <a:latin typeface="微软雅黑" panose="020B0503020204020204" pitchFamily="34" charset="-122"/>
                <a:ea typeface="微软雅黑" panose="020B0503020204020204" pitchFamily="34" charset="-122"/>
              </a:rPr>
              <a:t>通用素质</a:t>
            </a:r>
            <a:endParaRPr lang="en-US" sz="1200" dirty="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zh-CN" altLang="en-US" sz="1200" dirty="0">
                <a:solidFill>
                  <a:schemeClr val="tx2">
                    <a:lumMod val="50000"/>
                  </a:schemeClr>
                </a:solidFill>
                <a:latin typeface="微软雅黑" panose="020B0503020204020204" pitchFamily="34" charset="-122"/>
                <a:ea typeface="微软雅黑" panose="020B0503020204020204" pitchFamily="34" charset="-122"/>
              </a:rPr>
              <a:t>专业技能</a:t>
            </a:r>
            <a:endParaRPr lang="en-US" sz="12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16390" name="矩形 17"/>
          <p:cNvSpPr>
            <a:spLocks noChangeArrowheads="1"/>
          </p:cNvSpPr>
          <p:nvPr/>
        </p:nvSpPr>
        <p:spPr bwMode="auto">
          <a:xfrm>
            <a:off x="4572000" y="2684463"/>
            <a:ext cx="1871663" cy="831850"/>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岗位满足度</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区域满足度</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zh-CN" altLang="en-US" sz="1200">
                <a:solidFill>
                  <a:schemeClr val="tx2">
                    <a:lumMod val="50000"/>
                  </a:schemeClr>
                </a:solidFill>
                <a:latin typeface="微软雅黑" panose="020B0503020204020204" pitchFamily="34" charset="-122"/>
                <a:ea typeface="微软雅黑" panose="020B0503020204020204" pitchFamily="34" charset="-122"/>
              </a:rPr>
              <a:t>就业率</a:t>
            </a:r>
            <a:endParaRPr lang="zh-CN" altLang="en-US" sz="120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391" name="矩形 18"/>
          <p:cNvSpPr>
            <a:spLocks noChangeArrowheads="1"/>
          </p:cNvSpPr>
          <p:nvPr/>
        </p:nvSpPr>
        <p:spPr bwMode="auto">
          <a:xfrm>
            <a:off x="6605588" y="2684463"/>
            <a:ext cx="1782762" cy="53816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altLang="zh-CN" sz="1200">
                <a:solidFill>
                  <a:schemeClr val="tx2">
                    <a:lumMod val="50000"/>
                  </a:schemeClr>
                </a:solidFill>
                <a:latin typeface="微软雅黑" panose="020B0503020204020204" pitchFamily="34" charset="-122"/>
                <a:ea typeface="微软雅黑" panose="020B0503020204020204" pitchFamily="34" charset="-122"/>
              </a:rPr>
              <a:t>3-5</a:t>
            </a:r>
            <a:r>
              <a:rPr lang="en-US" sz="1200">
                <a:solidFill>
                  <a:schemeClr val="tx2">
                    <a:lumMod val="50000"/>
                  </a:schemeClr>
                </a:solidFill>
                <a:latin typeface="微软雅黑" panose="020B0503020204020204" pitchFamily="34" charset="-122"/>
                <a:ea typeface="微软雅黑" panose="020B0503020204020204" pitchFamily="34" charset="-122"/>
              </a:rPr>
              <a:t>年薪资水平</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altLang="zh-CN" sz="1200">
                <a:solidFill>
                  <a:schemeClr val="tx2">
                    <a:lumMod val="50000"/>
                  </a:schemeClr>
                </a:solidFill>
                <a:latin typeface="微软雅黑" panose="020B0503020204020204" pitchFamily="34" charset="-122"/>
                <a:ea typeface="微软雅黑" panose="020B0503020204020204" pitchFamily="34" charset="-122"/>
              </a:rPr>
              <a:t>5</a:t>
            </a:r>
            <a:r>
              <a:rPr lang="en-US" sz="1200">
                <a:solidFill>
                  <a:schemeClr val="tx2">
                    <a:lumMod val="50000"/>
                  </a:schemeClr>
                </a:solidFill>
                <a:latin typeface="微软雅黑" panose="020B0503020204020204" pitchFamily="34" charset="-122"/>
                <a:ea typeface="微软雅黑" panose="020B0503020204020204" pitchFamily="34" charset="-122"/>
              </a:rPr>
              <a:t>年职位晋</a:t>
            </a:r>
            <a:r>
              <a:rPr lang="zh-CN" altLang="en-US" sz="1200">
                <a:solidFill>
                  <a:schemeClr val="tx2">
                    <a:lumMod val="50000"/>
                  </a:schemeClr>
                </a:solidFill>
                <a:latin typeface="微软雅黑" panose="020B0503020204020204" pitchFamily="34" charset="-122"/>
                <a:ea typeface="微软雅黑" panose="020B0503020204020204" pitchFamily="34" charset="-122"/>
              </a:rPr>
              <a:t>升</a:t>
            </a:r>
            <a:endParaRPr lang="en-US"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20" name="Text Box 3"/>
          <p:cNvSpPr txBox="1">
            <a:spLocks noChangeArrowheads="1"/>
          </p:cNvSpPr>
          <p:nvPr/>
        </p:nvSpPr>
        <p:spPr bwMode="auto">
          <a:xfrm>
            <a:off x="0" y="482600"/>
            <a:ext cx="9144000" cy="584200"/>
          </a:xfrm>
          <a:prstGeom prst="rect">
            <a:avLst/>
          </a:prstGeom>
          <a:noFill/>
          <a:ln w="9525">
            <a:noFill/>
            <a:miter lim="800000"/>
          </a:ln>
        </p:spPr>
        <p:txBody>
          <a:bodyPr>
            <a:spAutoFit/>
          </a:bodyPr>
          <a:lstStyle/>
          <a:p>
            <a:pPr defTabSz="-635">
              <a:tabLst>
                <a:tab pos="3760470" algn="l"/>
              </a:tabLst>
              <a:defRPr/>
            </a:pPr>
            <a:r>
              <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5 </a:t>
            </a:r>
            <a:r>
              <a:rPr lang="zh-CN" altLang="en-US"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学生培养质量</a:t>
            </a:r>
            <a:endParaRPr lang="en-US" altLang="zh-CN"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endParaRPr>
          </a:p>
        </p:txBody>
      </p:sp>
      <p:sp>
        <p:nvSpPr>
          <p:cNvPr id="29705" name="文本框 11303"/>
          <p:cNvSpPr txBox="1">
            <a:spLocks noChangeArrowheads="1"/>
          </p:cNvSpPr>
          <p:nvPr/>
        </p:nvSpPr>
        <p:spPr bwMode="auto">
          <a:xfrm>
            <a:off x="34925" y="1419225"/>
            <a:ext cx="9124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下设</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个二级指标，</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8</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个观测点</a:t>
            </a:r>
            <a:endParaRPr lang="zh-CN" altLang="en-US" sz="1800">
              <a:solidFill>
                <a:srgbClr val="000800"/>
              </a:solidFill>
              <a:latin typeface="微软雅黑" panose="020B0503020204020204" pitchFamily="34" charset="-122"/>
              <a:ea typeface="微软雅黑" panose="020B0503020204020204" pitchFamily="34" charset="-122"/>
            </a:endParaRPr>
          </a:p>
        </p:txBody>
      </p:sp>
      <p:cxnSp>
        <p:nvCxnSpPr>
          <p:cNvPr id="29706" name="直接连接符 21"/>
          <p:cNvCxnSpPr>
            <a:cxnSpLocks noChangeShapeType="1"/>
          </p:cNvCxnSpPr>
          <p:nvPr/>
        </p:nvCxnSpPr>
        <p:spPr bwMode="auto">
          <a:xfrm>
            <a:off x="338138" y="1981200"/>
            <a:ext cx="8410575" cy="0"/>
          </a:xfrm>
          <a:prstGeom prst="line">
            <a:avLst/>
          </a:prstGeom>
          <a:noFill/>
          <a:ln w="31750" algn="ctr">
            <a:solidFill>
              <a:srgbClr val="1E717C"/>
            </a:solidFill>
            <a:round/>
          </a:ln>
          <a:extLst>
            <a:ext uri="{909E8E84-426E-40DD-AFC4-6F175D3DCCD1}">
              <a14:hiddenFill xmlns:a14="http://schemas.microsoft.com/office/drawing/2010/main">
                <a:noFill/>
              </a14:hiddenFill>
            </a:ext>
          </a:extLst>
        </p:spPr>
      </p:cxnSp>
      <p:sp>
        <p:nvSpPr>
          <p:cNvPr id="29707" name="TextBox 22"/>
          <p:cNvSpPr txBox="1">
            <a:spLocks noChangeArrowheads="1"/>
          </p:cNvSpPr>
          <p:nvPr/>
        </p:nvSpPr>
        <p:spPr bwMode="auto">
          <a:xfrm>
            <a:off x="409575" y="2065338"/>
            <a:ext cx="10572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rPr>
              <a:t>二级指标</a:t>
            </a:r>
            <a:endParaRPr lang="zh-CN" altLang="en-US" sz="1600">
              <a:solidFill>
                <a:srgbClr val="000800"/>
              </a:solidFill>
              <a:latin typeface="微软雅黑" panose="020B0503020204020204" pitchFamily="34" charset="-122"/>
              <a:ea typeface="微软雅黑" panose="020B0503020204020204" pitchFamily="34" charset="-122"/>
            </a:endParaRPr>
          </a:p>
        </p:txBody>
      </p:sp>
      <p:sp>
        <p:nvSpPr>
          <p:cNvPr id="29708" name="矩形 23"/>
          <p:cNvSpPr>
            <a:spLocks noChangeArrowheads="1"/>
          </p:cNvSpPr>
          <p:nvPr/>
        </p:nvSpPr>
        <p:spPr bwMode="auto">
          <a:xfrm>
            <a:off x="519113" y="2779713"/>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sym typeface="+mn-ea"/>
              </a:rPr>
              <a:t>观测点</a:t>
            </a: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eaLnBrk="1" hangingPunct="1"/>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9709" name="直接连接符 24"/>
          <p:cNvCxnSpPr>
            <a:cxnSpLocks noChangeShapeType="1"/>
          </p:cNvCxnSpPr>
          <p:nvPr/>
        </p:nvCxnSpPr>
        <p:spPr bwMode="auto">
          <a:xfrm>
            <a:off x="338138" y="3724275"/>
            <a:ext cx="8410575" cy="0"/>
          </a:xfrm>
          <a:prstGeom prst="line">
            <a:avLst/>
          </a:prstGeom>
          <a:noFill/>
          <a:ln w="12700" algn="ctr">
            <a:solidFill>
              <a:srgbClr val="1E717C"/>
            </a:solidFill>
            <a:round/>
          </a:ln>
          <a:extLst>
            <a:ext uri="{909E8E84-426E-40DD-AFC4-6F175D3DCCD1}">
              <a14:hiddenFill xmlns:a14="http://schemas.microsoft.com/office/drawing/2010/main">
                <a:noFill/>
              </a14:hiddenFill>
            </a:ext>
          </a:extLst>
        </p:spPr>
      </p:cxnSp>
      <p:cxnSp>
        <p:nvCxnSpPr>
          <p:cNvPr id="29710" name="直接连接符 25"/>
          <p:cNvCxnSpPr>
            <a:cxnSpLocks noChangeShapeType="1"/>
          </p:cNvCxnSpPr>
          <p:nvPr/>
        </p:nvCxnSpPr>
        <p:spPr bwMode="auto">
          <a:xfrm>
            <a:off x="338138" y="2500313"/>
            <a:ext cx="8410575" cy="0"/>
          </a:xfrm>
          <a:prstGeom prst="line">
            <a:avLst/>
          </a:prstGeom>
          <a:noFill/>
          <a:ln w="9525" algn="ctr">
            <a:solidFill>
              <a:srgbClr val="00C0BC"/>
            </a:solidFill>
            <a:prstDash val="sysDash"/>
            <a:rou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TextBox 2"/>
          <p:cNvSpPr txBox="1">
            <a:spLocks noChangeArrowheads="1"/>
          </p:cNvSpPr>
          <p:nvPr/>
        </p:nvSpPr>
        <p:spPr bwMode="auto">
          <a:xfrm>
            <a:off x="1979613" y="2065338"/>
            <a:ext cx="21812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fontAlgn="ctr" hangingPunct="1">
              <a:lnSpc>
                <a:spcPts val="1900"/>
              </a:lnSpc>
              <a:buClr>
                <a:srgbClr val="000000"/>
              </a:buClr>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6</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.1 学生素质培养</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30723" name="TextBox 3"/>
          <p:cNvSpPr txBox="1">
            <a:spLocks noChangeArrowheads="1"/>
          </p:cNvSpPr>
          <p:nvPr/>
        </p:nvSpPr>
        <p:spPr bwMode="auto">
          <a:xfrm>
            <a:off x="4284663" y="2065338"/>
            <a:ext cx="181768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6</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.2 学生就业</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30724" name="TextBox 4"/>
          <p:cNvSpPr txBox="1">
            <a:spLocks noChangeArrowheads="1"/>
          </p:cNvSpPr>
          <p:nvPr/>
        </p:nvSpPr>
        <p:spPr bwMode="auto">
          <a:xfrm>
            <a:off x="6140450" y="2065338"/>
            <a:ext cx="2392363"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6</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.3 学生未来发展</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7413" name="矩形 6"/>
          <p:cNvSpPr>
            <a:spLocks noChangeArrowheads="1"/>
          </p:cNvSpPr>
          <p:nvPr/>
        </p:nvSpPr>
        <p:spPr bwMode="auto">
          <a:xfrm>
            <a:off x="2266950" y="2684463"/>
            <a:ext cx="1584325" cy="53816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应用型科研</a:t>
            </a:r>
            <a:r>
              <a:rPr lang="zh-CN" altLang="en-US" sz="1200">
                <a:solidFill>
                  <a:schemeClr val="tx2">
                    <a:lumMod val="50000"/>
                  </a:schemeClr>
                </a:solidFill>
                <a:latin typeface="微软雅黑" panose="020B0503020204020204" pitchFamily="34" charset="-122"/>
                <a:ea typeface="微软雅黑" panose="020B0503020204020204" pitchFamily="34" charset="-122"/>
              </a:rPr>
              <a:t>导向</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科技管理</a:t>
            </a:r>
            <a:r>
              <a:rPr lang="zh-CN" altLang="en-US" sz="1200">
                <a:solidFill>
                  <a:schemeClr val="tx2">
                    <a:lumMod val="50000"/>
                  </a:schemeClr>
                </a:solidFill>
                <a:latin typeface="微软雅黑" panose="020B0503020204020204" pitchFamily="34" charset="-122"/>
                <a:ea typeface="微软雅黑" panose="020B0503020204020204" pitchFamily="34" charset="-122"/>
              </a:rPr>
              <a:t>制度</a:t>
            </a:r>
            <a:endParaRPr lang="en-US"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17414" name="矩形 17"/>
          <p:cNvSpPr>
            <a:spLocks noChangeArrowheads="1"/>
          </p:cNvSpPr>
          <p:nvPr/>
        </p:nvSpPr>
        <p:spPr bwMode="auto">
          <a:xfrm>
            <a:off x="4140200" y="2684463"/>
            <a:ext cx="2303463" cy="831850"/>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与企业共同申报的纵向课题</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来源于企业的项目经费</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学校用于应用型科研的</a:t>
            </a:r>
            <a:r>
              <a:rPr lang="zh-CN" altLang="en-US" sz="1200">
                <a:solidFill>
                  <a:schemeClr val="tx2">
                    <a:lumMod val="50000"/>
                  </a:schemeClr>
                </a:solidFill>
                <a:latin typeface="微软雅黑" panose="020B0503020204020204" pitchFamily="34" charset="-122"/>
                <a:ea typeface="微软雅黑" panose="020B0503020204020204" pitchFamily="34" charset="-122"/>
              </a:rPr>
              <a:t>经费</a:t>
            </a:r>
            <a:endParaRPr lang="zh-CN" altLang="en-US" sz="120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7415" name="矩形 18"/>
          <p:cNvSpPr>
            <a:spLocks noChangeArrowheads="1"/>
          </p:cNvSpPr>
          <p:nvPr/>
        </p:nvSpPr>
        <p:spPr bwMode="auto">
          <a:xfrm>
            <a:off x="6605588" y="2684463"/>
            <a:ext cx="1782762" cy="53816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科研成</a:t>
            </a:r>
            <a:r>
              <a:rPr lang="zh-CN" altLang="en-US" sz="1200">
                <a:solidFill>
                  <a:schemeClr val="tx2">
                    <a:lumMod val="50000"/>
                  </a:schemeClr>
                </a:solidFill>
                <a:latin typeface="微软雅黑" panose="020B0503020204020204" pitchFamily="34" charset="-122"/>
                <a:ea typeface="微软雅黑" panose="020B0503020204020204" pitchFamily="34" charset="-122"/>
              </a:rPr>
              <a:t>果</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zh-CN" altLang="en-US" sz="1200">
                <a:solidFill>
                  <a:schemeClr val="tx2">
                    <a:lumMod val="50000"/>
                  </a:schemeClr>
                </a:solidFill>
                <a:latin typeface="微软雅黑" panose="020B0503020204020204" pitchFamily="34" charset="-122"/>
                <a:ea typeface="微软雅黑" panose="020B0503020204020204" pitchFamily="34" charset="-122"/>
              </a:rPr>
              <a:t>成果转化</a:t>
            </a:r>
            <a:endParaRPr lang="en-US"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20" name="Text Box 3"/>
          <p:cNvSpPr txBox="1">
            <a:spLocks noChangeArrowheads="1"/>
          </p:cNvSpPr>
          <p:nvPr/>
        </p:nvSpPr>
        <p:spPr bwMode="auto">
          <a:xfrm>
            <a:off x="0" y="482600"/>
            <a:ext cx="9144000" cy="584200"/>
          </a:xfrm>
          <a:prstGeom prst="rect">
            <a:avLst/>
          </a:prstGeom>
          <a:noFill/>
          <a:ln w="9525">
            <a:noFill/>
            <a:miter lim="800000"/>
          </a:ln>
        </p:spPr>
        <p:txBody>
          <a:bodyPr>
            <a:spAutoFit/>
          </a:bodyPr>
          <a:lstStyle/>
          <a:p>
            <a:pPr defTabSz="-635">
              <a:tabLst>
                <a:tab pos="3760470" algn="l"/>
              </a:tabLst>
              <a:defRPr/>
            </a:pPr>
            <a:r>
              <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6 </a:t>
            </a:r>
            <a:r>
              <a:rPr lang="zh-CN" altLang="en-US"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应用型科研</a:t>
            </a:r>
            <a:endParaRPr lang="en-US" altLang="zh-CN"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endParaRPr>
          </a:p>
        </p:txBody>
      </p:sp>
      <p:sp>
        <p:nvSpPr>
          <p:cNvPr id="30729" name="文本框 11303"/>
          <p:cNvSpPr txBox="1">
            <a:spLocks noChangeArrowheads="1"/>
          </p:cNvSpPr>
          <p:nvPr/>
        </p:nvSpPr>
        <p:spPr bwMode="auto">
          <a:xfrm>
            <a:off x="34925" y="1419225"/>
            <a:ext cx="9124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下设</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个二级指标，</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7</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个观测点</a:t>
            </a:r>
            <a:endParaRPr lang="zh-CN" altLang="en-US" sz="1800">
              <a:solidFill>
                <a:srgbClr val="000800"/>
              </a:solidFill>
              <a:latin typeface="微软雅黑" panose="020B0503020204020204" pitchFamily="34" charset="-122"/>
              <a:ea typeface="微软雅黑" panose="020B0503020204020204" pitchFamily="34" charset="-122"/>
            </a:endParaRPr>
          </a:p>
        </p:txBody>
      </p:sp>
      <p:cxnSp>
        <p:nvCxnSpPr>
          <p:cNvPr id="30730" name="直接连接符 21"/>
          <p:cNvCxnSpPr>
            <a:cxnSpLocks noChangeShapeType="1"/>
          </p:cNvCxnSpPr>
          <p:nvPr/>
        </p:nvCxnSpPr>
        <p:spPr bwMode="auto">
          <a:xfrm>
            <a:off x="338138" y="1981200"/>
            <a:ext cx="8410575" cy="0"/>
          </a:xfrm>
          <a:prstGeom prst="line">
            <a:avLst/>
          </a:prstGeom>
          <a:noFill/>
          <a:ln w="31750" algn="ctr">
            <a:solidFill>
              <a:srgbClr val="1E717C"/>
            </a:solidFill>
            <a:round/>
          </a:ln>
          <a:extLst>
            <a:ext uri="{909E8E84-426E-40DD-AFC4-6F175D3DCCD1}">
              <a14:hiddenFill xmlns:a14="http://schemas.microsoft.com/office/drawing/2010/main">
                <a:noFill/>
              </a14:hiddenFill>
            </a:ext>
          </a:extLst>
        </p:spPr>
      </p:cxnSp>
      <p:sp>
        <p:nvSpPr>
          <p:cNvPr id="30731" name="TextBox 22"/>
          <p:cNvSpPr txBox="1">
            <a:spLocks noChangeArrowheads="1"/>
          </p:cNvSpPr>
          <p:nvPr/>
        </p:nvSpPr>
        <p:spPr bwMode="auto">
          <a:xfrm>
            <a:off x="409575" y="2065338"/>
            <a:ext cx="10572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rPr>
              <a:t>二级指标</a:t>
            </a:r>
            <a:endParaRPr lang="zh-CN" altLang="en-US" sz="1600">
              <a:solidFill>
                <a:srgbClr val="000800"/>
              </a:solidFill>
              <a:latin typeface="微软雅黑" panose="020B0503020204020204" pitchFamily="34" charset="-122"/>
              <a:ea typeface="微软雅黑" panose="020B0503020204020204" pitchFamily="34" charset="-122"/>
            </a:endParaRPr>
          </a:p>
        </p:txBody>
      </p:sp>
      <p:cxnSp>
        <p:nvCxnSpPr>
          <p:cNvPr id="30732" name="直接连接符 24"/>
          <p:cNvCxnSpPr>
            <a:cxnSpLocks noChangeShapeType="1"/>
          </p:cNvCxnSpPr>
          <p:nvPr/>
        </p:nvCxnSpPr>
        <p:spPr bwMode="auto">
          <a:xfrm>
            <a:off x="338138" y="3724275"/>
            <a:ext cx="8410575" cy="0"/>
          </a:xfrm>
          <a:prstGeom prst="line">
            <a:avLst/>
          </a:prstGeom>
          <a:noFill/>
          <a:ln w="12700" algn="ctr">
            <a:solidFill>
              <a:srgbClr val="1E717C"/>
            </a:solidFill>
            <a:round/>
          </a:ln>
          <a:extLst>
            <a:ext uri="{909E8E84-426E-40DD-AFC4-6F175D3DCCD1}">
              <a14:hiddenFill xmlns:a14="http://schemas.microsoft.com/office/drawing/2010/main">
                <a:noFill/>
              </a14:hiddenFill>
            </a:ext>
          </a:extLst>
        </p:spPr>
      </p:cxnSp>
      <p:cxnSp>
        <p:nvCxnSpPr>
          <p:cNvPr id="30733" name="直接连接符 25"/>
          <p:cNvCxnSpPr>
            <a:cxnSpLocks noChangeShapeType="1"/>
          </p:cNvCxnSpPr>
          <p:nvPr/>
        </p:nvCxnSpPr>
        <p:spPr bwMode="auto">
          <a:xfrm>
            <a:off x="338138" y="2500313"/>
            <a:ext cx="8410575" cy="0"/>
          </a:xfrm>
          <a:prstGeom prst="line">
            <a:avLst/>
          </a:prstGeom>
          <a:noFill/>
          <a:ln w="9525" algn="ctr">
            <a:solidFill>
              <a:srgbClr val="00C0BC"/>
            </a:solidFill>
            <a:prstDash val="sysDash"/>
            <a:round/>
          </a:ln>
          <a:extLst>
            <a:ext uri="{909E8E84-426E-40DD-AFC4-6F175D3DCCD1}">
              <a14:hiddenFill xmlns:a14="http://schemas.microsoft.com/office/drawing/2010/main">
                <a:noFill/>
              </a14:hiddenFill>
            </a:ext>
          </a:extLst>
        </p:spPr>
      </p:cxnSp>
      <p:sp>
        <p:nvSpPr>
          <p:cNvPr id="30734" name="矩形 23"/>
          <p:cNvSpPr>
            <a:spLocks noChangeArrowheads="1"/>
          </p:cNvSpPr>
          <p:nvPr/>
        </p:nvSpPr>
        <p:spPr bwMode="auto">
          <a:xfrm>
            <a:off x="519113" y="2779713"/>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sym typeface="+mn-ea"/>
              </a:rPr>
              <a:t>观测点</a:t>
            </a: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eaLnBrk="1" hangingPunct="1"/>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TextBox 2"/>
          <p:cNvSpPr txBox="1">
            <a:spLocks noChangeArrowheads="1"/>
          </p:cNvSpPr>
          <p:nvPr/>
        </p:nvSpPr>
        <p:spPr bwMode="auto">
          <a:xfrm>
            <a:off x="1908175" y="2065338"/>
            <a:ext cx="21812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fontAlgn="ctr" hangingPunct="1">
              <a:lnSpc>
                <a:spcPts val="1900"/>
              </a:lnSpc>
              <a:buClr>
                <a:srgbClr val="000000"/>
              </a:buClr>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7</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.1 资源与文化服务</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31747" name="TextBox 3"/>
          <p:cNvSpPr txBox="1">
            <a:spLocks noChangeArrowheads="1"/>
          </p:cNvSpPr>
          <p:nvPr/>
        </p:nvSpPr>
        <p:spPr bwMode="auto">
          <a:xfrm>
            <a:off x="4284663" y="2065338"/>
            <a:ext cx="181768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7</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.2 继续教育与培训</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31748" name="TextBox 4"/>
          <p:cNvSpPr txBox="1">
            <a:spLocks noChangeArrowheads="1"/>
          </p:cNvSpPr>
          <p:nvPr/>
        </p:nvSpPr>
        <p:spPr bwMode="auto">
          <a:xfrm>
            <a:off x="6140450" y="2065338"/>
            <a:ext cx="23923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7</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.3 咨询与技术服务</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8437" name="矩形 6"/>
          <p:cNvSpPr>
            <a:spLocks noChangeArrowheads="1"/>
          </p:cNvSpPr>
          <p:nvPr/>
        </p:nvSpPr>
        <p:spPr bwMode="auto">
          <a:xfrm>
            <a:off x="2195513" y="2684463"/>
            <a:ext cx="1584325" cy="53816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资源开放</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zh-CN" altLang="en-US" sz="1200">
                <a:solidFill>
                  <a:schemeClr val="tx2">
                    <a:lumMod val="50000"/>
                  </a:schemeClr>
                </a:solidFill>
                <a:latin typeface="微软雅黑" panose="020B0503020204020204" pitchFamily="34" charset="-122"/>
                <a:ea typeface="微软雅黑" panose="020B0503020204020204" pitchFamily="34" charset="-122"/>
              </a:rPr>
              <a:t>文化服务</a:t>
            </a:r>
            <a:endParaRPr lang="en-US"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18438" name="矩形 17"/>
          <p:cNvSpPr>
            <a:spLocks noChangeArrowheads="1"/>
          </p:cNvSpPr>
          <p:nvPr/>
        </p:nvSpPr>
        <p:spPr bwMode="auto">
          <a:xfrm>
            <a:off x="4356100" y="2684463"/>
            <a:ext cx="1223963" cy="53816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dirty="0" err="1">
                <a:solidFill>
                  <a:schemeClr val="tx2">
                    <a:lumMod val="50000"/>
                  </a:schemeClr>
                </a:solidFill>
                <a:latin typeface="微软雅黑" panose="020B0503020204020204" pitchFamily="34" charset="-122"/>
                <a:ea typeface="微软雅黑" panose="020B0503020204020204" pitchFamily="34" charset="-122"/>
              </a:rPr>
              <a:t>激励政策</a:t>
            </a:r>
            <a:endParaRPr lang="en-US" sz="1200" dirty="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zh-CN" altLang="en-US" sz="1200" dirty="0">
                <a:solidFill>
                  <a:schemeClr val="tx2">
                    <a:lumMod val="50000"/>
                  </a:schemeClr>
                </a:solidFill>
                <a:latin typeface="微软雅黑" panose="020B0503020204020204" pitchFamily="34" charset="-122"/>
                <a:ea typeface="微软雅黑" panose="020B0503020204020204" pitchFamily="34" charset="-122"/>
              </a:rPr>
              <a:t>培训人数</a:t>
            </a:r>
            <a:endParaRPr lang="en-US" sz="12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18439" name="矩形 18"/>
          <p:cNvSpPr>
            <a:spLocks noChangeArrowheads="1"/>
          </p:cNvSpPr>
          <p:nvPr/>
        </p:nvSpPr>
        <p:spPr bwMode="auto">
          <a:xfrm>
            <a:off x="6605588" y="2684463"/>
            <a:ext cx="1927225" cy="53816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为地方政府服务</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为区域行业企业</a:t>
            </a:r>
            <a:r>
              <a:rPr lang="zh-CN" altLang="en-US" sz="1200">
                <a:solidFill>
                  <a:schemeClr val="tx2">
                    <a:lumMod val="50000"/>
                  </a:schemeClr>
                </a:solidFill>
                <a:latin typeface="微软雅黑" panose="020B0503020204020204" pitchFamily="34" charset="-122"/>
                <a:ea typeface="微软雅黑" panose="020B0503020204020204" pitchFamily="34" charset="-122"/>
              </a:rPr>
              <a:t>服务</a:t>
            </a:r>
            <a:endParaRPr lang="en-US"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20" name="Text Box 3"/>
          <p:cNvSpPr txBox="1">
            <a:spLocks noChangeArrowheads="1"/>
          </p:cNvSpPr>
          <p:nvPr/>
        </p:nvSpPr>
        <p:spPr bwMode="auto">
          <a:xfrm>
            <a:off x="0" y="482600"/>
            <a:ext cx="9144000" cy="584200"/>
          </a:xfrm>
          <a:prstGeom prst="rect">
            <a:avLst/>
          </a:prstGeom>
          <a:noFill/>
          <a:ln w="9525">
            <a:noFill/>
            <a:miter lim="800000"/>
          </a:ln>
        </p:spPr>
        <p:txBody>
          <a:bodyPr>
            <a:spAutoFit/>
          </a:bodyPr>
          <a:lstStyle/>
          <a:p>
            <a:pPr defTabSz="-635">
              <a:tabLst>
                <a:tab pos="3760470" algn="l"/>
              </a:tabLst>
              <a:defRPr/>
            </a:pPr>
            <a:r>
              <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7 </a:t>
            </a:r>
            <a:r>
              <a:rPr lang="zh-CN" altLang="en-US"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社会服务</a:t>
            </a:r>
            <a:endParaRPr lang="en-US" altLang="zh-CN"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endParaRPr>
          </a:p>
        </p:txBody>
      </p:sp>
      <p:sp>
        <p:nvSpPr>
          <p:cNvPr id="31753" name="文本框 11303"/>
          <p:cNvSpPr txBox="1">
            <a:spLocks noChangeArrowheads="1"/>
          </p:cNvSpPr>
          <p:nvPr/>
        </p:nvSpPr>
        <p:spPr bwMode="auto">
          <a:xfrm>
            <a:off x="34925" y="1419225"/>
            <a:ext cx="9124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下设</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个二级指标，</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6</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个观测点</a:t>
            </a:r>
            <a:endParaRPr lang="zh-CN" altLang="en-US" sz="1800">
              <a:solidFill>
                <a:srgbClr val="000800"/>
              </a:solidFill>
              <a:latin typeface="微软雅黑" panose="020B0503020204020204" pitchFamily="34" charset="-122"/>
              <a:ea typeface="微软雅黑" panose="020B0503020204020204" pitchFamily="34" charset="-122"/>
            </a:endParaRPr>
          </a:p>
        </p:txBody>
      </p:sp>
      <p:cxnSp>
        <p:nvCxnSpPr>
          <p:cNvPr id="31754" name="直接连接符 21"/>
          <p:cNvCxnSpPr>
            <a:cxnSpLocks noChangeShapeType="1"/>
          </p:cNvCxnSpPr>
          <p:nvPr/>
        </p:nvCxnSpPr>
        <p:spPr bwMode="auto">
          <a:xfrm>
            <a:off x="338138" y="1981200"/>
            <a:ext cx="8410575" cy="0"/>
          </a:xfrm>
          <a:prstGeom prst="line">
            <a:avLst/>
          </a:prstGeom>
          <a:noFill/>
          <a:ln w="31750" algn="ctr">
            <a:solidFill>
              <a:srgbClr val="1E717C"/>
            </a:solidFill>
            <a:round/>
          </a:ln>
          <a:extLst>
            <a:ext uri="{909E8E84-426E-40DD-AFC4-6F175D3DCCD1}">
              <a14:hiddenFill xmlns:a14="http://schemas.microsoft.com/office/drawing/2010/main">
                <a:noFill/>
              </a14:hiddenFill>
            </a:ext>
          </a:extLst>
        </p:spPr>
      </p:cxnSp>
      <p:sp>
        <p:nvSpPr>
          <p:cNvPr id="31755" name="TextBox 22"/>
          <p:cNvSpPr txBox="1">
            <a:spLocks noChangeArrowheads="1"/>
          </p:cNvSpPr>
          <p:nvPr/>
        </p:nvSpPr>
        <p:spPr bwMode="auto">
          <a:xfrm>
            <a:off x="409575" y="2065338"/>
            <a:ext cx="10572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rPr>
              <a:t>二级指标</a:t>
            </a:r>
            <a:endParaRPr lang="zh-CN" altLang="en-US" sz="1600">
              <a:solidFill>
                <a:srgbClr val="000800"/>
              </a:solidFill>
              <a:latin typeface="微软雅黑" panose="020B0503020204020204" pitchFamily="34" charset="-122"/>
              <a:ea typeface="微软雅黑" panose="020B0503020204020204" pitchFamily="34" charset="-122"/>
            </a:endParaRPr>
          </a:p>
        </p:txBody>
      </p:sp>
      <p:sp>
        <p:nvSpPr>
          <p:cNvPr id="31756" name="矩形 23"/>
          <p:cNvSpPr>
            <a:spLocks noChangeArrowheads="1"/>
          </p:cNvSpPr>
          <p:nvPr/>
        </p:nvSpPr>
        <p:spPr bwMode="auto">
          <a:xfrm>
            <a:off x="519113" y="2779713"/>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sym typeface="+mn-ea"/>
              </a:rPr>
              <a:t>观测点</a:t>
            </a: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eaLnBrk="1" hangingPunct="1"/>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1757" name="直接连接符 24"/>
          <p:cNvCxnSpPr>
            <a:cxnSpLocks noChangeShapeType="1"/>
          </p:cNvCxnSpPr>
          <p:nvPr/>
        </p:nvCxnSpPr>
        <p:spPr bwMode="auto">
          <a:xfrm>
            <a:off x="338138" y="3435350"/>
            <a:ext cx="8410575" cy="0"/>
          </a:xfrm>
          <a:prstGeom prst="line">
            <a:avLst/>
          </a:prstGeom>
          <a:noFill/>
          <a:ln w="12700" algn="ctr">
            <a:solidFill>
              <a:srgbClr val="1E717C"/>
            </a:solidFill>
            <a:round/>
          </a:ln>
          <a:extLst>
            <a:ext uri="{909E8E84-426E-40DD-AFC4-6F175D3DCCD1}">
              <a14:hiddenFill xmlns:a14="http://schemas.microsoft.com/office/drawing/2010/main">
                <a:noFill/>
              </a14:hiddenFill>
            </a:ext>
          </a:extLst>
        </p:spPr>
      </p:cxnSp>
      <p:cxnSp>
        <p:nvCxnSpPr>
          <p:cNvPr id="31758" name="直接连接符 25"/>
          <p:cNvCxnSpPr>
            <a:cxnSpLocks noChangeShapeType="1"/>
          </p:cNvCxnSpPr>
          <p:nvPr/>
        </p:nvCxnSpPr>
        <p:spPr bwMode="auto">
          <a:xfrm>
            <a:off x="338138" y="2500313"/>
            <a:ext cx="8410575" cy="0"/>
          </a:xfrm>
          <a:prstGeom prst="line">
            <a:avLst/>
          </a:prstGeom>
          <a:noFill/>
          <a:ln w="9525" algn="ctr">
            <a:solidFill>
              <a:srgbClr val="00C0BC"/>
            </a:solidFill>
            <a:prstDash val="sysDash"/>
            <a:rou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TextBox 2"/>
          <p:cNvSpPr txBox="1">
            <a:spLocks noChangeArrowheads="1"/>
          </p:cNvSpPr>
          <p:nvPr/>
        </p:nvSpPr>
        <p:spPr bwMode="auto">
          <a:xfrm>
            <a:off x="1258888" y="2065338"/>
            <a:ext cx="2182812"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fontAlgn="ctr" hangingPunct="1">
              <a:lnSpc>
                <a:spcPts val="1900"/>
              </a:lnSpc>
              <a:buClr>
                <a:srgbClr val="000000"/>
              </a:buClr>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8</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.1 国际化教育理念</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32771" name="TextBox 3"/>
          <p:cNvSpPr txBox="1">
            <a:spLocks noChangeArrowheads="1"/>
          </p:cNvSpPr>
          <p:nvPr/>
        </p:nvSpPr>
        <p:spPr bwMode="auto">
          <a:xfrm>
            <a:off x="3276600" y="2065338"/>
            <a:ext cx="19431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8</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.2 学生给与教师流动</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32772" name="TextBox 4"/>
          <p:cNvSpPr txBox="1">
            <a:spLocks noChangeArrowheads="1"/>
          </p:cNvSpPr>
          <p:nvPr/>
        </p:nvSpPr>
        <p:spPr bwMode="auto">
          <a:xfrm>
            <a:off x="5292725" y="2065338"/>
            <a:ext cx="13843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8</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.3 课程国际化</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9461" name="矩形 6"/>
          <p:cNvSpPr>
            <a:spLocks noChangeArrowheads="1"/>
          </p:cNvSpPr>
          <p:nvPr/>
        </p:nvSpPr>
        <p:spPr bwMode="auto">
          <a:xfrm>
            <a:off x="1476375" y="2684463"/>
            <a:ext cx="1727200" cy="72231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sym typeface="+mn-ea"/>
              </a:rPr>
              <a:t>办学思想和培养目标体现国际化理念</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endParaRPr lang="en-US"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19462" name="矩形 17"/>
          <p:cNvSpPr>
            <a:spLocks noChangeArrowheads="1"/>
          </p:cNvSpPr>
          <p:nvPr/>
        </p:nvSpPr>
        <p:spPr bwMode="auto">
          <a:xfrm>
            <a:off x="3419475" y="2684463"/>
            <a:ext cx="2305050" cy="1344612"/>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dirty="0" err="1">
                <a:solidFill>
                  <a:schemeClr val="tx2">
                    <a:lumMod val="50000"/>
                  </a:schemeClr>
                </a:solidFill>
                <a:latin typeface="微软雅黑" panose="020B0503020204020204" pitchFamily="34" charset="-122"/>
                <a:ea typeface="微软雅黑" panose="020B0503020204020204" pitchFamily="34" charset="-122"/>
              </a:rPr>
              <a:t>来华留学生数</a:t>
            </a:r>
            <a:endParaRPr lang="en-US" sz="1200" dirty="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dirty="0" err="1">
                <a:solidFill>
                  <a:schemeClr val="tx2">
                    <a:lumMod val="50000"/>
                  </a:schemeClr>
                </a:solidFill>
                <a:latin typeface="微软雅黑" panose="020B0503020204020204" pitchFamily="34" charset="-122"/>
                <a:ea typeface="微软雅黑" panose="020B0503020204020204" pitchFamily="34" charset="-122"/>
              </a:rPr>
              <a:t>出国留学生数</a:t>
            </a:r>
            <a:endParaRPr lang="en-US" sz="1200" dirty="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dirty="0" err="1">
                <a:solidFill>
                  <a:schemeClr val="tx2">
                    <a:lumMod val="50000"/>
                  </a:schemeClr>
                </a:solidFill>
                <a:latin typeface="微软雅黑" panose="020B0503020204020204" pitchFamily="34" charset="-122"/>
                <a:ea typeface="微软雅黑" panose="020B0503020204020204" pitchFamily="34" charset="-122"/>
              </a:rPr>
              <a:t>教师出国进修</a:t>
            </a:r>
            <a:endParaRPr lang="en-US" sz="1200" dirty="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dirty="0" err="1">
                <a:solidFill>
                  <a:schemeClr val="tx2">
                    <a:lumMod val="50000"/>
                  </a:schemeClr>
                </a:solidFill>
                <a:latin typeface="微软雅黑" panose="020B0503020204020204" pitchFamily="34" charset="-122"/>
                <a:ea typeface="微软雅黑" panose="020B0503020204020204" pitchFamily="34" charset="-122"/>
              </a:rPr>
              <a:t>引进国外优秀师资</a:t>
            </a:r>
            <a:endParaRPr lang="en-US" sz="1200" dirty="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defRPr/>
            </a:pPr>
            <a:endParaRPr lang="en-US" altLang="zh-CN" sz="12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19463" name="矩形 18"/>
          <p:cNvSpPr>
            <a:spLocks noChangeArrowheads="1"/>
          </p:cNvSpPr>
          <p:nvPr/>
        </p:nvSpPr>
        <p:spPr bwMode="auto">
          <a:xfrm>
            <a:off x="5292725" y="2684463"/>
            <a:ext cx="1511300" cy="723900"/>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国际理解教育</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引进国际资格证书及</a:t>
            </a:r>
            <a:r>
              <a:rPr lang="zh-CN" altLang="en-US" sz="1200">
                <a:solidFill>
                  <a:schemeClr val="tx2">
                    <a:lumMod val="50000"/>
                  </a:schemeClr>
                </a:solidFill>
                <a:latin typeface="微软雅黑" panose="020B0503020204020204" pitchFamily="34" charset="-122"/>
                <a:ea typeface="微软雅黑" panose="020B0503020204020204" pitchFamily="34" charset="-122"/>
              </a:rPr>
              <a:t>课程</a:t>
            </a:r>
            <a:endParaRPr lang="en-US" sz="1200">
              <a:solidFill>
                <a:schemeClr val="tx2">
                  <a:lumMod val="50000"/>
                </a:schemeClr>
              </a:solidFill>
              <a:latin typeface="微软雅黑" panose="020B0503020204020204" pitchFamily="34" charset="-122"/>
              <a:ea typeface="微软雅黑" panose="020B0503020204020204" pitchFamily="34" charset="-122"/>
            </a:endParaRPr>
          </a:p>
        </p:txBody>
      </p:sp>
      <p:sp>
        <p:nvSpPr>
          <p:cNvPr id="20" name="Text Box 3"/>
          <p:cNvSpPr txBox="1">
            <a:spLocks noChangeArrowheads="1"/>
          </p:cNvSpPr>
          <p:nvPr/>
        </p:nvSpPr>
        <p:spPr bwMode="auto">
          <a:xfrm>
            <a:off x="0" y="482600"/>
            <a:ext cx="9144000" cy="584200"/>
          </a:xfrm>
          <a:prstGeom prst="rect">
            <a:avLst/>
          </a:prstGeom>
          <a:noFill/>
          <a:ln w="9525">
            <a:noFill/>
            <a:miter lim="800000"/>
          </a:ln>
        </p:spPr>
        <p:txBody>
          <a:bodyPr>
            <a:spAutoFit/>
          </a:bodyPr>
          <a:lstStyle/>
          <a:p>
            <a:pPr defTabSz="-635">
              <a:tabLst>
                <a:tab pos="3760470" algn="l"/>
              </a:tabLst>
              <a:defRPr/>
            </a:pPr>
            <a:r>
              <a:rPr lang="en-US" altLang="zh-CN" sz="32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8 </a:t>
            </a:r>
            <a:r>
              <a:rPr lang="zh-CN" altLang="en-US"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国际化办学</a:t>
            </a:r>
            <a:endParaRPr lang="en-US" altLang="zh-CN" sz="2800" dirty="0">
              <a:solidFill>
                <a:srgbClr val="000800"/>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endParaRPr>
          </a:p>
        </p:txBody>
      </p:sp>
      <p:sp>
        <p:nvSpPr>
          <p:cNvPr id="32777" name="文本框 11303"/>
          <p:cNvSpPr txBox="1">
            <a:spLocks noChangeArrowheads="1"/>
          </p:cNvSpPr>
          <p:nvPr/>
        </p:nvSpPr>
        <p:spPr bwMode="auto">
          <a:xfrm>
            <a:off x="34925" y="1419225"/>
            <a:ext cx="9124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下设</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4</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个二级指标，</a:t>
            </a:r>
            <a:r>
              <a:rPr lang="en-US" altLang="zh-CN"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9</a:t>
            </a:r>
            <a:r>
              <a:rPr lang="zh-CN" altLang="en-US" sz="1800">
                <a:solidFill>
                  <a:srgbClr val="000800"/>
                </a:solidFill>
                <a:latin typeface="微软雅黑" panose="020B0503020204020204" pitchFamily="34" charset="-122"/>
                <a:ea typeface="微软雅黑" panose="020B0503020204020204" pitchFamily="34" charset="-122"/>
                <a:sym typeface="Arial" panose="020B0604020202020204" pitchFamily="34" charset="0"/>
              </a:rPr>
              <a:t>个观测点</a:t>
            </a:r>
            <a:endParaRPr lang="zh-CN" altLang="en-US" sz="1800">
              <a:solidFill>
                <a:srgbClr val="000800"/>
              </a:solidFill>
              <a:latin typeface="微软雅黑" panose="020B0503020204020204" pitchFamily="34" charset="-122"/>
              <a:ea typeface="微软雅黑" panose="020B0503020204020204" pitchFamily="34" charset="-122"/>
            </a:endParaRPr>
          </a:p>
        </p:txBody>
      </p:sp>
      <p:cxnSp>
        <p:nvCxnSpPr>
          <p:cNvPr id="32778" name="直接连接符 21"/>
          <p:cNvCxnSpPr>
            <a:cxnSpLocks noChangeShapeType="1"/>
          </p:cNvCxnSpPr>
          <p:nvPr/>
        </p:nvCxnSpPr>
        <p:spPr bwMode="auto">
          <a:xfrm>
            <a:off x="338138" y="1981200"/>
            <a:ext cx="8410575" cy="0"/>
          </a:xfrm>
          <a:prstGeom prst="line">
            <a:avLst/>
          </a:prstGeom>
          <a:noFill/>
          <a:ln w="31750" algn="ctr">
            <a:solidFill>
              <a:srgbClr val="1E717C"/>
            </a:solidFill>
            <a:round/>
          </a:ln>
          <a:extLst>
            <a:ext uri="{909E8E84-426E-40DD-AFC4-6F175D3DCCD1}">
              <a14:hiddenFill xmlns:a14="http://schemas.microsoft.com/office/drawing/2010/main">
                <a:noFill/>
              </a14:hiddenFill>
            </a:ext>
          </a:extLst>
        </p:spPr>
      </p:cxnSp>
      <p:sp>
        <p:nvSpPr>
          <p:cNvPr id="32779" name="TextBox 22"/>
          <p:cNvSpPr txBox="1">
            <a:spLocks noChangeArrowheads="1"/>
          </p:cNvSpPr>
          <p:nvPr/>
        </p:nvSpPr>
        <p:spPr bwMode="auto">
          <a:xfrm>
            <a:off x="409575" y="2065338"/>
            <a:ext cx="10572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rPr>
              <a:t>二级指标</a:t>
            </a:r>
            <a:endParaRPr lang="zh-CN" altLang="en-US" sz="1600">
              <a:solidFill>
                <a:srgbClr val="000800"/>
              </a:solidFill>
              <a:latin typeface="微软雅黑" panose="020B0503020204020204" pitchFamily="34" charset="-122"/>
              <a:ea typeface="微软雅黑" panose="020B0503020204020204" pitchFamily="34" charset="-122"/>
            </a:endParaRPr>
          </a:p>
        </p:txBody>
      </p:sp>
      <p:sp>
        <p:nvSpPr>
          <p:cNvPr id="32780" name="矩形 23"/>
          <p:cNvSpPr>
            <a:spLocks noChangeArrowheads="1"/>
          </p:cNvSpPr>
          <p:nvPr/>
        </p:nvSpPr>
        <p:spPr bwMode="auto">
          <a:xfrm>
            <a:off x="519113" y="2779713"/>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algn="ctr" eaLnBrk="1" hangingPunct="1"/>
            <a:r>
              <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sym typeface="+mn-ea"/>
              </a:rPr>
              <a:t>观测点</a:t>
            </a:r>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eaLnBrk="1" hangingPunct="1"/>
            <a:endParaRPr lang="zh-CN" altLang="en-US" sz="1600">
              <a:solidFill>
                <a:srgbClr val="0008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2781" name="直接连接符 24"/>
          <p:cNvCxnSpPr>
            <a:cxnSpLocks noChangeShapeType="1"/>
          </p:cNvCxnSpPr>
          <p:nvPr/>
        </p:nvCxnSpPr>
        <p:spPr bwMode="auto">
          <a:xfrm>
            <a:off x="338138" y="3940175"/>
            <a:ext cx="8410575" cy="0"/>
          </a:xfrm>
          <a:prstGeom prst="line">
            <a:avLst/>
          </a:prstGeom>
          <a:noFill/>
          <a:ln w="12700" algn="ctr">
            <a:solidFill>
              <a:srgbClr val="1E717C"/>
            </a:solidFill>
            <a:round/>
          </a:ln>
          <a:extLst>
            <a:ext uri="{909E8E84-426E-40DD-AFC4-6F175D3DCCD1}">
              <a14:hiddenFill xmlns:a14="http://schemas.microsoft.com/office/drawing/2010/main">
                <a:noFill/>
              </a14:hiddenFill>
            </a:ext>
          </a:extLst>
        </p:spPr>
      </p:cxnSp>
      <p:cxnSp>
        <p:nvCxnSpPr>
          <p:cNvPr id="32782" name="直接连接符 25"/>
          <p:cNvCxnSpPr>
            <a:cxnSpLocks noChangeShapeType="1"/>
          </p:cNvCxnSpPr>
          <p:nvPr/>
        </p:nvCxnSpPr>
        <p:spPr bwMode="auto">
          <a:xfrm>
            <a:off x="338138" y="2500313"/>
            <a:ext cx="8410575" cy="0"/>
          </a:xfrm>
          <a:prstGeom prst="line">
            <a:avLst/>
          </a:prstGeom>
          <a:noFill/>
          <a:ln w="9525" algn="ctr">
            <a:solidFill>
              <a:srgbClr val="00C0BC"/>
            </a:solidFill>
            <a:prstDash val="sysDash"/>
            <a:round/>
          </a:ln>
          <a:extLst>
            <a:ext uri="{909E8E84-426E-40DD-AFC4-6F175D3DCCD1}">
              <a14:hiddenFill xmlns:a14="http://schemas.microsoft.com/office/drawing/2010/main">
                <a:noFill/>
              </a14:hiddenFill>
            </a:ext>
          </a:extLst>
        </p:spPr>
      </p:cxnSp>
      <p:sp>
        <p:nvSpPr>
          <p:cNvPr id="32783" name="TextBox 14"/>
          <p:cNvSpPr txBox="1">
            <a:spLocks noChangeArrowheads="1"/>
          </p:cNvSpPr>
          <p:nvPr/>
        </p:nvSpPr>
        <p:spPr bwMode="auto">
          <a:xfrm>
            <a:off x="6732588" y="2066925"/>
            <a:ext cx="216058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charset="0"/>
                <a:ea typeface="幼圆" panose="02010509060101010101" pitchFamily="49" charset="-122"/>
              </a:defRPr>
            </a:lvl1pPr>
            <a:lvl2pPr marL="742950" indent="-285750" eaLnBrk="0" hangingPunct="0">
              <a:defRPr sz="2400">
                <a:solidFill>
                  <a:schemeClr val="tx1"/>
                </a:solidFill>
                <a:latin typeface="Calibri" panose="020F0502020204030204" charset="0"/>
                <a:ea typeface="幼圆" panose="02010509060101010101" pitchFamily="49" charset="-122"/>
              </a:defRPr>
            </a:lvl2pPr>
            <a:lvl3pPr marL="1143000" indent="-228600" eaLnBrk="0" hangingPunct="0">
              <a:defRPr sz="2400">
                <a:solidFill>
                  <a:schemeClr val="tx1"/>
                </a:solidFill>
                <a:latin typeface="Calibri" panose="020F0502020204030204" charset="0"/>
                <a:ea typeface="幼圆" panose="02010509060101010101" pitchFamily="49" charset="-122"/>
              </a:defRPr>
            </a:lvl3pPr>
            <a:lvl4pPr marL="1600200" indent="-228600" eaLnBrk="0" hangingPunct="0">
              <a:defRPr sz="2400">
                <a:solidFill>
                  <a:schemeClr val="tx1"/>
                </a:solidFill>
                <a:latin typeface="Calibri" panose="020F0502020204030204" charset="0"/>
                <a:ea typeface="幼圆" panose="02010509060101010101" pitchFamily="49" charset="-122"/>
              </a:defRPr>
            </a:lvl4pPr>
            <a:lvl5pPr marL="2057400" indent="-228600" eaLnBrk="0" hangingPunct="0">
              <a:defRPr sz="2400">
                <a:solidFill>
                  <a:schemeClr val="tx1"/>
                </a:solidFill>
                <a:latin typeface="Calibri" panose="020F050202020403020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Calibri" panose="020F0502020204030204" charset="0"/>
                <a:ea typeface="幼圆" panose="02010509060101010101" pitchFamily="49" charset="-122"/>
              </a:defRPr>
            </a:lvl9pPr>
          </a:lstStyle>
          <a:p>
            <a:pPr eaLnBrk="1" hangingPunct="1">
              <a:lnSpc>
                <a:spcPts val="2200"/>
              </a:lnSpc>
            </a:pP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8</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en-US" altLang="zh-CN"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4 </a:t>
            </a:r>
            <a:r>
              <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rPr>
              <a:t>合作办学与援外培训</a:t>
            </a:r>
            <a:endParaRPr lang="zh-CN" altLang="en-US" sz="1400">
              <a:solidFill>
                <a:srgbClr val="0008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9472" name="矩形 16"/>
          <p:cNvSpPr>
            <a:spLocks noChangeArrowheads="1"/>
          </p:cNvSpPr>
          <p:nvPr/>
        </p:nvSpPr>
        <p:spPr bwMode="auto">
          <a:xfrm>
            <a:off x="6875463" y="2686050"/>
            <a:ext cx="1512887" cy="800100"/>
          </a:xfrm>
          <a:prstGeom prst="rect">
            <a:avLst/>
          </a:prstGeom>
          <a:noFill/>
          <a:ln w="9525">
            <a:noFill/>
            <a:miter lim="800000"/>
          </a:ln>
        </p:spPr>
        <p:txBody>
          <a:bodyPr>
            <a:spAutoFit/>
          </a:bodyPr>
          <a:lstStyle/>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合作办学</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r>
              <a:rPr lang="en-US" sz="1200">
                <a:solidFill>
                  <a:schemeClr val="tx2">
                    <a:lumMod val="50000"/>
                  </a:schemeClr>
                </a:solidFill>
                <a:latin typeface="微软雅黑" panose="020B0503020204020204" pitchFamily="34" charset="-122"/>
                <a:ea typeface="微软雅黑" panose="020B0503020204020204" pitchFamily="34" charset="-122"/>
              </a:rPr>
              <a:t>援外培训</a:t>
            </a:r>
            <a:endParaRPr lang="en-US" sz="1200">
              <a:solidFill>
                <a:schemeClr val="tx2">
                  <a:lumMod val="50000"/>
                </a:schemeClr>
              </a:solidFill>
              <a:latin typeface="微软雅黑" panose="020B0503020204020204" pitchFamily="34" charset="-122"/>
              <a:ea typeface="微软雅黑" panose="020B0503020204020204" pitchFamily="34" charset="-122"/>
            </a:endParaRPr>
          </a:p>
          <a:p>
            <a:pPr marL="269875" indent="-269875" algn="just">
              <a:spcAft>
                <a:spcPts val="600"/>
              </a:spcAft>
              <a:buFont typeface="宋体" panose="02010600030101010101" pitchFamily="2" charset="-122"/>
              <a:buAutoNum type="circleNumDbPlain"/>
              <a:defRPr/>
            </a:pPr>
            <a:endParaRPr lang="en-US" altLang="zh-CN" sz="1200">
              <a:solidFill>
                <a:schemeClr val="tx2">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7"/>
          <p:cNvGrpSpPr/>
          <p:nvPr/>
        </p:nvGrpSpPr>
        <p:grpSpPr bwMode="auto">
          <a:xfrm>
            <a:off x="0" y="2932113"/>
            <a:ext cx="9144000" cy="2211387"/>
            <a:chOff x="0" y="2931790"/>
            <a:chExt cx="9144000" cy="2211710"/>
          </a:xfrm>
        </p:grpSpPr>
        <p:pic>
          <p:nvPicPr>
            <p:cNvPr id="33799" name="Picture 7" descr="c:\users\think\appdata\roaming\360se6\User Data\temp\20311153_224749108000_2.jpg"/>
            <p:cNvPicPr>
              <a:picLocks noChangeAspect="1" noChangeArrowheads="1"/>
            </p:cNvPicPr>
            <p:nvPr/>
          </p:nvPicPr>
          <p:blipFill>
            <a:blip r:embed="rId1" cstate="print"/>
            <a:srcRect l="90617" t="45593" b="15262"/>
            <a:stretch>
              <a:fillRect/>
            </a:stretch>
          </p:blipFill>
          <p:spPr bwMode="auto">
            <a:xfrm>
              <a:off x="0" y="2931790"/>
              <a:ext cx="9144000" cy="2211710"/>
            </a:xfrm>
            <a:prstGeom prst="rect">
              <a:avLst/>
            </a:prstGeom>
            <a:noFill/>
            <a:ln w="9525">
              <a:noFill/>
              <a:miter lim="800000"/>
              <a:headEnd/>
              <a:tailEnd/>
            </a:ln>
          </p:spPr>
        </p:pic>
        <p:pic>
          <p:nvPicPr>
            <p:cNvPr id="33800" name="Picture 7" descr="c:\users\think\appdata\roaming\360se6\User Data\temp\20311153_224749108000_2.jpg"/>
            <p:cNvPicPr>
              <a:picLocks noChangeAspect="1" noChangeArrowheads="1"/>
            </p:cNvPicPr>
            <p:nvPr/>
          </p:nvPicPr>
          <p:blipFill>
            <a:blip r:embed="rId1" cstate="print"/>
            <a:srcRect t="45593" b="15262"/>
            <a:stretch>
              <a:fillRect/>
            </a:stretch>
          </p:blipFill>
          <p:spPr bwMode="auto">
            <a:xfrm>
              <a:off x="755576" y="2931790"/>
              <a:ext cx="7848872" cy="2211710"/>
            </a:xfrm>
            <a:prstGeom prst="rect">
              <a:avLst/>
            </a:prstGeom>
            <a:noFill/>
            <a:ln w="9525">
              <a:noFill/>
              <a:miter lim="800000"/>
              <a:headEnd/>
              <a:tailEnd/>
            </a:ln>
          </p:spPr>
        </p:pic>
      </p:grpSp>
      <p:sp>
        <p:nvSpPr>
          <p:cNvPr id="33795" name="流程图: 离页连接符 8193"/>
          <p:cNvSpPr>
            <a:spLocks noChangeArrowheads="1"/>
          </p:cNvSpPr>
          <p:nvPr/>
        </p:nvSpPr>
        <p:spPr bwMode="auto">
          <a:xfrm rot="-5400000">
            <a:off x="1027112" y="33338"/>
            <a:ext cx="574675" cy="2628900"/>
          </a:xfrm>
          <a:prstGeom prst="flowChartOffpageConnector">
            <a:avLst/>
          </a:prstGeom>
          <a:gradFill rotWithShape="0">
            <a:gsLst>
              <a:gs pos="0">
                <a:srgbClr val="172F46"/>
              </a:gs>
              <a:gs pos="100000">
                <a:srgbClr val="336699"/>
              </a:gs>
            </a:gsLst>
            <a:lin ang="0" scaled="1"/>
          </a:gradFill>
          <a:ln w="9525">
            <a:noFill/>
            <a:miter lim="800000"/>
          </a:ln>
        </p:spPr>
        <p:txBody>
          <a:bodyPr/>
          <a:lstStyle/>
          <a:p>
            <a:pPr eaLnBrk="0" hangingPunct="0"/>
            <a:endParaRPr lang="zh-CN" altLang="en-US" sz="1000">
              <a:ea typeface="宋体" panose="02010600030101010101" pitchFamily="2" charset="-122"/>
            </a:endParaRPr>
          </a:p>
        </p:txBody>
      </p:sp>
      <p:sp>
        <p:nvSpPr>
          <p:cNvPr id="2" name="Text Box 3"/>
          <p:cNvSpPr txBox="1"/>
          <p:nvPr/>
        </p:nvSpPr>
        <p:spPr>
          <a:xfrm>
            <a:off x="0" y="482600"/>
            <a:ext cx="9144000" cy="584200"/>
          </a:xfrm>
          <a:prstGeom prst="rect">
            <a:avLst/>
          </a:prstGeom>
          <a:noFill/>
          <a:ln w="9525">
            <a:noFill/>
            <a:miter/>
          </a:ln>
          <a:effectLst>
            <a:outerShdw blurRad="50800" dist="38100" dir="5400000" algn="t" rotWithShape="0">
              <a:prstClr val="black">
                <a:alpha val="40000"/>
              </a:prstClr>
            </a:outerShdw>
          </a:effectLst>
        </p:spPr>
        <p:txBody>
          <a:bodyPr>
            <a:spAutoFit/>
          </a:bodyPr>
          <a:lstStyle/>
          <a:p>
            <a:pPr algn="ctr" defTabSz="0">
              <a:tabLst>
                <a:tab pos="3761105" algn="l"/>
              </a:tabLst>
              <a:defRPr/>
            </a:pPr>
            <a:r>
              <a:rPr lang="zh-CN" altLang="en-US" sz="3200" noProof="1">
                <a:solidFill>
                  <a:srgbClr val="000800"/>
                </a:solidFill>
                <a:ea typeface="微软雅黑" panose="020B0503020204020204" pitchFamily="34" charset="-122"/>
                <a:cs typeface="+mn-ea"/>
                <a:sym typeface="Arial" panose="020B0604020202020204" pitchFamily="34" charset="0"/>
              </a:rPr>
              <a:t>评估方法与结论使用</a:t>
            </a:r>
            <a:endParaRPr lang="zh-CN" altLang="en-US" sz="3200" noProof="1">
              <a:solidFill>
                <a:srgbClr val="000800"/>
              </a:solidFill>
              <a:ea typeface="微软雅黑" panose="020B0503020204020204" pitchFamily="34" charset="-122"/>
              <a:sym typeface="Arial" panose="020B0604020202020204" pitchFamily="34" charset="0"/>
            </a:endParaRPr>
          </a:p>
        </p:txBody>
      </p:sp>
      <p:sp>
        <p:nvSpPr>
          <p:cNvPr id="33797" name="文本框 8195"/>
          <p:cNvSpPr txBox="1">
            <a:spLocks noChangeArrowheads="1"/>
          </p:cNvSpPr>
          <p:nvPr/>
        </p:nvSpPr>
        <p:spPr bwMode="auto">
          <a:xfrm>
            <a:off x="611188" y="1754188"/>
            <a:ext cx="7704137" cy="1261884"/>
          </a:xfrm>
          <a:prstGeom prst="rect">
            <a:avLst/>
          </a:prstGeom>
          <a:noFill/>
          <a:ln w="9525">
            <a:noFill/>
            <a:miter lim="800000"/>
          </a:ln>
        </p:spPr>
        <p:txBody>
          <a:bodyPr>
            <a:spAutoFit/>
          </a:bodyPr>
          <a:lstStyle/>
          <a:p>
            <a:pPr marL="1905" indent="-1905">
              <a:lnSpc>
                <a:spcPct val="200000"/>
              </a:lnSpc>
            </a:pPr>
            <a:r>
              <a:rPr lang="zh-CN" altLang="en-US" sz="1600" dirty="0">
                <a:latin typeface="微软雅黑" panose="020B0503020204020204" pitchFamily="34" charset="-122"/>
                <a:ea typeface="微软雅黑" panose="020B0503020204020204" pitchFamily="34" charset="-122"/>
                <a:sym typeface="Arial" panose="020B0604020202020204" pitchFamily="34" charset="0"/>
              </a:rPr>
              <a:t>除了教育领域的专家把握教育办学规律以外，专家组还必须包含行业、企业界相关专业领域的专家，以便更加准确地判断学校相关专业和专业群的办学水平。</a:t>
            </a:r>
            <a:endParaRPr lang="zh-CN" altLang="en-US" sz="1600" dirty="0">
              <a:latin typeface="微软雅黑" panose="020B0503020204020204" pitchFamily="34" charset="-122"/>
              <a:ea typeface="微软雅黑" panose="020B0503020204020204" pitchFamily="34" charset="-122"/>
            </a:endParaRPr>
          </a:p>
          <a:p>
            <a:pPr marL="1905" indent="-1905"/>
            <a:endParaRPr lang="zh-CN" altLang="en-US" sz="1200" dirty="0">
              <a:latin typeface="微软雅黑" panose="020B0503020204020204" pitchFamily="34" charset="-122"/>
              <a:ea typeface="微软雅黑" panose="020B0503020204020204" pitchFamily="34" charset="-122"/>
            </a:endParaRPr>
          </a:p>
        </p:txBody>
      </p:sp>
      <p:sp>
        <p:nvSpPr>
          <p:cNvPr id="33798" name="文本框 8196"/>
          <p:cNvSpPr txBox="1">
            <a:spLocks noChangeArrowheads="1"/>
          </p:cNvSpPr>
          <p:nvPr/>
        </p:nvSpPr>
        <p:spPr bwMode="auto">
          <a:xfrm>
            <a:off x="395288" y="1131888"/>
            <a:ext cx="2357437" cy="461962"/>
          </a:xfrm>
          <a:prstGeom prst="rect">
            <a:avLst/>
          </a:prstGeom>
          <a:noFill/>
          <a:ln w="9525">
            <a:noFill/>
            <a:miter lim="800000"/>
          </a:ln>
        </p:spPr>
        <p:txBody>
          <a:bodyPr>
            <a:spAutoFit/>
          </a:bodyPr>
          <a:lstStyle/>
          <a:p>
            <a:pPr marL="342900" indent="-342900">
              <a:buFont typeface="Wingdings" panose="05000000000000000000" pitchFamily="2" charset="2"/>
              <a:buChar char="p"/>
            </a:pPr>
            <a:r>
              <a:rPr lang="zh-CN" altLang="en-US">
                <a:solidFill>
                  <a:schemeClr val="bg1"/>
                </a:solidFill>
                <a:ea typeface="微软雅黑" panose="020B0503020204020204" pitchFamily="34" charset="-122"/>
                <a:sym typeface="Arial" panose="020B0604020202020204" pitchFamily="34" charset="0"/>
              </a:rPr>
              <a:t>评估专家</a:t>
            </a:r>
            <a:endParaRPr lang="zh-CN" altLang="en-US">
              <a:solidFill>
                <a:schemeClr val="bg1"/>
              </a:solidFill>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4900" y="301590"/>
            <a:ext cx="8909100" cy="892552"/>
          </a:xfrm>
          <a:prstGeom prst="rect">
            <a:avLst/>
          </a:prstGeom>
        </p:spPr>
        <p:txBody>
          <a:bodyPr wrap="square">
            <a:spAutoFit/>
          </a:bodyPr>
          <a:lstStyle/>
          <a:p>
            <a:pPr marL="266700" lvl="1" indent="-266700">
              <a:spcAft>
                <a:spcPts val="1200"/>
              </a:spcAft>
            </a:pPr>
            <a:r>
              <a:rPr lang="zh-CN" altLang="en-US" sz="2200" b="1" dirty="0" smtClean="0">
                <a:solidFill>
                  <a:schemeClr val="bg1"/>
                </a:solidFill>
                <a:latin typeface="微软雅黑" panose="020B0503020204020204" pitchFamily="34" charset="-122"/>
                <a:ea typeface="微软雅黑" panose="020B0503020204020204" pitchFamily="34" charset="-122"/>
              </a:rPr>
              <a:t>    技术变革发生，并进入工业领域后，引起工业革命，甚至产业革命</a:t>
            </a:r>
            <a:endParaRPr lang="zh-CN" altLang="en-US" sz="2200" b="1" dirty="0" smtClean="0">
              <a:solidFill>
                <a:schemeClr val="bg1"/>
              </a:solidFill>
              <a:latin typeface="微软雅黑" panose="020B0503020204020204" pitchFamily="34" charset="-122"/>
              <a:ea typeface="微软雅黑" panose="020B0503020204020204" pitchFamily="34" charset="-122"/>
            </a:endParaRPr>
          </a:p>
          <a:p>
            <a:pPr marL="266700" lvl="1" indent="-266700">
              <a:spcAft>
                <a:spcPts val="1200"/>
              </a:spcAft>
            </a:pPr>
            <a:endParaRPr lang="en-US" altLang="zh-CN" sz="2000" b="1" dirty="0" smtClean="0">
              <a:solidFill>
                <a:schemeClr val="bg1"/>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367636" y="3627128"/>
            <a:ext cx="2893724" cy="1015663"/>
          </a:xfrm>
          <a:prstGeom prst="rect">
            <a:avLst/>
          </a:prstGeom>
          <a:noFill/>
        </p:spPr>
        <p:txBody>
          <a:bodyPr wrap="square" rtlCol="0">
            <a:spAutoFit/>
          </a:bodyPr>
          <a:lstStyle/>
          <a:p>
            <a:pPr marL="266700" indent="-266700" algn="just">
              <a:lnSpc>
                <a:spcPct val="120000"/>
              </a:lnSpc>
              <a:buClr>
                <a:srgbClr val="92D050"/>
              </a:buClr>
              <a:buFont typeface="Wingdings" panose="05000000000000000000" pitchFamily="2" charset="2"/>
              <a:buChar char="p"/>
            </a:pPr>
            <a:r>
              <a:rPr lang="zh-CN" altLang="en-US" sz="1600" dirty="0" smtClean="0">
                <a:solidFill>
                  <a:schemeClr val="bg1"/>
                </a:solidFill>
                <a:latin typeface="微软雅黑" panose="020B0503020204020204" pitchFamily="34" charset="-122"/>
                <a:ea typeface="微软雅黑" panose="020B0503020204020204" pitchFamily="34" charset="-122"/>
              </a:rPr>
              <a:t>信息技术正在并仍将是带动世界经济增长和经济结构变化的主要动力</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pic>
        <p:nvPicPr>
          <p:cNvPr id="5" name="Picture 12"/>
          <p:cNvPicPr>
            <a:picLocks noChangeAspect="1" noChangeArrowheads="1"/>
          </p:cNvPicPr>
          <p:nvPr/>
        </p:nvPicPr>
        <p:blipFill>
          <a:blip r:embed="rId1" cstate="print"/>
          <a:srcRect t="19681" r="1512"/>
          <a:stretch>
            <a:fillRect/>
          </a:stretch>
        </p:blipFill>
        <p:spPr bwMode="auto">
          <a:xfrm>
            <a:off x="439073" y="1569715"/>
            <a:ext cx="2751801" cy="2050861"/>
          </a:xfrm>
          <a:prstGeom prst="rect">
            <a:avLst/>
          </a:prstGeom>
          <a:noFill/>
          <a:ln w="9525">
            <a:noFill/>
            <a:miter lim="800000"/>
            <a:headEnd/>
            <a:tailEnd/>
          </a:ln>
        </p:spPr>
      </p:pic>
      <p:pic>
        <p:nvPicPr>
          <p:cNvPr id="7" name="Picture 14"/>
          <p:cNvPicPr>
            <a:picLocks noChangeAspect="1" noChangeArrowheads="1"/>
          </p:cNvPicPr>
          <p:nvPr/>
        </p:nvPicPr>
        <p:blipFill>
          <a:blip r:embed="rId2" cstate="print"/>
          <a:srcRect l="4025"/>
          <a:stretch>
            <a:fillRect/>
          </a:stretch>
        </p:blipFill>
        <p:spPr bwMode="auto">
          <a:xfrm>
            <a:off x="3549994" y="2231400"/>
            <a:ext cx="1676400" cy="1220788"/>
          </a:xfrm>
          <a:prstGeom prst="rect">
            <a:avLst/>
          </a:prstGeom>
          <a:noFill/>
          <a:ln w="9525">
            <a:noFill/>
            <a:miter lim="800000"/>
            <a:headEnd/>
            <a:tailEnd/>
          </a:ln>
        </p:spPr>
      </p:pic>
      <p:pic>
        <p:nvPicPr>
          <p:cNvPr id="8" name="Picture 17"/>
          <p:cNvPicPr>
            <a:picLocks noChangeAspect="1" noChangeArrowheads="1"/>
          </p:cNvPicPr>
          <p:nvPr/>
        </p:nvPicPr>
        <p:blipFill>
          <a:blip r:embed="rId3" cstate="print"/>
          <a:srcRect r="4831"/>
          <a:stretch>
            <a:fillRect/>
          </a:stretch>
        </p:blipFill>
        <p:spPr bwMode="auto">
          <a:xfrm>
            <a:off x="5150194" y="2231400"/>
            <a:ext cx="1730666" cy="1220788"/>
          </a:xfrm>
          <a:prstGeom prst="rect">
            <a:avLst/>
          </a:prstGeom>
          <a:noFill/>
          <a:ln w="9525">
            <a:noFill/>
            <a:miter lim="800000"/>
            <a:headEnd/>
            <a:tailEnd/>
          </a:ln>
        </p:spPr>
      </p:pic>
      <p:sp>
        <p:nvSpPr>
          <p:cNvPr id="9" name="矩形 8"/>
          <p:cNvSpPr/>
          <p:nvPr/>
        </p:nvSpPr>
        <p:spPr>
          <a:xfrm>
            <a:off x="3445182" y="1551618"/>
            <a:ext cx="2993127" cy="369332"/>
          </a:xfrm>
          <a:prstGeom prst="rect">
            <a:avLst/>
          </a:prstGeom>
        </p:spPr>
        <p:txBody>
          <a:bodyPr wrap="none">
            <a:spAutoFit/>
          </a:bodyPr>
          <a:lstStyle/>
          <a:p>
            <a:pPr marL="266700" indent="-266700">
              <a:buClr>
                <a:srgbClr val="3EA6C2"/>
              </a:buClr>
              <a:buFont typeface="Wingdings" panose="05000000000000000000" pitchFamily="2" charset="2"/>
              <a:buChar char="p"/>
            </a:pPr>
            <a:r>
              <a:rPr lang="zh-CN" altLang="en-US" dirty="0" smtClean="0">
                <a:solidFill>
                  <a:schemeClr val="bg1"/>
                </a:solidFill>
                <a:latin typeface="微软雅黑" panose="020B0503020204020204" pitchFamily="34" charset="-122"/>
                <a:ea typeface="微软雅黑" panose="020B0503020204020204" pitchFamily="34" charset="-122"/>
              </a:rPr>
              <a:t>新的技术变革正在孕育：</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3445182" y="3675706"/>
            <a:ext cx="1789758" cy="1060675"/>
          </a:xfrm>
          <a:prstGeom prst="rect">
            <a:avLst/>
          </a:prstGeom>
        </p:spPr>
        <p:txBody>
          <a:bodyPr wrap="square">
            <a:spAutoFit/>
          </a:bodyPr>
          <a:lstStyle/>
          <a:p>
            <a:pPr marL="182880" indent="-182880" algn="just">
              <a:lnSpc>
                <a:spcPct val="120000"/>
              </a:lnSpc>
              <a:buFont typeface="微软雅黑" panose="020B0503020204020204" pitchFamily="34" charset="-122"/>
              <a:buChar char="•"/>
            </a:pPr>
            <a:r>
              <a:rPr lang="zh-CN" altLang="en-US" dirty="0" smtClean="0">
                <a:solidFill>
                  <a:schemeClr val="bg1"/>
                </a:solidFill>
                <a:latin typeface="微软雅黑" panose="020B0503020204020204" pitchFamily="34" charset="-122"/>
                <a:ea typeface="微软雅黑" panose="020B0503020204020204" pitchFamily="34" charset="-122"/>
              </a:rPr>
              <a:t>生物技术发展将引发新的产业革命；</a:t>
            </a:r>
            <a:endParaRPr lang="zh-CN" altLang="en-US" dirty="0">
              <a:solidFill>
                <a:schemeClr val="bg1"/>
              </a:solidFill>
            </a:endParaRPr>
          </a:p>
        </p:txBody>
      </p:sp>
      <p:sp>
        <p:nvSpPr>
          <p:cNvPr id="11" name="矩形 10"/>
          <p:cNvSpPr/>
          <p:nvPr/>
        </p:nvSpPr>
        <p:spPr>
          <a:xfrm>
            <a:off x="5088256" y="3675706"/>
            <a:ext cx="1624964" cy="1248547"/>
          </a:xfrm>
          <a:prstGeom prst="rect">
            <a:avLst/>
          </a:prstGeom>
        </p:spPr>
        <p:txBody>
          <a:bodyPr wrap="square">
            <a:spAutoFit/>
          </a:bodyPr>
          <a:lstStyle/>
          <a:p>
            <a:pPr marL="182880" indent="-182880" algn="just">
              <a:lnSpc>
                <a:spcPct val="120000"/>
              </a:lnSpc>
              <a:buFont typeface="微软雅黑" panose="020B0503020204020204" pitchFamily="34" charset="-122"/>
              <a:buChar char="•"/>
            </a:pPr>
            <a:r>
              <a:rPr lang="zh-CN" altLang="en-US" sz="1600" dirty="0" smtClean="0">
                <a:solidFill>
                  <a:schemeClr val="bg1"/>
                </a:solidFill>
                <a:latin typeface="微软雅黑" panose="020B0503020204020204" pitchFamily="34" charset="-122"/>
                <a:ea typeface="微软雅黑" panose="020B0503020204020204" pitchFamily="34" charset="-122"/>
              </a:rPr>
              <a:t>纳米技术发展将导致资源使用和制造业的变革；</a:t>
            </a:r>
            <a:endParaRPr lang="zh-CN" altLang="en-US" sz="1600" dirty="0">
              <a:solidFill>
                <a:schemeClr val="bg1"/>
              </a:solidFill>
            </a:endParaRPr>
          </a:p>
        </p:txBody>
      </p:sp>
      <p:sp>
        <p:nvSpPr>
          <p:cNvPr id="12" name="矩形 11"/>
          <p:cNvSpPr/>
          <p:nvPr/>
        </p:nvSpPr>
        <p:spPr>
          <a:xfrm>
            <a:off x="6682752" y="3607126"/>
            <a:ext cx="2156448" cy="328936"/>
          </a:xfrm>
          <a:prstGeom prst="rect">
            <a:avLst/>
          </a:prstGeom>
        </p:spPr>
        <p:txBody>
          <a:bodyPr wrap="square">
            <a:spAutoFit/>
          </a:bodyPr>
          <a:lstStyle/>
          <a:p>
            <a:pPr marL="182880" indent="-182880" algn="just">
              <a:lnSpc>
                <a:spcPct val="120000"/>
              </a:lnSpc>
              <a:buFont typeface="微软雅黑" panose="020B0503020204020204" pitchFamily="34" charset="-122"/>
              <a:buChar char="•"/>
            </a:pP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bwMode="auto">
          <a:xfrm rot="16200000" flipH="1">
            <a:off x="1679483" y="3265565"/>
            <a:ext cx="3390110" cy="0"/>
          </a:xfrm>
          <a:prstGeom prst="line">
            <a:avLst/>
          </a:prstGeom>
          <a:solidFill>
            <a:schemeClr val="accent1"/>
          </a:solidFill>
          <a:ln w="9525" cap="flat" cmpd="sng" algn="ctr">
            <a:solidFill>
              <a:schemeClr val="bg1"/>
            </a:solidFill>
            <a:prstDash val="solid"/>
            <a:round/>
            <a:headEnd type="none" w="med" len="med"/>
            <a:tailEnd type="none" w="med" len="med"/>
          </a:ln>
          <a:effectLst/>
        </p:spPr>
      </p:cxnSp>
      <p:cxnSp>
        <p:nvCxnSpPr>
          <p:cNvPr id="14" name="直接连接符 13"/>
          <p:cNvCxnSpPr/>
          <p:nvPr/>
        </p:nvCxnSpPr>
        <p:spPr bwMode="auto">
          <a:xfrm>
            <a:off x="3373744" y="2038348"/>
            <a:ext cx="5357850" cy="1588"/>
          </a:xfrm>
          <a:prstGeom prst="line">
            <a:avLst/>
          </a:prstGeom>
          <a:solidFill>
            <a:schemeClr val="accent1"/>
          </a:solidFill>
          <a:ln w="9525" cap="flat" cmpd="sng" algn="ctr">
            <a:solidFill>
              <a:schemeClr val="bg1"/>
            </a:solidFill>
            <a:prstDash val="solid"/>
            <a:round/>
            <a:headEnd type="none" w="med" len="med"/>
            <a:tailEnd type="none" w="med" len="med"/>
          </a:ln>
          <a:effectLst/>
        </p:spPr>
      </p:cxnSp>
      <p:sp>
        <p:nvSpPr>
          <p:cNvPr id="15" name="等腰三角形 47"/>
          <p:cNvSpPr>
            <a:spLocks noChangeArrowheads="1"/>
          </p:cNvSpPr>
          <p:nvPr/>
        </p:nvSpPr>
        <p:spPr bwMode="auto">
          <a:xfrm rot="5400000">
            <a:off x="184565" y="339746"/>
            <a:ext cx="329465" cy="315747"/>
          </a:xfrm>
          <a:prstGeom prst="triangle">
            <a:avLst>
              <a:gd name="adj" fmla="val 50000"/>
            </a:avLst>
          </a:prstGeom>
        </p:spPr>
        <p:style>
          <a:lnRef idx="2">
            <a:schemeClr val="accent1"/>
          </a:lnRef>
          <a:fillRef idx="1">
            <a:schemeClr val="lt1"/>
          </a:fillRef>
          <a:effectRef idx="0">
            <a:schemeClr val="accent1"/>
          </a:effectRef>
          <a:fontRef idx="minor">
            <a:schemeClr val="dk1"/>
          </a:fontRef>
        </p:style>
        <p:txBody>
          <a:bodyPr anchor="ctr"/>
          <a:lstStyle/>
          <a:p>
            <a:pPr algn="ctr" eaLnBrk="1" hangingPunct="1"/>
            <a:endParaRPr lang="zh-CN" altLang="en-US" sz="3200" dirty="0">
              <a:solidFill>
                <a:schemeClr val="bg1"/>
              </a:solidFill>
            </a:endParaRPr>
          </a:p>
        </p:txBody>
      </p:sp>
      <p:pic>
        <p:nvPicPr>
          <p:cNvPr id="16" name="Picture 9"/>
          <p:cNvPicPr>
            <a:picLocks noChangeAspect="1" noChangeArrowheads="1"/>
          </p:cNvPicPr>
          <p:nvPr/>
        </p:nvPicPr>
        <p:blipFill>
          <a:blip r:embed="rId4" cstate="print"/>
          <a:srcRect r="3799" b="17845"/>
          <a:stretch>
            <a:fillRect/>
          </a:stretch>
        </p:blipFill>
        <p:spPr bwMode="auto">
          <a:xfrm>
            <a:off x="6839965" y="2263140"/>
            <a:ext cx="1881126" cy="1154430"/>
          </a:xfrm>
          <a:prstGeom prst="rect">
            <a:avLst/>
          </a:prstGeom>
          <a:noFill/>
          <a:ln w="9525">
            <a:noFill/>
            <a:miter lim="800000"/>
            <a:headEnd/>
            <a:tailEnd/>
          </a:ln>
        </p:spPr>
      </p:pic>
      <p:sp>
        <p:nvSpPr>
          <p:cNvPr id="17" name="矩形 16"/>
          <p:cNvSpPr/>
          <p:nvPr/>
        </p:nvSpPr>
        <p:spPr>
          <a:xfrm>
            <a:off x="6789420" y="3648611"/>
            <a:ext cx="2354580" cy="1077218"/>
          </a:xfrm>
          <a:prstGeom prst="rect">
            <a:avLst/>
          </a:prstGeom>
        </p:spPr>
        <p:txBody>
          <a:bodyPr wrap="square">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新能源的发展将成为化石能源的可接续性能源，从而改变人类生产生活的动力基础。</a:t>
            </a:r>
            <a:endParaRPr lang="zh-CN" altLang="en-US" sz="1600" dirty="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lide(fromTop)">
                                      <p:cBhvr>
                                        <p:cTn id="11" dur="500"/>
                                        <p:tgtEl>
                                          <p:spTgt spid="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randombar(horizontal)">
                                      <p:cBhvr>
                                        <p:cTn id="23" dur="500"/>
                                        <p:tgtEl>
                                          <p:spTgt spid="14"/>
                                        </p:tgtEl>
                                      </p:cBhvr>
                                    </p:animEffect>
                                  </p:childTnLst>
                                </p:cTn>
                              </p:par>
                            </p:childTnLst>
                          </p:cTn>
                        </p:par>
                        <p:par>
                          <p:cTn id="24" fill="hold">
                            <p:stCondLst>
                              <p:cond delay="2500"/>
                            </p:stCondLst>
                            <p:childTnLst>
                              <p:par>
                                <p:cTn id="25" presetID="1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lide(fromLeft)">
                                      <p:cBhvr>
                                        <p:cTn id="27" dur="500"/>
                                        <p:tgtEl>
                                          <p:spTgt spid="7"/>
                                        </p:tgtEl>
                                      </p:cBhvr>
                                    </p:animEffect>
                                  </p:childTnLst>
                                </p:cTn>
                              </p:par>
                            </p:childTnLst>
                          </p:cTn>
                        </p:par>
                        <p:par>
                          <p:cTn id="28" fill="hold">
                            <p:stCondLst>
                              <p:cond delay="3000"/>
                            </p:stCondLst>
                            <p:childTnLst>
                              <p:par>
                                <p:cTn id="29" presetID="1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slide(fromLeft)">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4500"/>
                            </p:stCondLst>
                            <p:childTnLst>
                              <p:par>
                                <p:cTn id="41" presetID="22" presetClass="entr" presetSubtype="8" fill="hold" grpId="0" nodeType="afterEffect" nodePh="1">
                                  <p:stCondLst>
                                    <p:cond delay="0"/>
                                  </p:stCondLst>
                                  <p:endCondLst>
                                    <p:cond evt="begin" delay="0">
                                      <p:tn val="41"/>
                                    </p:cond>
                                  </p:end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5000"/>
                            </p:stCondLst>
                            <p:childTnLst>
                              <p:par>
                                <p:cTn id="45" presetID="12" presetClass="entr" presetSubtype="8"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lide(fromLeft)">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510" name="Picture 6" descr="C:\Users\think\Desktop\图片1.jpg"/>
          <p:cNvPicPr>
            <a:picLocks noChangeAspect="1" noChangeArrowheads="1"/>
          </p:cNvPicPr>
          <p:nvPr/>
        </p:nvPicPr>
        <p:blipFill>
          <a:blip r:embed="rId1" cstate="print">
            <a:duotone>
              <a:schemeClr val="bg2">
                <a:shade val="45000"/>
                <a:satMod val="135000"/>
              </a:schemeClr>
              <a:prstClr val="white"/>
            </a:duotone>
          </a:blip>
          <a:srcRect b="25000"/>
          <a:stretch>
            <a:fillRect/>
          </a:stretch>
        </p:blipFill>
        <p:spPr bwMode="auto">
          <a:xfrm>
            <a:off x="0" y="-1"/>
            <a:ext cx="9144000" cy="5143501"/>
          </a:xfrm>
          <a:prstGeom prst="rect">
            <a:avLst/>
          </a:prstGeom>
          <a:noFill/>
        </p:spPr>
      </p:pic>
      <p:sp>
        <p:nvSpPr>
          <p:cNvPr id="7" name="矩形 6"/>
          <p:cNvSpPr/>
          <p:nvPr/>
        </p:nvSpPr>
        <p:spPr>
          <a:xfrm>
            <a:off x="0" y="1635125"/>
            <a:ext cx="9144000" cy="316865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820" name="流程图: 离页连接符 8193"/>
          <p:cNvSpPr>
            <a:spLocks noChangeArrowheads="1"/>
          </p:cNvSpPr>
          <p:nvPr/>
        </p:nvSpPr>
        <p:spPr bwMode="auto">
          <a:xfrm rot="-5400000">
            <a:off x="1027112" y="33338"/>
            <a:ext cx="574675" cy="2628900"/>
          </a:xfrm>
          <a:prstGeom prst="flowChartOffpageConnector">
            <a:avLst/>
          </a:prstGeom>
          <a:gradFill rotWithShape="0">
            <a:gsLst>
              <a:gs pos="0">
                <a:srgbClr val="172F46"/>
              </a:gs>
              <a:gs pos="100000">
                <a:srgbClr val="336699"/>
              </a:gs>
            </a:gsLst>
            <a:lin ang="0" scaled="1"/>
          </a:gradFill>
          <a:ln w="9525">
            <a:noFill/>
            <a:miter lim="800000"/>
          </a:ln>
        </p:spPr>
        <p:txBody>
          <a:bodyPr/>
          <a:lstStyle/>
          <a:p>
            <a:pPr eaLnBrk="0" hangingPunct="0"/>
            <a:endParaRPr lang="zh-CN" altLang="en-US" sz="1000">
              <a:ea typeface="宋体" panose="02010600030101010101" pitchFamily="2" charset="-122"/>
            </a:endParaRPr>
          </a:p>
        </p:txBody>
      </p:sp>
      <p:sp>
        <p:nvSpPr>
          <p:cNvPr id="22531" name="Text Box 3"/>
          <p:cNvSpPr txBox="1"/>
          <p:nvPr/>
        </p:nvSpPr>
        <p:spPr>
          <a:xfrm>
            <a:off x="0" y="482600"/>
            <a:ext cx="9144000" cy="584200"/>
          </a:xfrm>
          <a:prstGeom prst="rect">
            <a:avLst/>
          </a:prstGeom>
          <a:noFill/>
          <a:ln w="9525">
            <a:noFill/>
            <a:miter/>
          </a:ln>
          <a:effectLst>
            <a:outerShdw blurRad="50800" dist="38100" dir="5400000" algn="t" rotWithShape="0">
              <a:prstClr val="black">
                <a:alpha val="40000"/>
              </a:prstClr>
            </a:outerShdw>
          </a:effectLst>
        </p:spPr>
        <p:txBody>
          <a:bodyPr>
            <a:spAutoFit/>
          </a:bodyPr>
          <a:lstStyle/>
          <a:p>
            <a:pPr algn="ctr" defTabSz="0">
              <a:tabLst>
                <a:tab pos="3761105" algn="l"/>
              </a:tabLst>
              <a:defRPr/>
            </a:pPr>
            <a:r>
              <a:rPr lang="zh-CN" altLang="en-US" sz="3200" noProof="1">
                <a:solidFill>
                  <a:srgbClr val="000800"/>
                </a:solidFill>
                <a:ea typeface="微软雅黑" panose="020B0503020204020204" pitchFamily="34" charset="-122"/>
                <a:cs typeface="+mn-ea"/>
                <a:sym typeface="Arial" panose="020B0604020202020204" pitchFamily="34" charset="0"/>
              </a:rPr>
              <a:t>评估</a:t>
            </a:r>
            <a:r>
              <a:rPr lang="zh-CN" altLang="en-US" sz="3200" noProof="1">
                <a:solidFill>
                  <a:srgbClr val="000800"/>
                </a:solidFill>
                <a:ea typeface="微软雅黑" panose="020B0503020204020204" pitchFamily="34" charset="-122"/>
                <a:cs typeface="+mn-ea"/>
                <a:sym typeface="宋体" panose="02010600030101010101" pitchFamily="2" charset="-122"/>
              </a:rPr>
              <a:t>方法与结论使用</a:t>
            </a:r>
            <a:endParaRPr lang="zh-CN" altLang="en-US" sz="3200" noProof="1">
              <a:solidFill>
                <a:srgbClr val="000800"/>
              </a:solidFill>
              <a:ea typeface="微软雅黑" panose="020B0503020204020204" pitchFamily="34" charset="-122"/>
              <a:sym typeface="Arial" panose="020B0604020202020204" pitchFamily="34" charset="0"/>
            </a:endParaRPr>
          </a:p>
        </p:txBody>
      </p:sp>
      <p:sp>
        <p:nvSpPr>
          <p:cNvPr id="8196" name="文本框 8195"/>
          <p:cNvSpPr txBox="1"/>
          <p:nvPr/>
        </p:nvSpPr>
        <p:spPr>
          <a:xfrm>
            <a:off x="612775" y="1708150"/>
            <a:ext cx="7920038" cy="3000375"/>
          </a:xfrm>
          <a:prstGeom prst="rect">
            <a:avLst/>
          </a:prstGeom>
          <a:noFill/>
          <a:ln w="9525">
            <a:noFill/>
            <a:miter/>
          </a:ln>
        </p:spPr>
        <p:txBody>
          <a:bodyPr>
            <a:spAutoFit/>
          </a:bodyPr>
          <a:lstStyle/>
          <a:p>
            <a:pPr marL="1905" indent="-1905">
              <a:lnSpc>
                <a:spcPct val="200000"/>
              </a:lnSpc>
              <a:defRPr/>
            </a:pPr>
            <a:r>
              <a:rPr lang="zh-CN" altLang="en-US" sz="1600" noProof="1">
                <a:solidFill>
                  <a:srgbClr val="404040"/>
                </a:solidFill>
                <a:latin typeface="微软雅黑" panose="020B0503020204020204" pitchFamily="34" charset="-122"/>
                <a:ea typeface="微软雅黑" panose="020B0503020204020204" pitchFamily="34" charset="-122"/>
                <a:cs typeface="+mn-ea"/>
                <a:sym typeface="+mn-ea"/>
              </a:rPr>
              <a:t>采用</a:t>
            </a:r>
            <a:r>
              <a:rPr lang="zh-CN" altLang="en-US" sz="1600" b="1" noProof="1">
                <a:solidFill>
                  <a:srgbClr val="DC6809"/>
                </a:solidFill>
                <a:latin typeface="微软雅黑" panose="020B0503020204020204" pitchFamily="34" charset="-122"/>
                <a:ea typeface="微软雅黑" panose="020B0503020204020204" pitchFamily="34" charset="-122"/>
                <a:cs typeface="+mn-ea"/>
                <a:sym typeface="+mn-ea"/>
              </a:rPr>
              <a:t>学校自评</a:t>
            </a:r>
            <a:r>
              <a:rPr lang="zh-CN" altLang="en-US" sz="1600" b="1"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600" b="1" noProof="1">
                <a:solidFill>
                  <a:srgbClr val="DC6809"/>
                </a:solidFill>
                <a:latin typeface="微软雅黑" panose="020B0503020204020204" pitchFamily="34" charset="-122"/>
                <a:ea typeface="微软雅黑" panose="020B0503020204020204" pitchFamily="34" charset="-122"/>
                <a:cs typeface="+mn-ea"/>
                <a:sym typeface="+mn-ea"/>
              </a:rPr>
              <a:t>第三方机构评价</a:t>
            </a:r>
            <a:r>
              <a:rPr lang="zh-CN" altLang="en-US" sz="1600" b="1"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600" b="1" noProof="1">
                <a:solidFill>
                  <a:srgbClr val="DC6809"/>
                </a:solidFill>
                <a:latin typeface="微软雅黑" panose="020B0503020204020204" pitchFamily="34" charset="-122"/>
                <a:ea typeface="微软雅黑" panose="020B0503020204020204" pitchFamily="34" charset="-122"/>
                <a:cs typeface="+mn-ea"/>
                <a:sym typeface="+mn-ea"/>
              </a:rPr>
              <a:t>教育部组织专家组实地考察</a:t>
            </a:r>
            <a:r>
              <a:rPr lang="zh-CN" altLang="en-US" sz="1600" noProof="1">
                <a:solidFill>
                  <a:srgbClr val="404040"/>
                </a:solidFill>
                <a:latin typeface="微软雅黑" panose="020B0503020204020204" pitchFamily="34" charset="-122"/>
                <a:ea typeface="微软雅黑" panose="020B0503020204020204" pitchFamily="34" charset="-122"/>
                <a:cs typeface="+mn-ea"/>
                <a:sym typeface="+mn-ea"/>
              </a:rPr>
              <a:t>相结合的方法。</a:t>
            </a:r>
            <a:endParaRPr lang="zh-CN" altLang="en-US" sz="1600" noProof="1">
              <a:solidFill>
                <a:srgbClr val="404040"/>
              </a:solidFill>
              <a:latin typeface="微软雅黑" panose="020B0503020204020204" pitchFamily="34" charset="-122"/>
              <a:ea typeface="微软雅黑" panose="020B0503020204020204" pitchFamily="34" charset="-122"/>
              <a:sym typeface="+mn-ea"/>
            </a:endParaRPr>
          </a:p>
          <a:p>
            <a:pPr>
              <a:lnSpc>
                <a:spcPts val="2865"/>
              </a:lnSpc>
              <a:buFont typeface="Wingdings" panose="05000000000000000000" pitchFamily="2" charset="2"/>
              <a:buNone/>
              <a:defRPr/>
            </a:pP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1.  </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学校根据评估标准开展自评活动，形成</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学校自评报告</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，向社会公布，接受社会监督。</a:t>
            </a:r>
            <a:endParaRPr lang="en-US" altLang="zh-CN" sz="1400" noProof="1">
              <a:solidFill>
                <a:srgbClr val="404040"/>
              </a:solidFill>
              <a:latin typeface="微软雅黑" panose="020B0503020204020204" pitchFamily="34" charset="-122"/>
              <a:ea typeface="微软雅黑" panose="020B0503020204020204" pitchFamily="34" charset="-122"/>
            </a:endParaRPr>
          </a:p>
          <a:p>
            <a:pPr>
              <a:lnSpc>
                <a:spcPts val="2865"/>
              </a:lnSpc>
              <a:buFont typeface="Wingdings" panose="05000000000000000000" pitchFamily="2" charset="2"/>
              <a:buNone/>
              <a:defRPr/>
            </a:pP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2.  </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第三方机构对学生培养质量指标（学生能力、学生就业、学生未来发展）</a:t>
            </a:r>
            <a:r>
              <a:rPr lang="zh-CN" altLang="en-US" sz="1400" noProof="1" smtClean="0">
                <a:solidFill>
                  <a:srgbClr val="404040"/>
                </a:solidFill>
                <a:latin typeface="微软雅黑" panose="020B0503020204020204" pitchFamily="34" charset="-122"/>
                <a:ea typeface="微软雅黑" panose="020B0503020204020204" pitchFamily="34" charset="-122"/>
                <a:cs typeface="+mn-ea"/>
                <a:sym typeface="+mn-ea"/>
              </a:rPr>
              <a:t>进行调查</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，将结果提交专家组。</a:t>
            </a:r>
            <a:endParaRPr lang="zh-CN" altLang="en-US" sz="1400" noProof="1">
              <a:solidFill>
                <a:srgbClr val="404040"/>
              </a:solidFill>
              <a:latin typeface="微软雅黑" panose="020B0503020204020204" pitchFamily="34" charset="-122"/>
              <a:ea typeface="微软雅黑" panose="020B0503020204020204" pitchFamily="34" charset="-122"/>
            </a:endParaRPr>
          </a:p>
          <a:p>
            <a:pPr>
              <a:lnSpc>
                <a:spcPts val="2865"/>
              </a:lnSpc>
              <a:buFont typeface="Wingdings" panose="05000000000000000000" pitchFamily="2" charset="2"/>
              <a:buNone/>
              <a:defRPr/>
            </a:pP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3.  </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教育部组织专家组赴学校进行现场考察评估，专家组在审核</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学校自评报告</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和</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教学基本状态数据分析报告</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、第三方机构评价结果的基础上，通过深入访谈、现场听课、查阅资料、考察座谈等形式，对学校教学工作做出公正客观评价，形成</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专家组评估报告</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并给出评估结论建议。</a:t>
            </a:r>
            <a:endParaRPr lang="zh-CN" altLang="en-US" sz="1400" noProof="1">
              <a:latin typeface="微软雅黑" panose="020B0503020204020204" pitchFamily="34" charset="-122"/>
              <a:ea typeface="微软雅黑" panose="020B0503020204020204" pitchFamily="34" charset="-122"/>
            </a:endParaRPr>
          </a:p>
          <a:p>
            <a:pPr marL="1905" indent="-1905">
              <a:defRPr/>
            </a:pPr>
            <a:endParaRPr lang="zh-CN" altLang="en-US" sz="1200" noProof="1">
              <a:latin typeface="微软雅黑" panose="020B0503020204020204" pitchFamily="34" charset="-122"/>
              <a:ea typeface="微软雅黑" panose="020B0503020204020204" pitchFamily="34" charset="-122"/>
            </a:endParaRPr>
          </a:p>
        </p:txBody>
      </p:sp>
      <p:sp>
        <p:nvSpPr>
          <p:cNvPr id="34823" name="文本框 8196"/>
          <p:cNvSpPr txBox="1">
            <a:spLocks noChangeArrowheads="1"/>
          </p:cNvSpPr>
          <p:nvPr/>
        </p:nvSpPr>
        <p:spPr bwMode="auto">
          <a:xfrm>
            <a:off x="395288" y="1131888"/>
            <a:ext cx="2357437" cy="461962"/>
          </a:xfrm>
          <a:prstGeom prst="rect">
            <a:avLst/>
          </a:prstGeom>
          <a:noFill/>
          <a:ln w="9525">
            <a:noFill/>
            <a:miter lim="800000"/>
          </a:ln>
        </p:spPr>
        <p:txBody>
          <a:bodyPr>
            <a:spAutoFit/>
          </a:bodyPr>
          <a:lstStyle/>
          <a:p>
            <a:pPr marL="342900" indent="-342900">
              <a:buFont typeface="Wingdings" panose="05000000000000000000" pitchFamily="2" charset="2"/>
              <a:buChar char="p"/>
            </a:pPr>
            <a:r>
              <a:rPr lang="zh-CN" altLang="en-US">
                <a:solidFill>
                  <a:schemeClr val="bg1"/>
                </a:solidFill>
                <a:ea typeface="微软雅黑" panose="020B0503020204020204" pitchFamily="34" charset="-122"/>
                <a:sym typeface="宋体" panose="02010600030101010101" pitchFamily="2" charset="-122"/>
              </a:rPr>
              <a:t>评估方法</a:t>
            </a:r>
            <a:endParaRPr lang="zh-CN" altLang="en-US">
              <a:solidFill>
                <a:schemeClr val="bg1"/>
              </a:solidFill>
              <a:ea typeface="微软雅黑" panose="020B0503020204020204" pitchFamily="34"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536" name="Picture 8" descr="C:\Users\think\Desktop\Nipic_9850305_20130604185036290129.png"/>
          <p:cNvPicPr>
            <a:picLocks noChangeAspect="1" noChangeArrowheads="1"/>
          </p:cNvPicPr>
          <p:nvPr/>
        </p:nvPicPr>
        <p:blipFill>
          <a:blip r:embed="rId1" cstate="print">
            <a:duotone>
              <a:schemeClr val="bg2">
                <a:shade val="45000"/>
                <a:satMod val="135000"/>
              </a:schemeClr>
              <a:prstClr val="white"/>
            </a:duotone>
          </a:blip>
          <a:srcRect t="51029"/>
          <a:stretch>
            <a:fillRect/>
          </a:stretch>
        </p:blipFill>
        <p:spPr bwMode="auto">
          <a:xfrm>
            <a:off x="2328935" y="2640461"/>
            <a:ext cx="6815065" cy="2503039"/>
          </a:xfrm>
          <a:prstGeom prst="rect">
            <a:avLst/>
          </a:prstGeom>
          <a:noFill/>
        </p:spPr>
      </p:pic>
      <p:sp>
        <p:nvSpPr>
          <p:cNvPr id="35843" name="流程图: 离页连接符 8193"/>
          <p:cNvSpPr>
            <a:spLocks noChangeArrowheads="1"/>
          </p:cNvSpPr>
          <p:nvPr/>
        </p:nvSpPr>
        <p:spPr bwMode="auto">
          <a:xfrm rot="-5400000">
            <a:off x="1027112" y="33338"/>
            <a:ext cx="574675" cy="2628900"/>
          </a:xfrm>
          <a:prstGeom prst="flowChartOffpageConnector">
            <a:avLst/>
          </a:prstGeom>
          <a:gradFill rotWithShape="0">
            <a:gsLst>
              <a:gs pos="0">
                <a:srgbClr val="172F46"/>
              </a:gs>
              <a:gs pos="100000">
                <a:srgbClr val="336699"/>
              </a:gs>
            </a:gsLst>
            <a:lin ang="0" scaled="1"/>
          </a:gradFill>
          <a:ln w="9525">
            <a:noFill/>
            <a:miter lim="800000"/>
          </a:ln>
        </p:spPr>
        <p:txBody>
          <a:bodyPr/>
          <a:lstStyle/>
          <a:p>
            <a:pPr eaLnBrk="0" hangingPunct="0"/>
            <a:endParaRPr lang="zh-CN" altLang="en-US" sz="1000">
              <a:ea typeface="宋体" panose="02010600030101010101" pitchFamily="2" charset="-122"/>
            </a:endParaRPr>
          </a:p>
        </p:txBody>
      </p:sp>
      <p:sp>
        <p:nvSpPr>
          <p:cNvPr id="2" name="Text Box 3"/>
          <p:cNvSpPr txBox="1"/>
          <p:nvPr/>
        </p:nvSpPr>
        <p:spPr>
          <a:xfrm>
            <a:off x="0" y="482600"/>
            <a:ext cx="9144000" cy="584200"/>
          </a:xfrm>
          <a:prstGeom prst="rect">
            <a:avLst/>
          </a:prstGeom>
          <a:noFill/>
          <a:ln w="9525">
            <a:noFill/>
            <a:miter/>
          </a:ln>
          <a:effectLst>
            <a:outerShdw blurRad="50800" dist="38100" dir="5400000" algn="t" rotWithShape="0">
              <a:prstClr val="black">
                <a:alpha val="40000"/>
              </a:prstClr>
            </a:outerShdw>
          </a:effectLst>
        </p:spPr>
        <p:txBody>
          <a:bodyPr>
            <a:spAutoFit/>
          </a:bodyPr>
          <a:lstStyle/>
          <a:p>
            <a:pPr algn="ctr" defTabSz="0">
              <a:tabLst>
                <a:tab pos="3761105" algn="l"/>
              </a:tabLst>
              <a:defRPr/>
            </a:pPr>
            <a:r>
              <a:rPr lang="zh-CN" altLang="en-US" sz="3200" noProof="1">
                <a:solidFill>
                  <a:srgbClr val="000800"/>
                </a:solidFill>
                <a:ea typeface="微软雅黑" panose="020B0503020204020204" pitchFamily="34" charset="-122"/>
                <a:cs typeface="+mn-ea"/>
                <a:sym typeface="Arial" panose="020B0604020202020204" pitchFamily="34" charset="0"/>
              </a:rPr>
              <a:t>评估</a:t>
            </a:r>
            <a:r>
              <a:rPr lang="zh-CN" altLang="en-US" sz="3200" noProof="1">
                <a:solidFill>
                  <a:srgbClr val="000800"/>
                </a:solidFill>
                <a:ea typeface="微软雅黑" panose="020B0503020204020204" pitchFamily="34" charset="-122"/>
                <a:cs typeface="+mn-ea"/>
                <a:sym typeface="宋体" panose="02010600030101010101" pitchFamily="2" charset="-122"/>
              </a:rPr>
              <a:t>方法与结论使用</a:t>
            </a:r>
            <a:endParaRPr lang="zh-CN" altLang="en-US" sz="3200" noProof="1">
              <a:solidFill>
                <a:srgbClr val="000800"/>
              </a:solidFill>
              <a:ea typeface="微软雅黑" panose="020B0503020204020204" pitchFamily="34" charset="-122"/>
              <a:sym typeface="Arial" panose="020B0604020202020204" pitchFamily="34" charset="0"/>
            </a:endParaRPr>
          </a:p>
        </p:txBody>
      </p:sp>
      <p:sp>
        <p:nvSpPr>
          <p:cNvPr id="8196" name="文本框 8195"/>
          <p:cNvSpPr txBox="1"/>
          <p:nvPr/>
        </p:nvSpPr>
        <p:spPr>
          <a:xfrm>
            <a:off x="614363" y="1711325"/>
            <a:ext cx="5397500" cy="3090863"/>
          </a:xfrm>
          <a:prstGeom prst="rect">
            <a:avLst/>
          </a:prstGeom>
          <a:noFill/>
          <a:ln w="9525">
            <a:noFill/>
            <a:miter/>
          </a:ln>
        </p:spPr>
        <p:txBody>
          <a:bodyPr>
            <a:spAutoFit/>
          </a:bodyPr>
          <a:lstStyle/>
          <a:p>
            <a:pPr marL="1905" indent="-1905">
              <a:lnSpc>
                <a:spcPct val="200000"/>
              </a:lnSpc>
              <a:defRPr/>
            </a:pPr>
            <a:r>
              <a:rPr lang="zh-CN" altLang="en-US" sz="1600" noProof="1">
                <a:solidFill>
                  <a:srgbClr val="404040"/>
                </a:solidFill>
                <a:latin typeface="微软雅黑" panose="020B0503020204020204" pitchFamily="34" charset="-122"/>
                <a:ea typeface="微软雅黑" panose="020B0503020204020204" pitchFamily="34" charset="-122"/>
                <a:cs typeface="+mn-ea"/>
                <a:sym typeface="+mn-ea"/>
              </a:rPr>
              <a:t>赋分原则</a:t>
            </a:r>
            <a:endParaRPr lang="zh-CN" altLang="en-US" sz="1600" noProof="1">
              <a:solidFill>
                <a:srgbClr val="404040"/>
              </a:solidFill>
              <a:latin typeface="微软雅黑" panose="020B0503020204020204" pitchFamily="34" charset="-122"/>
              <a:ea typeface="微软雅黑" panose="020B0503020204020204" pitchFamily="34" charset="-122"/>
              <a:sym typeface="+mn-ea"/>
            </a:endParaRPr>
          </a:p>
          <a:p>
            <a:pPr marL="285750" indent="-285750">
              <a:lnSpc>
                <a:spcPts val="3775"/>
              </a:lnSpc>
              <a:buFont typeface="Wingdings" panose="05000000000000000000" charset="0"/>
              <a:buChar char="n"/>
              <a:defRPr/>
            </a:pP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评估标准给出合格和优秀两个等级分，分别为</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5-6</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分和</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9-10</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分，介于这两个等级之间为良好水平，可赋分</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7-8</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分。</a:t>
            </a:r>
            <a:endParaRPr lang="zh-CN" altLang="zh-CN" sz="1400" noProof="1">
              <a:solidFill>
                <a:srgbClr val="404040"/>
              </a:solidFill>
              <a:latin typeface="微软雅黑" panose="020B0503020204020204" pitchFamily="34" charset="-122"/>
              <a:ea typeface="微软雅黑" panose="020B0503020204020204" pitchFamily="34" charset="-122"/>
            </a:endParaRPr>
          </a:p>
          <a:p>
            <a:pPr marL="285750" indent="-285750">
              <a:lnSpc>
                <a:spcPts val="3775"/>
              </a:lnSpc>
              <a:buFont typeface="Wingdings" panose="05000000000000000000" charset="0"/>
              <a:buChar char="n"/>
              <a:defRPr/>
            </a:pP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一级指标得分</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（每个二级指标得分</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权重）</a:t>
            </a:r>
            <a:r>
              <a:rPr lang="en-US" altLang="zh-CN" sz="1400" noProof="1">
                <a:solidFill>
                  <a:srgbClr val="404040"/>
                </a:solidFill>
                <a:latin typeface="微软雅黑" panose="020B0503020204020204" pitchFamily="34" charset="-122"/>
                <a:ea typeface="微软雅黑" panose="020B0503020204020204" pitchFamily="34" charset="-122"/>
                <a:cs typeface="+mn-ea"/>
                <a:sym typeface="+mn-ea"/>
              </a:rPr>
              <a:t>/</a:t>
            </a: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二级指标数量；</a:t>
            </a:r>
            <a:endParaRPr lang="en-US" altLang="zh-CN" sz="1400" noProof="1">
              <a:solidFill>
                <a:srgbClr val="404040"/>
              </a:solidFill>
              <a:latin typeface="微软雅黑" panose="020B0503020204020204" pitchFamily="34" charset="-122"/>
              <a:ea typeface="微软雅黑" panose="020B0503020204020204" pitchFamily="34" charset="-122"/>
            </a:endParaRPr>
          </a:p>
          <a:p>
            <a:pPr marL="285750" indent="-285750">
              <a:lnSpc>
                <a:spcPts val="3775"/>
              </a:lnSpc>
              <a:buFont typeface="Wingdings" panose="05000000000000000000" charset="0"/>
              <a:buChar char="n"/>
              <a:defRPr/>
            </a:pPr>
            <a:r>
              <a:rPr lang="zh-CN" altLang="en-US" sz="1400" noProof="1">
                <a:solidFill>
                  <a:srgbClr val="404040"/>
                </a:solidFill>
                <a:latin typeface="微软雅黑" panose="020B0503020204020204" pitchFamily="34" charset="-122"/>
                <a:ea typeface="微软雅黑" panose="020B0503020204020204" pitchFamily="34" charset="-122"/>
                <a:cs typeface="+mn-ea"/>
                <a:sym typeface="+mn-ea"/>
              </a:rPr>
              <a:t>二级指标得分由专家赋分所得</a:t>
            </a:r>
            <a:endParaRPr lang="en-US" altLang="zh-CN" sz="1400" noProof="1">
              <a:solidFill>
                <a:srgbClr val="404040"/>
              </a:solidFill>
              <a:latin typeface="微软雅黑" panose="020B0503020204020204" pitchFamily="34" charset="-122"/>
              <a:ea typeface="微软雅黑" panose="020B0503020204020204" pitchFamily="34" charset="-122"/>
            </a:endParaRPr>
          </a:p>
          <a:p>
            <a:pPr>
              <a:lnSpc>
                <a:spcPts val="2865"/>
              </a:lnSpc>
              <a:buFont typeface="Wingdings" panose="05000000000000000000" pitchFamily="2" charset="2"/>
              <a:buNone/>
              <a:defRPr/>
            </a:pPr>
            <a:endParaRPr lang="zh-CN" altLang="en-US" sz="1400" noProof="1">
              <a:latin typeface="微软雅黑" panose="020B0503020204020204" pitchFamily="34" charset="-122"/>
              <a:ea typeface="微软雅黑" panose="020B0503020204020204" pitchFamily="34" charset="-122"/>
            </a:endParaRPr>
          </a:p>
          <a:p>
            <a:pPr marL="1905" indent="-1905">
              <a:defRPr/>
            </a:pPr>
            <a:endParaRPr lang="zh-CN" altLang="en-US" sz="1200" noProof="1">
              <a:latin typeface="微软雅黑" panose="020B0503020204020204" pitchFamily="34" charset="-122"/>
              <a:ea typeface="微软雅黑" panose="020B0503020204020204" pitchFamily="34" charset="-122"/>
            </a:endParaRPr>
          </a:p>
        </p:txBody>
      </p:sp>
      <p:sp>
        <p:nvSpPr>
          <p:cNvPr id="35846" name="文本框 8196"/>
          <p:cNvSpPr txBox="1">
            <a:spLocks noChangeArrowheads="1"/>
          </p:cNvSpPr>
          <p:nvPr/>
        </p:nvSpPr>
        <p:spPr bwMode="auto">
          <a:xfrm>
            <a:off x="395288" y="1131888"/>
            <a:ext cx="2357437" cy="461962"/>
          </a:xfrm>
          <a:prstGeom prst="rect">
            <a:avLst/>
          </a:prstGeom>
          <a:noFill/>
          <a:ln w="9525">
            <a:noFill/>
            <a:miter lim="800000"/>
          </a:ln>
        </p:spPr>
        <p:txBody>
          <a:bodyPr>
            <a:spAutoFit/>
          </a:bodyPr>
          <a:lstStyle/>
          <a:p>
            <a:pPr marL="342900" indent="-342900">
              <a:buFont typeface="Wingdings" panose="05000000000000000000" pitchFamily="2" charset="2"/>
              <a:buChar char="p"/>
            </a:pPr>
            <a:r>
              <a:rPr lang="zh-CN" altLang="en-US">
                <a:solidFill>
                  <a:schemeClr val="bg1"/>
                </a:solidFill>
                <a:ea typeface="微软雅黑" panose="020B0503020204020204" pitchFamily="34" charset="-122"/>
                <a:sym typeface="宋体" panose="02010600030101010101" pitchFamily="2" charset="-122"/>
              </a:rPr>
              <a:t>评估结论</a:t>
            </a:r>
            <a:endParaRPr lang="zh-CN" altLang="en-US">
              <a:solidFill>
                <a:schemeClr val="bg1"/>
              </a:solidFill>
              <a:ea typeface="微软雅黑" panose="020B0503020204020204" pitchFamily="34"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流程图: 离页连接符 8193"/>
          <p:cNvSpPr>
            <a:spLocks noChangeArrowheads="1"/>
          </p:cNvSpPr>
          <p:nvPr/>
        </p:nvSpPr>
        <p:spPr bwMode="auto">
          <a:xfrm rot="-5400000">
            <a:off x="2065337" y="-790574"/>
            <a:ext cx="574675" cy="4705350"/>
          </a:xfrm>
          <a:prstGeom prst="flowChartOffpageConnector">
            <a:avLst/>
          </a:prstGeom>
          <a:gradFill rotWithShape="0">
            <a:gsLst>
              <a:gs pos="0">
                <a:srgbClr val="172F46"/>
              </a:gs>
              <a:gs pos="100000">
                <a:srgbClr val="336699"/>
              </a:gs>
            </a:gsLst>
            <a:lin ang="0" scaled="1"/>
          </a:gradFill>
          <a:ln w="9525">
            <a:noFill/>
            <a:miter lim="800000"/>
          </a:ln>
        </p:spPr>
        <p:txBody>
          <a:bodyPr/>
          <a:lstStyle/>
          <a:p>
            <a:pPr eaLnBrk="0" hangingPunct="0"/>
            <a:endParaRPr lang="zh-CN" altLang="en-US" sz="1000">
              <a:ea typeface="宋体" panose="02010600030101010101" pitchFamily="2" charset="-122"/>
            </a:endParaRPr>
          </a:p>
        </p:txBody>
      </p:sp>
      <p:sp>
        <p:nvSpPr>
          <p:cNvPr id="24579" name="Text Box 3"/>
          <p:cNvSpPr txBox="1"/>
          <p:nvPr/>
        </p:nvSpPr>
        <p:spPr>
          <a:xfrm>
            <a:off x="0" y="482600"/>
            <a:ext cx="9144000" cy="584200"/>
          </a:xfrm>
          <a:prstGeom prst="rect">
            <a:avLst/>
          </a:prstGeom>
          <a:noFill/>
          <a:ln w="9525">
            <a:noFill/>
            <a:miter/>
          </a:ln>
          <a:effectLst>
            <a:outerShdw blurRad="50800" dist="38100" dir="5400000" algn="t" rotWithShape="0">
              <a:prstClr val="black">
                <a:alpha val="40000"/>
              </a:prstClr>
            </a:outerShdw>
          </a:effectLst>
        </p:spPr>
        <p:txBody>
          <a:bodyPr>
            <a:spAutoFit/>
          </a:bodyPr>
          <a:lstStyle/>
          <a:p>
            <a:pPr algn="ctr" defTabSz="0">
              <a:tabLst>
                <a:tab pos="3761105" algn="l"/>
              </a:tabLst>
              <a:defRPr/>
            </a:pPr>
            <a:r>
              <a:rPr lang="zh-CN" altLang="en-US" sz="3200" noProof="1">
                <a:solidFill>
                  <a:srgbClr val="000800"/>
                </a:solidFill>
                <a:ea typeface="微软雅黑" panose="020B0503020204020204" pitchFamily="34" charset="-122"/>
                <a:cs typeface="+mn-ea"/>
                <a:sym typeface="Arial" panose="020B0604020202020204" pitchFamily="34" charset="0"/>
              </a:rPr>
              <a:t>评估</a:t>
            </a:r>
            <a:r>
              <a:rPr lang="zh-CN" altLang="en-US" sz="3200" noProof="1">
                <a:solidFill>
                  <a:srgbClr val="000800"/>
                </a:solidFill>
                <a:ea typeface="微软雅黑" panose="020B0503020204020204" pitchFamily="34" charset="-122"/>
                <a:cs typeface="+mn-ea"/>
                <a:sym typeface="宋体" panose="02010600030101010101" pitchFamily="2" charset="-122"/>
              </a:rPr>
              <a:t>方法与结论使用</a:t>
            </a:r>
            <a:endParaRPr lang="zh-CN" altLang="en-US" sz="3200" noProof="1">
              <a:solidFill>
                <a:srgbClr val="000800"/>
              </a:solidFill>
              <a:ea typeface="微软雅黑" panose="020B0503020204020204" pitchFamily="34" charset="-122"/>
              <a:sym typeface="Arial" panose="020B0604020202020204" pitchFamily="34" charset="0"/>
            </a:endParaRPr>
          </a:p>
        </p:txBody>
      </p:sp>
      <p:sp>
        <p:nvSpPr>
          <p:cNvPr id="36868" name="文本框 8196"/>
          <p:cNvSpPr txBox="1">
            <a:spLocks noChangeArrowheads="1"/>
          </p:cNvSpPr>
          <p:nvPr/>
        </p:nvSpPr>
        <p:spPr bwMode="auto">
          <a:xfrm>
            <a:off x="396875" y="1347788"/>
            <a:ext cx="3768725" cy="461962"/>
          </a:xfrm>
          <a:prstGeom prst="rect">
            <a:avLst/>
          </a:prstGeom>
          <a:noFill/>
          <a:ln w="9525">
            <a:noFill/>
            <a:miter lim="800000"/>
          </a:ln>
        </p:spPr>
        <p:txBody>
          <a:bodyPr>
            <a:spAutoFit/>
          </a:bodyPr>
          <a:lstStyle/>
          <a:p>
            <a:pPr marL="342900" indent="-342900">
              <a:buFont typeface="Wingdings" panose="05000000000000000000" pitchFamily="2" charset="2"/>
              <a:buChar char="p"/>
            </a:pPr>
            <a:r>
              <a:rPr lang="zh-CN" altLang="en-US">
                <a:solidFill>
                  <a:schemeClr val="bg1"/>
                </a:solidFill>
                <a:ea typeface="微软雅黑" panose="020B0503020204020204" pitchFamily="34" charset="-122"/>
                <a:sym typeface="Arial" panose="020B0604020202020204" pitchFamily="34" charset="0"/>
              </a:rPr>
              <a:t>结论的呈现方式与使用</a:t>
            </a:r>
            <a:endParaRPr lang="zh-CN" altLang="en-US">
              <a:solidFill>
                <a:schemeClr val="bg1"/>
              </a:solidFill>
              <a:ea typeface="微软雅黑" panose="020B0503020204020204" pitchFamily="34" charset="-122"/>
              <a:sym typeface="Arial" panose="020B0604020202020204" pitchFamily="34" charset="0"/>
            </a:endParaRPr>
          </a:p>
        </p:txBody>
      </p:sp>
      <p:cxnSp>
        <p:nvCxnSpPr>
          <p:cNvPr id="9" name="直接连接符 8"/>
          <p:cNvCxnSpPr/>
          <p:nvPr/>
        </p:nvCxnSpPr>
        <p:spPr>
          <a:xfrm>
            <a:off x="357188" y="2211388"/>
            <a:ext cx="8429625" cy="1587"/>
          </a:xfrm>
          <a:prstGeom prst="line">
            <a:avLst/>
          </a:prstGeom>
          <a:ln>
            <a:solidFill>
              <a:srgbClr val="000800"/>
            </a:solidFill>
            <a:prstDash val="sysDash"/>
          </a:ln>
        </p:spPr>
        <p:style>
          <a:lnRef idx="1">
            <a:schemeClr val="accent1"/>
          </a:lnRef>
          <a:fillRef idx="0">
            <a:schemeClr val="accent1"/>
          </a:fillRef>
          <a:effectRef idx="0">
            <a:schemeClr val="accent1"/>
          </a:effectRef>
          <a:fontRef idx="minor">
            <a:schemeClr val="tx1"/>
          </a:fontRef>
        </p:style>
      </p:cxnSp>
      <p:sp>
        <p:nvSpPr>
          <p:cNvPr id="36870" name="文本框 8195"/>
          <p:cNvSpPr txBox="1">
            <a:spLocks noChangeArrowheads="1"/>
          </p:cNvSpPr>
          <p:nvPr/>
        </p:nvSpPr>
        <p:spPr bwMode="auto">
          <a:xfrm>
            <a:off x="323850" y="2305050"/>
            <a:ext cx="2808288" cy="2354263"/>
          </a:xfrm>
          <a:prstGeom prst="rect">
            <a:avLst/>
          </a:prstGeom>
          <a:noFill/>
          <a:ln w="9525">
            <a:noFill/>
            <a:miter lim="800000"/>
          </a:ln>
        </p:spPr>
        <p:txBody>
          <a:bodyPr>
            <a:spAutoFit/>
          </a:bodyPr>
          <a:lstStyle/>
          <a:p>
            <a:pPr marL="285750" indent="-285750" algn="just" eaLnBrk="0" hangingPunct="0">
              <a:lnSpc>
                <a:spcPct val="150000"/>
              </a:lnSpc>
              <a:buFont typeface="Wingdings" panose="05000000000000000000" pitchFamily="2" charset="2"/>
              <a:buChar char="n"/>
            </a:pPr>
            <a:r>
              <a:rPr lang="zh-CN" altLang="en-US" sz="1400">
                <a:solidFill>
                  <a:srgbClr val="404040"/>
                </a:solidFill>
                <a:latin typeface="微软雅黑" panose="020B0503020204020204" pitchFamily="34" charset="-122"/>
                <a:ea typeface="微软雅黑" panose="020B0503020204020204" pitchFamily="34" charset="-122"/>
                <a:sym typeface="Arial" panose="020B0604020202020204" pitchFamily="34" charset="0"/>
              </a:rPr>
              <a:t>评估结论除了整体的等级评价外，采用雷达图的形式，清楚显示学校在</a:t>
            </a:r>
            <a:r>
              <a:rPr lang="en-US" altLang="zh-CN" sz="1400">
                <a:solidFill>
                  <a:srgbClr val="404040"/>
                </a:solidFill>
                <a:latin typeface="微软雅黑" panose="020B0503020204020204" pitchFamily="34" charset="-122"/>
                <a:ea typeface="微软雅黑" panose="020B0503020204020204" pitchFamily="34" charset="-122"/>
                <a:sym typeface="Arial" panose="020B0604020202020204" pitchFamily="34" charset="0"/>
              </a:rPr>
              <a:t>8</a:t>
            </a:r>
            <a:r>
              <a:rPr lang="zh-CN" altLang="en-US" sz="1400">
                <a:solidFill>
                  <a:srgbClr val="404040"/>
                </a:solidFill>
                <a:latin typeface="微软雅黑" panose="020B0503020204020204" pitchFamily="34" charset="-122"/>
                <a:ea typeface="微软雅黑" panose="020B0503020204020204" pitchFamily="34" charset="-122"/>
                <a:sym typeface="Arial" panose="020B0604020202020204" pitchFamily="34" charset="0"/>
              </a:rPr>
              <a:t>个一级指标上发展的优劣状态，对表现不佳的指标给予具体的改进意见，以便学校清晰自身优势与不足，明确改进方向。</a:t>
            </a:r>
            <a:endParaRPr lang="en-US" altLang="zh-CN" sz="1400">
              <a:solidFill>
                <a:srgbClr val="404040"/>
              </a:solidFill>
              <a:latin typeface="微软雅黑" panose="020B0503020204020204" pitchFamily="34" charset="-122"/>
              <a:ea typeface="微软雅黑" panose="020B0503020204020204" pitchFamily="34" charset="-122"/>
            </a:endParaRPr>
          </a:p>
        </p:txBody>
      </p:sp>
      <p:sp>
        <p:nvSpPr>
          <p:cNvPr id="36871" name="文本框 8195"/>
          <p:cNvSpPr txBox="1">
            <a:spLocks noChangeArrowheads="1"/>
          </p:cNvSpPr>
          <p:nvPr/>
        </p:nvSpPr>
        <p:spPr bwMode="auto">
          <a:xfrm>
            <a:off x="3203575" y="2284413"/>
            <a:ext cx="3384550" cy="2354262"/>
          </a:xfrm>
          <a:prstGeom prst="rect">
            <a:avLst/>
          </a:prstGeom>
          <a:noFill/>
          <a:ln w="9525">
            <a:noFill/>
            <a:miter lim="800000"/>
          </a:ln>
        </p:spPr>
        <p:txBody>
          <a:bodyPr>
            <a:spAutoFit/>
          </a:bodyPr>
          <a:lstStyle/>
          <a:p>
            <a:pPr marL="285750" indent="-285750" algn="just" eaLnBrk="0" hangingPunct="0">
              <a:lnSpc>
                <a:spcPct val="150000"/>
              </a:lnSpc>
              <a:buFont typeface="Wingdings" panose="05000000000000000000" pitchFamily="2" charset="2"/>
              <a:buChar char="n"/>
            </a:pPr>
            <a:r>
              <a:rPr lang="zh-CN" altLang="en-US" sz="1400">
                <a:solidFill>
                  <a:srgbClr val="404040"/>
                </a:solidFill>
                <a:latin typeface="微软雅黑" panose="020B0503020204020204" pitchFamily="34" charset="-122"/>
                <a:ea typeface="微软雅黑" panose="020B0503020204020204" pitchFamily="34" charset="-122"/>
                <a:sym typeface="Arial" panose="020B0604020202020204" pitchFamily="34" charset="0"/>
              </a:rPr>
              <a:t>对办学水平合格以上的学校予以政策和经费扶持。政策支持，例如，不同程度地给予优秀、良好和合格学校更多的办学自主权，包括招生、专业设置、教师评聘等。对于合格的学校，</a:t>
            </a:r>
            <a:r>
              <a:rPr lang="en-US" altLang="zh-CN" sz="1400">
                <a:solidFill>
                  <a:srgbClr val="404040"/>
                </a:solidFill>
                <a:latin typeface="微软雅黑" panose="020B0503020204020204" pitchFamily="34" charset="-122"/>
                <a:ea typeface="微软雅黑" panose="020B0503020204020204" pitchFamily="34" charset="-122"/>
                <a:sym typeface="Arial" panose="020B0604020202020204" pitchFamily="34" charset="0"/>
              </a:rPr>
              <a:t>7</a:t>
            </a:r>
            <a:r>
              <a:rPr lang="zh-CN" altLang="en-US" sz="1400">
                <a:solidFill>
                  <a:srgbClr val="404040"/>
                </a:solidFill>
                <a:latin typeface="微软雅黑" panose="020B0503020204020204" pitchFamily="34" charset="-122"/>
                <a:ea typeface="微软雅黑" panose="020B0503020204020204" pitchFamily="34" charset="-122"/>
                <a:sym typeface="Arial" panose="020B0604020202020204" pitchFamily="34" charset="0"/>
              </a:rPr>
              <a:t>年内不再评估，但有自主申请再次评估的学校可以接受再次评估。</a:t>
            </a:r>
            <a:endParaRPr lang="zh-CN" altLang="en-US" sz="1400">
              <a:solidFill>
                <a:srgbClr val="40404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872" name="文本框 8195"/>
          <p:cNvSpPr txBox="1">
            <a:spLocks noChangeArrowheads="1"/>
          </p:cNvSpPr>
          <p:nvPr/>
        </p:nvSpPr>
        <p:spPr bwMode="auto">
          <a:xfrm>
            <a:off x="6659563" y="2284413"/>
            <a:ext cx="2089150" cy="2030412"/>
          </a:xfrm>
          <a:prstGeom prst="rect">
            <a:avLst/>
          </a:prstGeom>
          <a:noFill/>
          <a:ln w="9525">
            <a:noFill/>
            <a:miter lim="800000"/>
          </a:ln>
        </p:spPr>
        <p:txBody>
          <a:bodyPr>
            <a:spAutoFit/>
          </a:bodyPr>
          <a:lstStyle/>
          <a:p>
            <a:pPr marL="285750" indent="-285750" algn="just" eaLnBrk="0" hangingPunct="0">
              <a:lnSpc>
                <a:spcPct val="150000"/>
              </a:lnSpc>
              <a:buFont typeface="Wingdings" panose="05000000000000000000" pitchFamily="2" charset="2"/>
              <a:buChar char="n"/>
            </a:pPr>
            <a:r>
              <a:rPr lang="zh-CN" altLang="en-US" sz="1400">
                <a:solidFill>
                  <a:srgbClr val="404040"/>
                </a:solidFill>
                <a:latin typeface="微软雅黑" panose="020B0503020204020204" pitchFamily="34" charset="-122"/>
                <a:ea typeface="微软雅黑" panose="020B0503020204020204" pitchFamily="34" charset="-122"/>
                <a:sym typeface="Arial" panose="020B0604020202020204" pitchFamily="34" charset="0"/>
              </a:rPr>
              <a:t>对于办学水平不合格的学校，限期</a:t>
            </a:r>
            <a:r>
              <a:rPr lang="en-US" altLang="zh-CN" sz="1400">
                <a:solidFill>
                  <a:srgbClr val="404040"/>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1400">
                <a:solidFill>
                  <a:srgbClr val="404040"/>
                </a:solidFill>
                <a:latin typeface="微软雅黑" panose="020B0503020204020204" pitchFamily="34" charset="-122"/>
                <a:ea typeface="微软雅黑" panose="020B0503020204020204" pitchFamily="34" charset="-122"/>
                <a:sym typeface="Arial" panose="020B0604020202020204" pitchFamily="34" charset="0"/>
              </a:rPr>
              <a:t>年内进行改进，再次进行评估，若仍不合格的，减少招生名额，削减不良专业。</a:t>
            </a:r>
            <a:endParaRPr lang="zh-CN" altLang="en-US" sz="12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98475" y="157163"/>
            <a:ext cx="8126413" cy="525462"/>
          </a:xfrm>
        </p:spPr>
        <p:txBody>
          <a:bodyPr/>
          <a:lstStyle/>
          <a:p>
            <a:pPr algn="ctr" defTabSz="0">
              <a:tabLst>
                <a:tab pos="3760470" algn="l"/>
              </a:tabLst>
            </a:pPr>
            <a:r>
              <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rPr>
              <a:t>标准框架与指标体系新变化</a:t>
            </a:r>
            <a:endPar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endParaRPr>
          </a:p>
        </p:txBody>
      </p:sp>
      <p:sp>
        <p:nvSpPr>
          <p:cNvPr id="8" name="TextBox 7"/>
          <p:cNvSpPr txBox="1">
            <a:spLocks noChangeArrowheads="1"/>
          </p:cNvSpPr>
          <p:nvPr/>
        </p:nvSpPr>
        <p:spPr bwMode="auto">
          <a:xfrm>
            <a:off x="660399" y="981075"/>
            <a:ext cx="7389739" cy="400110"/>
          </a:xfrm>
          <a:prstGeom prst="rect">
            <a:avLst/>
          </a:prstGeom>
          <a:noFill/>
          <a:ln w="9525">
            <a:noFill/>
            <a:miter lim="800000"/>
          </a:ln>
        </p:spPr>
        <p:txBody>
          <a:bodyPr wrap="square">
            <a:spAutoFit/>
          </a:bodyPr>
          <a:lstStyle/>
          <a:p>
            <a:pPr>
              <a:buFont typeface="Wingdings" panose="05000000000000000000" pitchFamily="2" charset="2"/>
              <a:buChar char="u"/>
            </a:pPr>
            <a:r>
              <a:rPr lang="zh-CN" altLang="en-US" sz="2000" b="1" dirty="0">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办学定位与人才培养</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服务区域行业</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“应用型人才”</a:t>
            </a:r>
            <a:endParaRPr lang="zh-CN" altLang="en-US" sz="2000" b="1" dirty="0">
              <a:latin typeface="黑体" panose="02010609060101010101" pitchFamily="49" charset="-122"/>
              <a:ea typeface="黑体" panose="02010609060101010101" pitchFamily="49" charset="-122"/>
            </a:endParaRPr>
          </a:p>
        </p:txBody>
      </p:sp>
      <p:sp>
        <p:nvSpPr>
          <p:cNvPr id="9" name="矩形 8"/>
          <p:cNvSpPr>
            <a:spLocks noChangeArrowheads="1"/>
          </p:cNvSpPr>
          <p:nvPr/>
        </p:nvSpPr>
        <p:spPr bwMode="auto">
          <a:xfrm>
            <a:off x="2011496" y="1575439"/>
            <a:ext cx="6519761" cy="1129540"/>
          </a:xfrm>
          <a:prstGeom prst="rect">
            <a:avLst/>
          </a:prstGeom>
          <a:noFill/>
          <a:ln w="9525">
            <a:noFill/>
            <a:miter lim="800000"/>
          </a:ln>
        </p:spPr>
        <p:txBody>
          <a:bodyPr wrap="square">
            <a:spAutoFit/>
          </a:bodyPr>
          <a:lstStyle/>
          <a:p>
            <a:pPr marL="180975" indent="-180975" algn="just">
              <a:lnSpc>
                <a:spcPct val="130000"/>
              </a:lnSpc>
              <a:spcAft>
                <a:spcPts val="600"/>
              </a:spcAft>
              <a:buSzPct val="60000"/>
              <a:buFont typeface="Wingdings" panose="05000000000000000000" pitchFamily="2" charset="2"/>
              <a:buChar char="n"/>
            </a:pPr>
            <a:r>
              <a:rPr lang="zh-CN" altLang="en-US" sz="1600" dirty="0" smtClean="0">
                <a:latin typeface="微软 雅黑"/>
                <a:ea typeface="微软雅黑" panose="020B0503020204020204" pitchFamily="34" charset="-122"/>
                <a:cs typeface="黑体" panose="02010609060101010101" pitchFamily="49" charset="-122"/>
              </a:rPr>
              <a:t>服务于区域经济社会、行业产业对应用型、技术技能的人才需求。</a:t>
            </a:r>
            <a:endParaRPr lang="en-US" altLang="zh-CN" sz="1600" dirty="0" smtClean="0">
              <a:latin typeface="微软 雅黑"/>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buFont typeface="Wingdings" panose="05000000000000000000" pitchFamily="2" charset="2"/>
              <a:buChar char="n"/>
            </a:pPr>
            <a:r>
              <a:rPr lang="zh-CN" altLang="zh-CN" sz="1600" dirty="0" smtClean="0">
                <a:latin typeface="微软雅黑" panose="020B0503020204020204" pitchFamily="34" charset="-122"/>
                <a:ea typeface="微软雅黑" panose="020B0503020204020204" pitchFamily="34" charset="-122"/>
              </a:rPr>
              <a:t>除具备较高的通用素质之外，同时具有一定的文化知识基础和相关的专业知识与技能基础。</a:t>
            </a:r>
            <a:endParaRPr lang="en-US" altLang="zh-CN" sz="16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10" name="矩形 9"/>
          <p:cNvSpPr>
            <a:spLocks noChangeArrowheads="1"/>
          </p:cNvSpPr>
          <p:nvPr/>
        </p:nvSpPr>
        <p:spPr bwMode="auto">
          <a:xfrm>
            <a:off x="1993015" y="2810452"/>
            <a:ext cx="6715125" cy="1603516"/>
          </a:xfrm>
          <a:prstGeom prst="rect">
            <a:avLst/>
          </a:prstGeom>
          <a:noFill/>
          <a:ln w="9525">
            <a:noFill/>
            <a:miter lim="800000"/>
          </a:ln>
        </p:spPr>
        <p:txBody>
          <a:bodyPr wrap="square">
            <a:spAutoFit/>
          </a:bodyPr>
          <a:lstStyle/>
          <a:p>
            <a:pPr marL="180975" indent="-180975" algn="just">
              <a:lnSpc>
                <a:spcPct val="130000"/>
              </a:lnSpc>
              <a:spcAft>
                <a:spcPts val="600"/>
              </a:spcAft>
              <a:buSzPct val="60000"/>
              <a:buFont typeface="Wingdings" panose="05000000000000000000" pitchFamily="2" charset="2"/>
              <a:buChar char="n"/>
            </a:pPr>
            <a:r>
              <a:rPr lang="en-US" altLang="zh-CN" sz="1600" dirty="0" smtClean="0">
                <a:latin typeface="微软雅黑" panose="020B0503020204020204" pitchFamily="34" charset="-122"/>
                <a:ea typeface="微软雅黑" panose="020B0503020204020204" pitchFamily="34" charset="-122"/>
                <a:cs typeface="黑体" panose="02010609060101010101" pitchFamily="49" charset="-122"/>
              </a:rPr>
              <a:t>１.《</a:t>
            </a:r>
            <a:r>
              <a:rPr lang="zh-CN" altLang="en-US" sz="1600" dirty="0" smtClean="0">
                <a:latin typeface="微软雅黑" panose="020B0503020204020204" pitchFamily="34" charset="-122"/>
                <a:ea typeface="微软雅黑" panose="020B0503020204020204" pitchFamily="34" charset="-122"/>
                <a:cs typeface="黑体" panose="02010609060101010101" pitchFamily="49" charset="-122"/>
              </a:rPr>
              <a:t>国务院关于加快发展现代职业教育的决定</a:t>
            </a:r>
            <a:r>
              <a:rPr lang="en-US" altLang="zh-CN" sz="1600" dirty="0" smtClean="0">
                <a:latin typeface="微软雅黑" panose="020B0503020204020204" pitchFamily="34" charset="-122"/>
                <a:ea typeface="微软雅黑" panose="020B0503020204020204" pitchFamily="34" charset="-122"/>
                <a:cs typeface="黑体" panose="02010609060101010101" pitchFamily="49" charset="-122"/>
              </a:rPr>
              <a:t>》</a:t>
            </a:r>
            <a:endParaRPr lang="en-US" altLang="zh-CN" sz="1600" dirty="0" smtClean="0">
              <a:latin typeface="微软雅黑" panose="020B0503020204020204" pitchFamily="34" charset="-122"/>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buFont typeface="Wingdings" panose="05000000000000000000" pitchFamily="2" charset="2"/>
              <a:buChar char="n"/>
            </a:pPr>
            <a:r>
              <a:rPr lang="en-US" altLang="zh-CN" sz="1600" dirty="0" smtClean="0">
                <a:latin typeface="微软雅黑" panose="020B0503020204020204" pitchFamily="34" charset="-122"/>
                <a:ea typeface="微软雅黑" panose="020B0503020204020204" pitchFamily="34" charset="-122"/>
                <a:cs typeface="黑体" panose="02010609060101010101" pitchFamily="49" charset="-122"/>
              </a:rPr>
              <a:t>2. 《</a:t>
            </a:r>
            <a:r>
              <a:rPr lang="zh-CN" altLang="en-US" sz="1600" dirty="0" smtClean="0">
                <a:latin typeface="微软雅黑" panose="020B0503020204020204" pitchFamily="34" charset="-122"/>
                <a:ea typeface="微软雅黑" panose="020B0503020204020204" pitchFamily="34" charset="-122"/>
                <a:cs typeface="黑体" panose="02010609060101010101" pitchFamily="49" charset="-122"/>
              </a:rPr>
              <a:t>现代职业教育体系建设规划</a:t>
            </a:r>
            <a:r>
              <a:rPr lang="en-US" altLang="zh-CN" sz="1600" dirty="0" smtClean="0">
                <a:latin typeface="微软雅黑" panose="020B0503020204020204" pitchFamily="34" charset="-122"/>
                <a:ea typeface="微软雅黑" panose="020B0503020204020204" pitchFamily="34" charset="-122"/>
                <a:cs typeface="黑体" panose="02010609060101010101" pitchFamily="49" charset="-122"/>
              </a:rPr>
              <a:t>》</a:t>
            </a:r>
            <a:endParaRPr lang="en-US" altLang="zh-CN" sz="1600" dirty="0" smtClean="0">
              <a:latin typeface="微软雅黑" panose="020B0503020204020204" pitchFamily="34" charset="-122"/>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buFont typeface="Wingdings" panose="05000000000000000000" pitchFamily="2" charset="2"/>
              <a:buChar char="n"/>
            </a:pPr>
            <a:r>
              <a:rPr lang="en-US" altLang="zh-CN" sz="1600" dirty="0" smtClean="0">
                <a:latin typeface="微软雅黑" panose="020B0503020204020204" pitchFamily="34" charset="-122"/>
                <a:ea typeface="微软雅黑" panose="020B0503020204020204" pitchFamily="34" charset="-122"/>
                <a:cs typeface="黑体" panose="02010609060101010101" pitchFamily="49" charset="-122"/>
              </a:rPr>
              <a:t>3.《</a:t>
            </a:r>
            <a:r>
              <a:rPr lang="zh-CN" altLang="en-US" sz="1600" dirty="0" smtClean="0">
                <a:latin typeface="微软雅黑" panose="020B0503020204020204" pitchFamily="34" charset="-122"/>
                <a:ea typeface="微软雅黑" panose="020B0503020204020204" pitchFamily="34" charset="-122"/>
                <a:cs typeface="黑体" panose="02010609060101010101" pitchFamily="49" charset="-122"/>
              </a:rPr>
              <a:t>关于引导部分地方普通本科高校向应用型转变的指导意见</a:t>
            </a:r>
            <a:r>
              <a:rPr lang="en-US" altLang="zh-CN" sz="1600" dirty="0" smtClean="0">
                <a:latin typeface="微软雅黑" panose="020B0503020204020204" pitchFamily="34" charset="-122"/>
                <a:ea typeface="微软雅黑" panose="020B0503020204020204" pitchFamily="34" charset="-122"/>
                <a:cs typeface="黑体" panose="02010609060101010101" pitchFamily="49" charset="-122"/>
              </a:rPr>
              <a:t>》</a:t>
            </a:r>
            <a:endParaRPr lang="en-US" altLang="zh-CN" sz="1600" dirty="0" smtClean="0">
              <a:latin typeface="微软雅黑" panose="020B0503020204020204" pitchFamily="34" charset="-122"/>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pPr>
            <a:endParaRPr lang="zh-CN" altLang="en-US" sz="16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11" name="矩形 10"/>
          <p:cNvSpPr/>
          <p:nvPr/>
        </p:nvSpPr>
        <p:spPr>
          <a:xfrm>
            <a:off x="733425" y="1659117"/>
            <a:ext cx="1214438" cy="832757"/>
          </a:xfrm>
          <a:prstGeom prst="rect">
            <a:avLst/>
          </a:prstGeom>
          <a:solidFill>
            <a:srgbClr val="B2B2B2">
              <a:alpha val="72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指标内涵</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2" name="矩形 11"/>
          <p:cNvSpPr/>
          <p:nvPr/>
        </p:nvSpPr>
        <p:spPr>
          <a:xfrm>
            <a:off x="714571" y="2738487"/>
            <a:ext cx="1214438" cy="1464545"/>
          </a:xfrm>
          <a:prstGeom prst="rect">
            <a:avLst/>
          </a:prstGeom>
          <a:solidFill>
            <a:srgbClr val="2648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指标依据</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lide(fromLef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98475" y="157163"/>
            <a:ext cx="8126413" cy="525462"/>
          </a:xfrm>
        </p:spPr>
        <p:txBody>
          <a:bodyPr/>
          <a:lstStyle/>
          <a:p>
            <a:pPr algn="ctr" defTabSz="0">
              <a:tabLst>
                <a:tab pos="3760470" algn="l"/>
              </a:tabLst>
            </a:pPr>
            <a:r>
              <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rPr>
              <a:t>标准框架与指标体系新变化</a:t>
            </a:r>
            <a:endPar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endParaRPr>
          </a:p>
        </p:txBody>
      </p:sp>
      <p:sp>
        <p:nvSpPr>
          <p:cNvPr id="8" name="TextBox 7"/>
          <p:cNvSpPr txBox="1">
            <a:spLocks noChangeArrowheads="1"/>
          </p:cNvSpPr>
          <p:nvPr/>
        </p:nvSpPr>
        <p:spPr bwMode="auto">
          <a:xfrm>
            <a:off x="660399" y="981075"/>
            <a:ext cx="7389739" cy="400110"/>
          </a:xfrm>
          <a:prstGeom prst="rect">
            <a:avLst/>
          </a:prstGeom>
          <a:noFill/>
          <a:ln w="9525">
            <a:noFill/>
            <a:miter lim="800000"/>
          </a:ln>
        </p:spPr>
        <p:txBody>
          <a:bodyPr wrap="square">
            <a:spAutoFit/>
          </a:bodyPr>
          <a:lstStyle/>
          <a:p>
            <a:pPr>
              <a:buFont typeface="Wingdings" panose="05000000000000000000" pitchFamily="2" charset="2"/>
              <a:buChar char="u"/>
            </a:pPr>
            <a:r>
              <a:rPr lang="zh-CN" altLang="en-US" sz="2000" b="1" dirty="0" smtClean="0">
                <a:latin typeface="微软雅黑" panose="020B0503020204020204" pitchFamily="34" charset="-122"/>
                <a:ea typeface="微软雅黑" panose="020B0503020204020204" pitchFamily="34" charset="-122"/>
              </a:rPr>
              <a:t>办学定位与人才培养</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服务区域行业</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“应用型人才”</a:t>
            </a:r>
            <a:endParaRPr lang="zh-CN" altLang="en-US" sz="2000" b="1" dirty="0">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2031475" y="1481173"/>
            <a:ext cx="6443221" cy="1372683"/>
          </a:xfrm>
          <a:prstGeom prst="rect">
            <a:avLst/>
          </a:prstGeom>
          <a:noFill/>
          <a:ln w="9525">
            <a:noFill/>
            <a:miter lim="800000"/>
          </a:ln>
        </p:spPr>
        <p:txBody>
          <a:bodyPr wrap="square">
            <a:spAutoFit/>
          </a:bodyPr>
          <a:lstStyle/>
          <a:p>
            <a:pPr marL="180975" indent="-180975" algn="just">
              <a:lnSpc>
                <a:spcPct val="130000"/>
              </a:lnSpc>
              <a:spcAft>
                <a:spcPts val="600"/>
              </a:spcAft>
              <a:buSzPct val="60000"/>
            </a:pPr>
            <a:r>
              <a:rPr lang="en-US" altLang="zh-CN" sz="1600" dirty="0" smtClean="0"/>
              <a:t>   </a:t>
            </a:r>
            <a:r>
              <a:rPr lang="zh-CN" altLang="zh-CN" sz="1600" dirty="0" smtClean="0"/>
              <a:t>充分考虑中国当前经济社会发展进入新阶段后，产业升级不会完全走传统</a:t>
            </a:r>
            <a:r>
              <a:rPr lang="zh-CN" altLang="en-US" sz="1600" dirty="0" smtClean="0"/>
              <a:t>的</a:t>
            </a:r>
            <a:r>
              <a:rPr lang="zh-CN" altLang="zh-CN" sz="1600" dirty="0" smtClean="0"/>
              <a:t>路径和方式，</a:t>
            </a:r>
            <a:r>
              <a:rPr lang="zh-CN" altLang="en-US" sz="1600" dirty="0" smtClean="0"/>
              <a:t>将</a:t>
            </a:r>
            <a:r>
              <a:rPr lang="zh-CN" altLang="zh-CN" sz="1600" dirty="0" smtClean="0"/>
              <a:t>有革命性的产业升级新方式，其中跨越型发展和交叉融合是主要特点</a:t>
            </a:r>
            <a:r>
              <a:rPr lang="zh-CN" altLang="en-US" sz="1600" dirty="0" smtClean="0"/>
              <a:t>，</a:t>
            </a:r>
            <a:r>
              <a:rPr lang="zh-CN" altLang="zh-CN" sz="1600" dirty="0" smtClean="0"/>
              <a:t>对人才要求有许多新特点，</a:t>
            </a:r>
            <a:r>
              <a:rPr lang="zh-CN" altLang="en-US" sz="1600" dirty="0" smtClean="0"/>
              <a:t>需要</a:t>
            </a:r>
            <a:r>
              <a:rPr lang="zh-CN" altLang="zh-CN" sz="1600" dirty="0" smtClean="0"/>
              <a:t>注重对素质的要求</a:t>
            </a:r>
            <a:r>
              <a:rPr lang="zh-CN" altLang="en-US" sz="1600" dirty="0" smtClean="0"/>
              <a:t>。</a:t>
            </a:r>
            <a:endParaRPr lang="en-US" altLang="zh-CN" sz="16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10" name="矩形 9"/>
          <p:cNvSpPr>
            <a:spLocks noChangeArrowheads="1"/>
          </p:cNvSpPr>
          <p:nvPr/>
        </p:nvSpPr>
        <p:spPr bwMode="auto">
          <a:xfrm>
            <a:off x="2031477" y="3013128"/>
            <a:ext cx="6499781" cy="1372683"/>
          </a:xfrm>
          <a:prstGeom prst="rect">
            <a:avLst/>
          </a:prstGeom>
          <a:noFill/>
          <a:ln w="9525">
            <a:noFill/>
            <a:miter lim="800000"/>
          </a:ln>
        </p:spPr>
        <p:txBody>
          <a:bodyPr wrap="square">
            <a:spAutoFit/>
          </a:bodyPr>
          <a:lstStyle/>
          <a:p>
            <a:pPr marL="180975" indent="-180975" algn="just">
              <a:lnSpc>
                <a:spcPct val="130000"/>
              </a:lnSpc>
              <a:spcAft>
                <a:spcPts val="600"/>
              </a:spcAft>
              <a:buSzPct val="60000"/>
            </a:pPr>
            <a:r>
              <a:rPr lang="zh-CN" altLang="en-US" sz="1600" dirty="0" smtClean="0">
                <a:latin typeface="微软雅黑" panose="020B0503020204020204" pitchFamily="34" charset="-122"/>
                <a:ea typeface="微软雅黑" panose="020B0503020204020204" pitchFamily="34" charset="-122"/>
                <a:cs typeface="黑体" panose="02010609060101010101" pitchFamily="49" charset="-122"/>
              </a:rPr>
              <a:t>   美国本科教育已经成了基础教育的一部分，其根本目标不是培养专业人才而培养全球化信息化时代下的合格公民；那些冷静的批判思考能力、条理清晰富有逻辑的沟通表达能力、全球化的文化视野、对新事物的兴趣和热情以及面对挫折的坚毅等基本素质的年轻人。</a:t>
            </a:r>
            <a:endParaRPr lang="zh-CN" altLang="en-US" sz="16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11" name="矩形 10"/>
          <p:cNvSpPr/>
          <p:nvPr/>
        </p:nvSpPr>
        <p:spPr>
          <a:xfrm>
            <a:off x="761705" y="1593129"/>
            <a:ext cx="1214438" cy="1178351"/>
          </a:xfrm>
          <a:prstGeom prst="rect">
            <a:avLst/>
          </a:prstGeom>
          <a:solidFill>
            <a:srgbClr val="B2B2B2">
              <a:alpha val="72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smtClean="0">
                <a:solidFill>
                  <a:schemeClr val="tx1"/>
                </a:solidFill>
                <a:latin typeface="微软雅黑" panose="020B0503020204020204" pitchFamily="34" charset="-122"/>
                <a:ea typeface="微软雅黑" panose="020B0503020204020204" pitchFamily="34" charset="-122"/>
              </a:rPr>
              <a:t>专家建议</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2" name="矩形 11"/>
          <p:cNvSpPr/>
          <p:nvPr/>
        </p:nvSpPr>
        <p:spPr>
          <a:xfrm>
            <a:off x="723997" y="2941163"/>
            <a:ext cx="1269771" cy="1442890"/>
          </a:xfrm>
          <a:prstGeom prst="rect">
            <a:avLst/>
          </a:prstGeom>
          <a:solidFill>
            <a:srgbClr val="2648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smtClean="0">
                <a:solidFill>
                  <a:schemeClr val="tx1"/>
                </a:solidFill>
                <a:latin typeface="微软雅黑" panose="020B0503020204020204" pitchFamily="34" charset="-122"/>
                <a:ea typeface="微软雅黑" panose="020B0503020204020204" pitchFamily="34" charset="-122"/>
              </a:rPr>
              <a:t>美国本科人才培养</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lide(fromLef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98475" y="157163"/>
            <a:ext cx="8126413" cy="525462"/>
          </a:xfrm>
        </p:spPr>
        <p:txBody>
          <a:bodyPr/>
          <a:lstStyle/>
          <a:p>
            <a:pPr algn="ctr" defTabSz="0">
              <a:tabLst>
                <a:tab pos="3760470" algn="l"/>
              </a:tabLst>
            </a:pPr>
            <a:r>
              <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rPr>
              <a:t>标准框架与指标体系新变化</a:t>
            </a:r>
            <a:endPar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endParaRPr>
          </a:p>
        </p:txBody>
      </p:sp>
      <p:sp>
        <p:nvSpPr>
          <p:cNvPr id="8" name="TextBox 7"/>
          <p:cNvSpPr txBox="1">
            <a:spLocks noChangeArrowheads="1"/>
          </p:cNvSpPr>
          <p:nvPr/>
        </p:nvSpPr>
        <p:spPr bwMode="auto">
          <a:xfrm>
            <a:off x="660400" y="981075"/>
            <a:ext cx="4768850" cy="400110"/>
          </a:xfrm>
          <a:prstGeom prst="rect">
            <a:avLst/>
          </a:prstGeom>
          <a:noFill/>
          <a:ln w="9525">
            <a:noFill/>
            <a:miter lim="800000"/>
          </a:ln>
        </p:spPr>
        <p:txBody>
          <a:bodyPr wrap="square">
            <a:spAutoFit/>
          </a:bodyPr>
          <a:lstStyle/>
          <a:p>
            <a:pPr>
              <a:buFont typeface="Wingdings" panose="05000000000000000000" pitchFamily="2" charset="2"/>
              <a:buChar char="u"/>
            </a:pPr>
            <a:r>
              <a:rPr lang="zh-CN" altLang="en-US" sz="2000" b="1" dirty="0">
                <a:latin typeface="微软雅黑" panose="020B0503020204020204" pitchFamily="34" charset="-122"/>
                <a:ea typeface="微软雅黑" panose="020B0503020204020204" pitchFamily="34" charset="-122"/>
              </a:rPr>
              <a:t> 办学</a:t>
            </a:r>
            <a:r>
              <a:rPr lang="zh-CN" altLang="en-US" sz="2000" b="1" dirty="0" smtClean="0">
                <a:latin typeface="微软雅黑" panose="020B0503020204020204" pitchFamily="34" charset="-122"/>
                <a:ea typeface="微软雅黑" panose="020B0503020204020204" pitchFamily="34" charset="-122"/>
              </a:rPr>
              <a:t>规模</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黑体" panose="02010609060101010101" pitchFamily="49" charset="-122"/>
                <a:ea typeface="黑体" panose="02010609060101010101" pitchFamily="49" charset="-122"/>
              </a:rPr>
              <a:t>“小而精”</a:t>
            </a:r>
            <a:endParaRPr lang="zh-CN" altLang="en-US" sz="2000" b="1" dirty="0">
              <a:latin typeface="黑体" panose="02010609060101010101" pitchFamily="49" charset="-122"/>
              <a:ea typeface="黑体" panose="02010609060101010101" pitchFamily="49" charset="-122"/>
            </a:endParaRPr>
          </a:p>
        </p:txBody>
      </p:sp>
      <p:sp>
        <p:nvSpPr>
          <p:cNvPr id="9" name="矩形 8"/>
          <p:cNvSpPr>
            <a:spLocks noChangeArrowheads="1"/>
          </p:cNvSpPr>
          <p:nvPr/>
        </p:nvSpPr>
        <p:spPr bwMode="auto">
          <a:xfrm>
            <a:off x="2054225" y="1677988"/>
            <a:ext cx="6715125" cy="367024"/>
          </a:xfrm>
          <a:prstGeom prst="rect">
            <a:avLst/>
          </a:prstGeom>
          <a:noFill/>
          <a:ln w="9525">
            <a:noFill/>
            <a:miter lim="800000"/>
          </a:ln>
        </p:spPr>
        <p:txBody>
          <a:bodyPr>
            <a:spAutoFit/>
          </a:bodyPr>
          <a:lstStyle/>
          <a:p>
            <a:pPr marL="180975" indent="-180975" algn="just">
              <a:lnSpc>
                <a:spcPct val="130000"/>
              </a:lnSpc>
              <a:spcAft>
                <a:spcPts val="600"/>
              </a:spcAft>
              <a:buSzPct val="60000"/>
              <a:buFont typeface="Wingdings" panose="05000000000000000000" pitchFamily="2" charset="2"/>
              <a:buChar char="n"/>
            </a:pPr>
            <a:r>
              <a:rPr lang="zh-CN" altLang="en-US" sz="1600" b="1" dirty="0">
                <a:latin typeface="宋体" panose="02010600030101010101" pitchFamily="2" charset="-122"/>
                <a:cs typeface="黑体" panose="02010609060101010101" pitchFamily="49" charset="-122"/>
              </a:rPr>
              <a:t>对办学规模不作硬性规定，鼓励举办“小而精”的应用技术类本科高校。</a:t>
            </a:r>
            <a:endParaRPr lang="en-US" altLang="zh-CN" sz="1600" b="1" dirty="0">
              <a:latin typeface="宋体" panose="02010600030101010101" pitchFamily="2" charset="-122"/>
              <a:cs typeface="黑体" panose="02010609060101010101" pitchFamily="49" charset="-122"/>
            </a:endParaRPr>
          </a:p>
        </p:txBody>
      </p:sp>
      <p:sp>
        <p:nvSpPr>
          <p:cNvPr id="10" name="矩形 9"/>
          <p:cNvSpPr>
            <a:spLocks noChangeArrowheads="1"/>
          </p:cNvSpPr>
          <p:nvPr/>
        </p:nvSpPr>
        <p:spPr bwMode="auto">
          <a:xfrm>
            <a:off x="2071688" y="2400300"/>
            <a:ext cx="6715125" cy="1770063"/>
          </a:xfrm>
          <a:prstGeom prst="rect">
            <a:avLst/>
          </a:prstGeom>
          <a:noFill/>
          <a:ln w="9525">
            <a:noFill/>
            <a:miter lim="800000"/>
          </a:ln>
        </p:spPr>
        <p:txBody>
          <a:bodyPr>
            <a:spAutoFit/>
          </a:bodyPr>
          <a:lstStyle/>
          <a:p>
            <a:pPr marL="180975" indent="-180975" algn="just">
              <a:lnSpc>
                <a:spcPct val="130000"/>
              </a:lnSpc>
              <a:spcAft>
                <a:spcPts val="600"/>
              </a:spcAft>
              <a:buSzPct val="6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cs typeface="黑体" panose="02010609060101010101" pitchFamily="49" charset="-122"/>
              </a:rPr>
              <a:t>参考数据：</a:t>
            </a:r>
            <a:r>
              <a:rPr lang="en-US" altLang="zh-CN" sz="1600" dirty="0">
                <a:latin typeface="微软雅黑" panose="020B0503020204020204" pitchFamily="34" charset="-122"/>
                <a:ea typeface="微软雅黑" panose="020B0503020204020204" pitchFamily="34" charset="-122"/>
                <a:cs typeface="黑体" panose="02010609060101010101" pitchFamily="49" charset="-122"/>
              </a:rPr>
              <a:t>2013</a:t>
            </a: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年，我国本科院校平均在校生规模</a:t>
            </a:r>
            <a:r>
              <a:rPr lang="en-US" altLang="zh-CN" sz="1600" dirty="0">
                <a:latin typeface="微软雅黑" panose="020B0503020204020204" pitchFamily="34" charset="-122"/>
                <a:ea typeface="微软雅黑" panose="020B0503020204020204" pitchFamily="34" charset="-122"/>
                <a:cs typeface="黑体" panose="02010609060101010101" pitchFamily="49" charset="-122"/>
              </a:rPr>
              <a:t>14261</a:t>
            </a: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人，专科高职院校</a:t>
            </a:r>
            <a:r>
              <a:rPr lang="en-US" altLang="zh-CN" sz="1600" dirty="0">
                <a:latin typeface="微软雅黑" panose="020B0503020204020204" pitchFamily="34" charset="-122"/>
                <a:ea typeface="微软雅黑" panose="020B0503020204020204" pitchFamily="34" charset="-122"/>
                <a:cs typeface="黑体" panose="02010609060101010101" pitchFamily="49" charset="-122"/>
              </a:rPr>
              <a:t>5876</a:t>
            </a: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人。</a:t>
            </a:r>
            <a:r>
              <a:rPr lang="en-US" altLang="zh-CN" sz="1600" dirty="0">
                <a:latin typeface="微软雅黑" panose="020B0503020204020204" pitchFamily="34" charset="-122"/>
                <a:ea typeface="微软雅黑" panose="020B0503020204020204" pitchFamily="34" charset="-122"/>
                <a:cs typeface="黑体" panose="02010609060101010101" pitchFamily="49" charset="-122"/>
              </a:rPr>
              <a:t>2014</a:t>
            </a: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年的德国，学术型大学校均规模约</a:t>
            </a:r>
            <a:r>
              <a:rPr lang="en-US" altLang="zh-CN" sz="1600" dirty="0">
                <a:latin typeface="微软雅黑" panose="020B0503020204020204" pitchFamily="34" charset="-122"/>
                <a:ea typeface="微软雅黑" panose="020B0503020204020204" pitchFamily="34" charset="-122"/>
                <a:cs typeface="黑体" panose="02010609060101010101" pitchFamily="49" charset="-122"/>
              </a:rPr>
              <a:t>1.58</a:t>
            </a: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万人，应用技术大学校均规模约</a:t>
            </a:r>
            <a:r>
              <a:rPr lang="en-US" altLang="zh-CN" sz="1600" dirty="0">
                <a:latin typeface="微软雅黑" panose="020B0503020204020204" pitchFamily="34" charset="-122"/>
                <a:ea typeface="微软雅黑" panose="020B0503020204020204" pitchFamily="34" charset="-122"/>
                <a:cs typeface="黑体" panose="02010609060101010101" pitchFamily="49" charset="-122"/>
              </a:rPr>
              <a:t>3700</a:t>
            </a: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人。</a:t>
            </a:r>
            <a:endParaRPr lang="en-US" altLang="zh-CN" sz="1600" dirty="0">
              <a:latin typeface="微软雅黑" panose="020B0503020204020204" pitchFamily="34" charset="-122"/>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cs typeface="黑体" panose="02010609060101010101" pitchFamily="49" charset="-122"/>
              </a:rPr>
              <a:t>新建学校倾向地区建议：</a:t>
            </a: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我国现有高等教育资源分配地域差异</a:t>
            </a:r>
            <a:r>
              <a:rPr lang="zh-CN" altLang="en-US" sz="1600" dirty="0">
                <a:latin typeface="微软雅黑" panose="020B0503020204020204" pitchFamily="34" charset="-122"/>
                <a:ea typeface="微软雅黑" panose="020B0503020204020204" pitchFamily="34" charset="-122"/>
                <a:cs typeface="黑体" panose="02010609060101010101" pitchFamily="49" charset="-122"/>
              </a:rPr>
              <a:t>显著</a:t>
            </a: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，校均规模以及学校覆盖人口数都存在较大差异。</a:t>
            </a:r>
            <a:endParaRPr lang="zh-CN" altLang="en-US" sz="16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11" name="矩形 10"/>
          <p:cNvSpPr/>
          <p:nvPr/>
        </p:nvSpPr>
        <p:spPr>
          <a:xfrm>
            <a:off x="733425" y="1701800"/>
            <a:ext cx="1214438" cy="441325"/>
          </a:xfrm>
          <a:prstGeom prst="rect">
            <a:avLst/>
          </a:prstGeom>
          <a:solidFill>
            <a:srgbClr val="B2B2B2">
              <a:alpha val="72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指标内涵</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2" name="矩形 11"/>
          <p:cNvSpPr/>
          <p:nvPr/>
        </p:nvSpPr>
        <p:spPr>
          <a:xfrm>
            <a:off x="733425" y="2386013"/>
            <a:ext cx="1214438" cy="1785937"/>
          </a:xfrm>
          <a:prstGeom prst="rect">
            <a:avLst/>
          </a:prstGeom>
          <a:solidFill>
            <a:srgbClr val="2648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指标依据</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lide(fromLef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98475" y="157163"/>
            <a:ext cx="8126413" cy="525462"/>
          </a:xfrm>
        </p:spPr>
        <p:txBody>
          <a:bodyPr/>
          <a:lstStyle/>
          <a:p>
            <a:pPr algn="ctr" defTabSz="0">
              <a:tabLst>
                <a:tab pos="3760470" algn="l"/>
              </a:tabLst>
            </a:pPr>
            <a:r>
              <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rPr>
              <a:t>标准框架与指标体系新变化</a:t>
            </a:r>
            <a:endPar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endParaRPr>
          </a:p>
        </p:txBody>
      </p:sp>
      <p:sp>
        <p:nvSpPr>
          <p:cNvPr id="8" name="TextBox 7"/>
          <p:cNvSpPr txBox="1">
            <a:spLocks noChangeArrowheads="1"/>
          </p:cNvSpPr>
          <p:nvPr/>
        </p:nvSpPr>
        <p:spPr bwMode="auto">
          <a:xfrm>
            <a:off x="660400" y="981075"/>
            <a:ext cx="4723130" cy="400110"/>
          </a:xfrm>
          <a:prstGeom prst="rect">
            <a:avLst/>
          </a:prstGeom>
          <a:noFill/>
          <a:ln w="9525">
            <a:noFill/>
            <a:miter lim="800000"/>
          </a:ln>
        </p:spPr>
        <p:txBody>
          <a:bodyPr wrap="square">
            <a:spAutoFit/>
          </a:bodyPr>
          <a:lstStyle/>
          <a:p>
            <a:pPr>
              <a:buFont typeface="Wingdings" panose="05000000000000000000" pitchFamily="2" charset="2"/>
              <a:buChar char="u"/>
            </a:pPr>
            <a:r>
              <a:rPr lang="zh-CN" altLang="en-US" sz="2000" b="1" dirty="0">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领导班子</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企业行业参与</a:t>
            </a:r>
            <a:endParaRPr lang="zh-CN" altLang="en-US" sz="2000" b="1" dirty="0">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2054225" y="1536700"/>
            <a:ext cx="6715125" cy="701675"/>
          </a:xfrm>
          <a:prstGeom prst="rect">
            <a:avLst/>
          </a:prstGeom>
          <a:noFill/>
          <a:ln w="9525">
            <a:noFill/>
            <a:miter lim="800000"/>
          </a:ln>
        </p:spPr>
        <p:txBody>
          <a:bodyPr>
            <a:spAutoFit/>
          </a:bodyPr>
          <a:lstStyle/>
          <a:p>
            <a:pPr marL="180975" indent="-180975" algn="just">
              <a:lnSpc>
                <a:spcPct val="130000"/>
              </a:lnSpc>
              <a:spcAft>
                <a:spcPts val="600"/>
              </a:spcAft>
              <a:buSzPct val="60000"/>
              <a:buFont typeface="Wingdings" panose="05000000000000000000" pitchFamily="2" charset="2"/>
              <a:buChar char="n"/>
            </a:pP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积极寻求地方政府、行业、企业和社区等机构参与学校治理，建立有地方、行业和用人单位参与的校、院理事会（董事会）制度。</a:t>
            </a:r>
            <a:endParaRPr lang="en-US" altLang="zh-CN" sz="16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10" name="矩形 9"/>
          <p:cNvSpPr>
            <a:spLocks noChangeArrowheads="1"/>
          </p:cNvSpPr>
          <p:nvPr/>
        </p:nvSpPr>
        <p:spPr bwMode="auto">
          <a:xfrm>
            <a:off x="2071688" y="2773363"/>
            <a:ext cx="6715125" cy="1449628"/>
          </a:xfrm>
          <a:prstGeom prst="rect">
            <a:avLst/>
          </a:prstGeom>
          <a:noFill/>
          <a:ln w="9525">
            <a:noFill/>
            <a:miter lim="800000"/>
          </a:ln>
        </p:spPr>
        <p:txBody>
          <a:bodyPr>
            <a:spAutoFit/>
          </a:bodyPr>
          <a:lstStyle/>
          <a:p>
            <a:pPr marL="180975" indent="-180975" algn="just">
              <a:lnSpc>
                <a:spcPct val="130000"/>
              </a:lnSpc>
              <a:spcAft>
                <a:spcPts val="600"/>
              </a:spcAft>
              <a:buSzPct val="6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cs typeface="黑体" panose="02010609060101010101" pitchFamily="49" charset="-122"/>
              </a:rPr>
              <a:t>欧洲多个国家</a:t>
            </a: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应用技术大学</a:t>
            </a:r>
            <a:r>
              <a:rPr lang="zh-CN" altLang="en-US" sz="1600" dirty="0">
                <a:latin typeface="微软雅黑" panose="020B0503020204020204" pitchFamily="34" charset="-122"/>
                <a:ea typeface="微软雅黑" panose="020B0503020204020204" pitchFamily="34" charset="-122"/>
                <a:cs typeface="黑体" panose="02010609060101010101" pitchFamily="49" charset="-122"/>
              </a:rPr>
              <a:t>设置有</a:t>
            </a: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理事会</a:t>
            </a:r>
            <a:r>
              <a:rPr lang="zh-CN" altLang="en-US" sz="1600" dirty="0">
                <a:latin typeface="微软雅黑" panose="020B0503020204020204" pitchFamily="34" charset="-122"/>
                <a:ea typeface="微软雅黑" panose="020B0503020204020204" pitchFamily="34" charset="-122"/>
                <a:cs typeface="黑体" panose="02010609060101010101" pitchFamily="49" charset="-122"/>
              </a:rPr>
              <a:t>，</a:t>
            </a: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行使监督与共同决策的功能</a:t>
            </a:r>
            <a:r>
              <a:rPr lang="zh-CN" altLang="en-US" sz="1600" dirty="0">
                <a:latin typeface="微软雅黑" panose="020B0503020204020204" pitchFamily="34" charset="-122"/>
                <a:ea typeface="微软雅黑" panose="020B0503020204020204" pitchFamily="34" charset="-122"/>
                <a:cs typeface="黑体" panose="02010609060101010101" pitchFamily="49" charset="-122"/>
              </a:rPr>
              <a:t>，</a:t>
            </a:r>
            <a:r>
              <a:rPr lang="zh-CN" altLang="zh-CN" sz="1600" dirty="0">
                <a:latin typeface="微软雅黑" panose="020B0503020204020204" pitchFamily="34" charset="-122"/>
                <a:ea typeface="微软雅黑" panose="020B0503020204020204" pitchFamily="34" charset="-122"/>
                <a:cs typeface="黑体" panose="02010609060101010101" pitchFamily="49" charset="-122"/>
              </a:rPr>
              <a:t>为大学在战略发展伴随运营管理的层面上引领、规划、决策。理事会中有来自行业、企业的代表参与学校治理</a:t>
            </a:r>
            <a:r>
              <a:rPr lang="zh-CN" altLang="zh-CN" sz="1600" dirty="0" smtClean="0">
                <a:latin typeface="微软雅黑" panose="020B0503020204020204" pitchFamily="34" charset="-122"/>
                <a:ea typeface="微软雅黑" panose="020B0503020204020204" pitchFamily="34" charset="-122"/>
                <a:cs typeface="黑体" panose="02010609060101010101" pitchFamily="49" charset="-122"/>
              </a:rPr>
              <a:t>。</a:t>
            </a:r>
            <a:endParaRPr lang="en-US" altLang="zh-CN" sz="1600" dirty="0" smtClean="0">
              <a:latin typeface="微软雅黑" panose="020B0503020204020204" pitchFamily="34" charset="-122"/>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buFont typeface="Wingdings" panose="05000000000000000000" pitchFamily="2" charset="2"/>
              <a:buChar char="n"/>
            </a:pPr>
            <a:r>
              <a:rPr lang="zh-CN" altLang="en-US" sz="1600" dirty="0" smtClean="0">
                <a:latin typeface="微软雅黑" panose="020B0503020204020204" pitchFamily="34" charset="-122"/>
                <a:ea typeface="微软雅黑" panose="020B0503020204020204" pitchFamily="34" charset="-122"/>
                <a:cs typeface="黑体" panose="02010609060101010101" pitchFamily="49" charset="-122"/>
              </a:rPr>
              <a:t>职业教育法修订应该给予法律保障。</a:t>
            </a:r>
            <a:endParaRPr lang="zh-CN" altLang="en-US" sz="16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11" name="矩形 10"/>
          <p:cNvSpPr/>
          <p:nvPr/>
        </p:nvSpPr>
        <p:spPr>
          <a:xfrm>
            <a:off x="733425" y="1571624"/>
            <a:ext cx="1214438" cy="747369"/>
          </a:xfrm>
          <a:prstGeom prst="rect">
            <a:avLst/>
          </a:prstGeom>
          <a:solidFill>
            <a:srgbClr val="B2B2B2">
              <a:alpha val="72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指标内涵</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2" name="矩形 11"/>
          <p:cNvSpPr/>
          <p:nvPr/>
        </p:nvSpPr>
        <p:spPr>
          <a:xfrm>
            <a:off x="733425" y="2714624"/>
            <a:ext cx="1214438" cy="1386036"/>
          </a:xfrm>
          <a:prstGeom prst="rect">
            <a:avLst/>
          </a:prstGeom>
          <a:solidFill>
            <a:srgbClr val="2648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指标依据</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lide(fromLef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98475" y="0"/>
            <a:ext cx="8126413" cy="525462"/>
          </a:xfrm>
        </p:spPr>
        <p:txBody>
          <a:bodyPr/>
          <a:lstStyle/>
          <a:p>
            <a:pPr algn="ctr" defTabSz="0">
              <a:tabLst>
                <a:tab pos="3760470" algn="l"/>
              </a:tabLst>
            </a:pPr>
            <a:r>
              <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rPr>
              <a:t>标准框架与指标体系新变化</a:t>
            </a:r>
            <a:endPar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endParaRPr>
          </a:p>
        </p:txBody>
      </p:sp>
      <p:sp>
        <p:nvSpPr>
          <p:cNvPr id="8" name="TextBox 7"/>
          <p:cNvSpPr txBox="1">
            <a:spLocks noChangeArrowheads="1"/>
          </p:cNvSpPr>
          <p:nvPr/>
        </p:nvSpPr>
        <p:spPr bwMode="auto">
          <a:xfrm>
            <a:off x="642938" y="597806"/>
            <a:ext cx="5220652" cy="400110"/>
          </a:xfrm>
          <a:prstGeom prst="rect">
            <a:avLst/>
          </a:prstGeom>
          <a:noFill/>
          <a:ln w="9525">
            <a:noFill/>
            <a:miter lim="800000"/>
          </a:ln>
        </p:spPr>
        <p:txBody>
          <a:bodyPr wrap="square">
            <a:spAutoFit/>
          </a:bodyPr>
          <a:lstStyle/>
          <a:p>
            <a:pPr>
              <a:buFont typeface="Wingdings" panose="05000000000000000000" pitchFamily="2" charset="2"/>
              <a:buChar char="u"/>
            </a:pPr>
            <a:r>
              <a:rPr lang="zh-CN" altLang="en-US" sz="2000" b="1" dirty="0">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教师结构</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双师型教师</a:t>
            </a:r>
            <a:endParaRPr lang="zh-CN" altLang="en-US" sz="2000" b="1" dirty="0">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2010474" y="1070694"/>
            <a:ext cx="6715125" cy="2563779"/>
          </a:xfrm>
          <a:prstGeom prst="rect">
            <a:avLst/>
          </a:prstGeom>
          <a:noFill/>
          <a:ln w="9525">
            <a:noFill/>
            <a:miter lim="800000"/>
          </a:ln>
        </p:spPr>
        <p:txBody>
          <a:bodyPr wrap="square">
            <a:spAutoFit/>
          </a:bodyPr>
          <a:lstStyle/>
          <a:p>
            <a:pPr marL="180975" indent="-180975">
              <a:lnSpc>
                <a:spcPct val="130000"/>
              </a:lnSpc>
              <a:spcAft>
                <a:spcPts val="600"/>
              </a:spcAft>
              <a:buSzPct val="60000"/>
              <a:buFont typeface="Wingdings" panose="05000000000000000000" pitchFamily="2" charset="2"/>
              <a:buChar char="n"/>
            </a:pPr>
            <a:r>
              <a:rPr lang="zh-CN" altLang="zh-CN" sz="1400" dirty="0" smtClean="0">
                <a:latin typeface="微软雅黑" panose="020B0503020204020204" pitchFamily="34" charset="-122"/>
                <a:ea typeface="微软雅黑" panose="020B0503020204020204" pitchFamily="34" charset="-122"/>
              </a:rPr>
              <a:t>聘请企业优秀专业技术人才、管理人才和高技能人才作为专业建设带头人，承担</a:t>
            </a:r>
            <a:r>
              <a:rPr lang="zh-CN" altLang="en-US" sz="1400" dirty="0" smtClean="0">
                <a:latin typeface="微软雅黑" panose="020B0503020204020204" pitchFamily="34" charset="-122"/>
                <a:ea typeface="微软雅黑" panose="020B0503020204020204" pitchFamily="34" charset="-122"/>
              </a:rPr>
              <a:t>相关</a:t>
            </a:r>
            <a:r>
              <a:rPr lang="zh-CN" altLang="zh-CN" sz="1400" dirty="0" smtClean="0">
                <a:latin typeface="微软雅黑" panose="020B0503020204020204" pitchFamily="34" charset="-122"/>
                <a:ea typeface="微软雅黑" panose="020B0503020204020204" pitchFamily="34" charset="-122"/>
              </a:rPr>
              <a:t>教学任务。行业企业兼职教师承担不低于</a:t>
            </a:r>
            <a:r>
              <a:rPr lang="en-US" altLang="zh-CN" sz="1400" dirty="0" smtClean="0">
                <a:solidFill>
                  <a:srgbClr val="C00000"/>
                </a:solidFill>
                <a:latin typeface="微软雅黑" panose="020B0503020204020204" pitchFamily="34" charset="-122"/>
                <a:ea typeface="微软雅黑" panose="020B0503020204020204" pitchFamily="34" charset="-122"/>
              </a:rPr>
              <a:t>30%</a:t>
            </a:r>
            <a:r>
              <a:rPr lang="zh-CN" altLang="zh-CN" sz="1400" dirty="0" smtClean="0">
                <a:latin typeface="微软雅黑" panose="020B0503020204020204" pitchFamily="34" charset="-122"/>
                <a:ea typeface="微软雅黑" panose="020B0503020204020204" pitchFamily="34" charset="-122"/>
              </a:rPr>
              <a:t>的专业课</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marL="180975" indent="-180975">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双师型教师占专业课教师比例≥</a:t>
            </a:r>
            <a:r>
              <a:rPr lang="en-US" altLang="zh-CN" sz="1400" dirty="0" smtClean="0">
                <a:solidFill>
                  <a:srgbClr val="C00000"/>
                </a:solidFill>
                <a:latin typeface="微软雅黑" panose="020B0503020204020204" pitchFamily="34" charset="-122"/>
                <a:ea typeface="微软雅黑" panose="020B0503020204020204" pitchFamily="34" charset="-122"/>
              </a:rPr>
              <a:t>80%</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教辅人员：专任教师与之比不高于</a:t>
            </a:r>
            <a:r>
              <a:rPr lang="en-US" altLang="zh-CN" sz="1400" dirty="0" smtClean="0">
                <a:latin typeface="微软雅黑" panose="020B0503020204020204" pitchFamily="34" charset="-122"/>
                <a:ea typeface="微软雅黑" panose="020B0503020204020204" pitchFamily="34" charset="-122"/>
              </a:rPr>
              <a:t>6</a:t>
            </a:r>
            <a:r>
              <a:rPr lang="zh-CN" altLang="en-US" sz="1400" dirty="0" smtClean="0">
                <a:latin typeface="微软雅黑" panose="020B0503020204020204" pitchFamily="34" charset="-122"/>
                <a:ea typeface="微软雅黑" panose="020B0503020204020204" pitchFamily="34" charset="-122"/>
              </a:rPr>
              <a:t>；每</a:t>
            </a:r>
            <a:r>
              <a:rPr lang="en-US" altLang="zh-CN" sz="1400" dirty="0" smtClean="0">
                <a:latin typeface="微软雅黑" panose="020B0503020204020204" pitchFamily="34" charset="-122"/>
                <a:ea typeface="微软雅黑" panose="020B0503020204020204" pitchFamily="34" charset="-122"/>
              </a:rPr>
              <a:t>100</a:t>
            </a:r>
            <a:r>
              <a:rPr lang="zh-CN" altLang="en-US" sz="1400" dirty="0" smtClean="0">
                <a:latin typeface="微软雅黑" panose="020B0503020204020204" pitchFamily="34" charset="-122"/>
                <a:ea typeface="微软雅黑" panose="020B0503020204020204" pitchFamily="34" charset="-122"/>
              </a:rPr>
              <a:t>名全日制本专科在校生配备</a:t>
            </a:r>
            <a:r>
              <a:rPr lang="en-US" altLang="zh-CN"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名实习指导教师和</a:t>
            </a:r>
            <a:r>
              <a:rPr lang="en-US" altLang="zh-CN"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名学习辅导教师。</a:t>
            </a:r>
            <a:endParaRPr lang="en-US" altLang="zh-CN" sz="1400" dirty="0" smtClean="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新聘教师标准：硕士以上学历，</a:t>
            </a:r>
            <a:r>
              <a:rPr lang="en-US" altLang="zh-CN"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年以上相关行业实践经验；教辅人员</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本科以上学历，承担实验技术及实习指导工作经历，若具有高级职业资格证书，可适当放宽学历要求。</a:t>
            </a:r>
            <a:endParaRPr lang="en-US" altLang="zh-CN" sz="1600" dirty="0">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1926595" y="3742594"/>
            <a:ext cx="6923225" cy="689420"/>
          </a:xfrm>
          <a:prstGeom prst="rect">
            <a:avLst/>
          </a:prstGeom>
          <a:noFill/>
          <a:ln w="9525">
            <a:noFill/>
            <a:miter lim="800000"/>
          </a:ln>
        </p:spPr>
        <p:txBody>
          <a:bodyPr wrap="square">
            <a:spAutoFit/>
          </a:bodyPr>
          <a:lstStyle/>
          <a:p>
            <a:pPr marL="182880" indent="-182880" algn="just">
              <a:lnSpc>
                <a:spcPct val="130000"/>
              </a:lnSpc>
              <a:spcAft>
                <a:spcPts val="600"/>
              </a:spcAft>
              <a:buSzPct val="60000"/>
              <a:buFont typeface="Wingdings" panose="05000000000000000000" pitchFamily="2" charset="2"/>
              <a:buChar char="n"/>
            </a:pPr>
            <a:endParaRPr lang="zh-CN" altLang="zh-CN" sz="1400" dirty="0" smtClean="0">
              <a:latin typeface="微软雅黑" panose="020B0503020204020204" pitchFamily="34" charset="-122"/>
              <a:ea typeface="微软雅黑" panose="020B0503020204020204" pitchFamily="34" charset="-122"/>
            </a:endParaRPr>
          </a:p>
          <a:p>
            <a:pPr marL="182880" indent="-182880" algn="just">
              <a:lnSpc>
                <a:spcPct val="130000"/>
              </a:lnSpc>
              <a:spcAft>
                <a:spcPts val="600"/>
              </a:spcAft>
              <a:buSzPct val="60000"/>
              <a:buFont typeface="Wingdings" panose="05000000000000000000" pitchFamily="2" charset="2"/>
              <a:buChar char="n"/>
            </a:pPr>
            <a:endParaRPr lang="zh-CN" altLang="zh-CN" sz="12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733425" y="1223964"/>
            <a:ext cx="1214438" cy="2306374"/>
          </a:xfrm>
          <a:prstGeom prst="rect">
            <a:avLst/>
          </a:prstGeom>
          <a:solidFill>
            <a:srgbClr val="B2B2B2">
              <a:alpha val="72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指标内涵</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2" name="矩形 11"/>
          <p:cNvSpPr/>
          <p:nvPr/>
        </p:nvSpPr>
        <p:spPr>
          <a:xfrm>
            <a:off x="673605" y="3649054"/>
            <a:ext cx="1214438" cy="1342439"/>
          </a:xfrm>
          <a:prstGeom prst="rect">
            <a:avLst/>
          </a:prstGeom>
          <a:solidFill>
            <a:srgbClr val="2648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指标依据</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3" name="矩形 12"/>
          <p:cNvSpPr/>
          <p:nvPr/>
        </p:nvSpPr>
        <p:spPr>
          <a:xfrm>
            <a:off x="2035040" y="3584674"/>
            <a:ext cx="6792766" cy="1446550"/>
          </a:xfrm>
          <a:prstGeom prst="rect">
            <a:avLst/>
          </a:prstGeom>
        </p:spPr>
        <p:txBody>
          <a:bodyPr wrap="square">
            <a:spAutoFit/>
          </a:bodyPr>
          <a:lstStyle/>
          <a:p>
            <a:pPr marL="180975" indent="-180975">
              <a:lnSpc>
                <a:spcPct val="130000"/>
              </a:lnSpc>
              <a:spcAft>
                <a:spcPts val="600"/>
              </a:spcAft>
              <a:buSzPct val="60000"/>
              <a:buFont typeface="Wingdings" panose="05000000000000000000" pitchFamily="2" charset="2"/>
              <a:buChar char="n"/>
            </a:pP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国务院关于加强教师队伍建设的意见</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国发</a:t>
            </a:r>
            <a:r>
              <a:rPr lang="en-US" altLang="zh-CN" sz="1200" dirty="0" smtClean="0">
                <a:latin typeface="微软雅黑" panose="020B0503020204020204" pitchFamily="34" charset="-122"/>
                <a:ea typeface="微软雅黑" panose="020B0503020204020204" pitchFamily="34" charset="-122"/>
              </a:rPr>
              <a:t>〔</a:t>
            </a:r>
            <a:r>
              <a:rPr lang="en-US" sz="1200" dirty="0" smtClean="0">
                <a:latin typeface="微软雅黑" panose="020B0503020204020204" pitchFamily="34" charset="-122"/>
                <a:ea typeface="微软雅黑" panose="020B0503020204020204" pitchFamily="34" charset="-122"/>
              </a:rPr>
              <a:t>2012</a:t>
            </a:r>
            <a:r>
              <a:rPr lang="en-US" altLang="zh-CN" sz="1200" dirty="0" smtClean="0">
                <a:latin typeface="微软雅黑" panose="020B0503020204020204" pitchFamily="34" charset="-122"/>
                <a:ea typeface="微软雅黑" panose="020B0503020204020204" pitchFamily="34" charset="-122"/>
              </a:rPr>
              <a:t>〕</a:t>
            </a:r>
            <a:r>
              <a:rPr lang="en-US" sz="1200" dirty="0" smtClean="0">
                <a:latin typeface="微软雅黑" panose="020B0503020204020204" pitchFamily="34" charset="-122"/>
                <a:ea typeface="微软雅黑" panose="020B0503020204020204" pitchFamily="34" charset="-122"/>
              </a:rPr>
              <a:t>41</a:t>
            </a:r>
            <a:r>
              <a:rPr lang="zh-CN" altLang="en-US" sz="1200" dirty="0" smtClean="0">
                <a:latin typeface="微软雅黑" panose="020B0503020204020204" pitchFamily="34" charset="-122"/>
                <a:ea typeface="微软雅黑" panose="020B0503020204020204" pitchFamily="34" charset="-122"/>
              </a:rPr>
              <a:t>号</a:t>
            </a:r>
            <a:endParaRPr lang="en-US" altLang="zh-CN" sz="1200" dirty="0" smtClean="0">
              <a:latin typeface="微软雅黑" panose="020B0503020204020204" pitchFamily="34" charset="-122"/>
              <a:ea typeface="微软雅黑" panose="020B0503020204020204" pitchFamily="34" charset="-122"/>
            </a:endParaRPr>
          </a:p>
          <a:p>
            <a:pPr marL="180975" indent="-180975">
              <a:lnSpc>
                <a:spcPct val="130000"/>
              </a:lnSpc>
              <a:spcAft>
                <a:spcPts val="600"/>
              </a:spcAft>
              <a:buSzPct val="60000"/>
              <a:buFont typeface="Wingdings" panose="05000000000000000000" pitchFamily="2" charset="2"/>
              <a:buChar char="n"/>
            </a:pP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职业学校兼职教师管理办法</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教师</a:t>
            </a:r>
            <a:r>
              <a:rPr lang="en-US" sz="1200" dirty="0" smtClean="0">
                <a:latin typeface="微软雅黑" panose="020B0503020204020204" pitchFamily="34" charset="-122"/>
                <a:ea typeface="微软雅黑" panose="020B0503020204020204" pitchFamily="34" charset="-122"/>
              </a:rPr>
              <a:t>[2012]14</a:t>
            </a:r>
            <a:r>
              <a:rPr lang="zh-CN" altLang="en-US" sz="1200" dirty="0" smtClean="0">
                <a:latin typeface="微软雅黑" panose="020B0503020204020204" pitchFamily="34" charset="-122"/>
                <a:ea typeface="微软雅黑" panose="020B0503020204020204" pitchFamily="34" charset="-122"/>
              </a:rPr>
              <a:t>号；</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普通高等学校编制管理规程</a:t>
            </a:r>
            <a:r>
              <a:rPr lang="en-US"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草案</a:t>
            </a:r>
            <a:r>
              <a:rPr lang="en-US" sz="1200" dirty="0" smtClean="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a:t>
            </a:r>
            <a:r>
              <a:rPr lang="en-US" sz="1200" dirty="0" smtClean="0">
                <a:latin typeface="微软雅黑" panose="020B0503020204020204" pitchFamily="34" charset="-122"/>
                <a:ea typeface="微软雅黑" panose="020B0503020204020204" pitchFamily="34" charset="-122"/>
              </a:rPr>
              <a:t>(1999</a:t>
            </a:r>
            <a:r>
              <a:rPr lang="zh-CN" altLang="en-US" sz="1200" dirty="0" smtClean="0">
                <a:latin typeface="微软雅黑" panose="020B0503020204020204" pitchFamily="34" charset="-122"/>
                <a:ea typeface="微软雅黑" panose="020B0503020204020204" pitchFamily="34" charset="-122"/>
              </a:rPr>
              <a:t>年</a:t>
            </a:r>
            <a:r>
              <a:rPr lang="en-US" sz="1200" dirty="0" smtClean="0">
                <a:latin typeface="微软雅黑" panose="020B0503020204020204" pitchFamily="34" charset="-122"/>
                <a:ea typeface="微软雅黑" panose="020B0503020204020204" pitchFamily="34" charset="-122"/>
              </a:rPr>
              <a:t>9</a:t>
            </a:r>
            <a:r>
              <a:rPr lang="zh-CN" altLang="en-US" sz="1200" dirty="0" smtClean="0">
                <a:latin typeface="微软雅黑" panose="020B0503020204020204" pitchFamily="34" charset="-122"/>
                <a:ea typeface="微软雅黑" panose="020B0503020204020204" pitchFamily="34" charset="-122"/>
              </a:rPr>
              <a:t>月</a:t>
            </a:r>
            <a:r>
              <a:rPr lang="en-US" sz="1200" dirty="0" smtClean="0">
                <a:latin typeface="微软雅黑" panose="020B0503020204020204" pitchFamily="34" charset="-122"/>
                <a:ea typeface="微软雅黑" panose="020B0503020204020204" pitchFamily="34" charset="-122"/>
              </a:rPr>
              <a:t>) 。</a:t>
            </a:r>
            <a:endParaRPr lang="en-US" altLang="zh-CN" sz="1200" dirty="0" smtClean="0">
              <a:latin typeface="微软雅黑" panose="020B0503020204020204" pitchFamily="34" charset="-122"/>
              <a:ea typeface="微软雅黑" panose="020B0503020204020204" pitchFamily="34" charset="-122"/>
            </a:endParaRPr>
          </a:p>
          <a:p>
            <a:pPr marL="180975" indent="-180975">
              <a:lnSpc>
                <a:spcPct val="130000"/>
              </a:lnSpc>
              <a:spcAft>
                <a:spcPts val="600"/>
              </a:spcAft>
              <a:buSzPct val="60000"/>
              <a:buFont typeface="Wingdings" panose="05000000000000000000" pitchFamily="2" charset="2"/>
              <a:buChar char="n"/>
            </a:pP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现代职业教育体系建设规划（</a:t>
            </a:r>
            <a:r>
              <a:rPr lang="en-US" sz="1200" dirty="0" smtClean="0">
                <a:latin typeface="微软雅黑" panose="020B0503020204020204" pitchFamily="34" charset="-122"/>
                <a:ea typeface="微软雅黑" panose="020B0503020204020204" pitchFamily="34" charset="-122"/>
              </a:rPr>
              <a:t>2014-2020</a:t>
            </a:r>
            <a:r>
              <a:rPr lang="zh-CN" altLang="en-US" sz="1200" dirty="0" smtClean="0">
                <a:latin typeface="微软雅黑" panose="020B0503020204020204" pitchFamily="34" charset="-122"/>
                <a:ea typeface="微软雅黑" panose="020B0503020204020204" pitchFamily="34" charset="-122"/>
              </a:rPr>
              <a:t>年）</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到</a:t>
            </a:r>
            <a:r>
              <a:rPr lang="en-US" sz="1200" dirty="0" smtClean="0">
                <a:latin typeface="微软雅黑" panose="020B0503020204020204" pitchFamily="34" charset="-122"/>
                <a:ea typeface="微软雅黑" panose="020B0503020204020204" pitchFamily="34" charset="-122"/>
              </a:rPr>
              <a:t>2020</a:t>
            </a:r>
            <a:r>
              <a:rPr lang="zh-CN" altLang="en-US" sz="1200" dirty="0" smtClean="0">
                <a:latin typeface="微软雅黑" panose="020B0503020204020204" pitchFamily="34" charset="-122"/>
                <a:ea typeface="微软雅黑" panose="020B0503020204020204" pitchFamily="34" charset="-122"/>
              </a:rPr>
              <a:t>年，有实践经验的专兼职教师占专业教师总数的比例达到</a:t>
            </a:r>
            <a:r>
              <a:rPr lang="en-US" sz="1200" dirty="0" smtClean="0">
                <a:latin typeface="微软雅黑" panose="020B0503020204020204" pitchFamily="34" charset="-122"/>
                <a:ea typeface="微软雅黑" panose="020B0503020204020204" pitchFamily="34" charset="-122"/>
              </a:rPr>
              <a:t>60%</a:t>
            </a:r>
            <a:r>
              <a:rPr lang="zh-CN" altLang="en-US" sz="1200" dirty="0" smtClean="0">
                <a:latin typeface="微软雅黑" panose="020B0503020204020204" pitchFamily="34" charset="-122"/>
                <a:ea typeface="微软雅黑" panose="020B0503020204020204" pitchFamily="34" charset="-122"/>
              </a:rPr>
              <a:t>以上；新增教师编制主要用于引进有实践经验的专业教师。</a:t>
            </a:r>
            <a:endParaRPr lang="en-US" altLang="zh-CN" sz="12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lide(fromLef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89929" y="131526"/>
            <a:ext cx="8126413" cy="525462"/>
          </a:xfrm>
        </p:spPr>
        <p:txBody>
          <a:bodyPr/>
          <a:lstStyle/>
          <a:p>
            <a:pPr algn="ctr" defTabSz="0">
              <a:tabLst>
                <a:tab pos="3760470" algn="l"/>
              </a:tabLst>
            </a:pPr>
            <a:r>
              <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rPr>
              <a:t>标准框架与指标体系新变化</a:t>
            </a:r>
            <a:endPar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endParaRPr>
          </a:p>
        </p:txBody>
      </p:sp>
      <p:sp>
        <p:nvSpPr>
          <p:cNvPr id="8" name="TextBox 7"/>
          <p:cNvSpPr txBox="1">
            <a:spLocks noChangeArrowheads="1"/>
          </p:cNvSpPr>
          <p:nvPr/>
        </p:nvSpPr>
        <p:spPr bwMode="auto">
          <a:xfrm>
            <a:off x="642938" y="785813"/>
            <a:ext cx="5220652" cy="400110"/>
          </a:xfrm>
          <a:prstGeom prst="rect">
            <a:avLst/>
          </a:prstGeom>
          <a:noFill/>
          <a:ln w="9525">
            <a:noFill/>
            <a:miter lim="800000"/>
          </a:ln>
        </p:spPr>
        <p:txBody>
          <a:bodyPr wrap="square">
            <a:spAutoFit/>
          </a:bodyPr>
          <a:lstStyle/>
          <a:p>
            <a:pPr>
              <a:buFont typeface="Wingdings" panose="05000000000000000000" pitchFamily="2" charset="2"/>
              <a:buChar char="u"/>
            </a:pPr>
            <a:r>
              <a:rPr lang="zh-CN" altLang="en-US" sz="2000" b="1" dirty="0">
                <a:latin typeface="微软雅黑" panose="020B0503020204020204" pitchFamily="34" charset="-122"/>
                <a:ea typeface="微软雅黑" panose="020B0503020204020204" pitchFamily="34" charset="-122"/>
              </a:rPr>
              <a:t> 专业群</a:t>
            </a:r>
            <a:r>
              <a:rPr lang="zh-CN" altLang="en-US" sz="2000" b="1" dirty="0" smtClean="0">
                <a:latin typeface="微软雅黑" panose="020B0503020204020204" pitchFamily="34" charset="-122"/>
                <a:ea typeface="微软雅黑" panose="020B0503020204020204" pitchFamily="34" charset="-122"/>
              </a:rPr>
              <a:t>建设</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产教深度融合</a:t>
            </a:r>
            <a:endParaRPr lang="zh-CN" altLang="en-US" sz="2000" b="1" dirty="0">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2028959" y="1182346"/>
            <a:ext cx="6715125" cy="3280898"/>
          </a:xfrm>
          <a:prstGeom prst="rect">
            <a:avLst/>
          </a:prstGeom>
          <a:noFill/>
          <a:ln w="9525">
            <a:noFill/>
            <a:miter lim="800000"/>
          </a:ln>
        </p:spPr>
        <p:txBody>
          <a:bodyPr>
            <a:spAutoFit/>
          </a:bodyPr>
          <a:lstStyle/>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对接职业岗位群需求，建设应用型核心专业。优势专业覆盖学生比例不低于</a:t>
            </a:r>
            <a:r>
              <a:rPr lang="en-US" altLang="zh-CN" sz="1400" dirty="0" smtClean="0">
                <a:solidFill>
                  <a:schemeClr val="accent6">
                    <a:lumMod val="75000"/>
                  </a:schemeClr>
                </a:solidFill>
                <a:latin typeface="微软雅黑" panose="020B0503020204020204" pitchFamily="34" charset="-122"/>
                <a:ea typeface="微软雅黑" panose="020B0503020204020204" pitchFamily="34" charset="-122"/>
              </a:rPr>
              <a:t>50%</a:t>
            </a:r>
            <a:r>
              <a:rPr lang="zh-CN" altLang="en-US" sz="1400" dirty="0" smtClean="0">
                <a:latin typeface="微软雅黑" panose="020B0503020204020204" pitchFamily="34" charset="-122"/>
                <a:ea typeface="微软雅黑" panose="020B0503020204020204" pitchFamily="34" charset="-122"/>
              </a:rPr>
              <a:t>。升格学校应拥有应用型的国家级示范</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特色专业</a:t>
            </a:r>
            <a:r>
              <a:rPr lang="en-US" altLang="zh-CN" sz="1400" dirty="0" smtClean="0">
                <a:solidFill>
                  <a:schemeClr val="accent6">
                    <a:lumMod val="75000"/>
                  </a:schemeClr>
                </a:solidFill>
                <a:latin typeface="微软雅黑" panose="020B0503020204020204" pitchFamily="34" charset="-122"/>
                <a:ea typeface="微软雅黑" panose="020B0503020204020204" pitchFamily="34" charset="-122"/>
              </a:rPr>
              <a:t>5</a:t>
            </a:r>
            <a:r>
              <a:rPr lang="zh-CN" altLang="en-US" sz="1400" dirty="0" smtClean="0">
                <a:solidFill>
                  <a:schemeClr val="accent6">
                    <a:lumMod val="75000"/>
                  </a:schemeClr>
                </a:solidFill>
                <a:latin typeface="微软雅黑" panose="020B0503020204020204" pitchFamily="34" charset="-122"/>
                <a:ea typeface="微软雅黑" panose="020B0503020204020204" pitchFamily="34" charset="-122"/>
              </a:rPr>
              <a:t>个以上</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专业群覆盖学生比例不低于</a:t>
            </a:r>
            <a:r>
              <a:rPr lang="en-US" altLang="zh-CN" sz="1400" dirty="0" smtClean="0">
                <a:solidFill>
                  <a:schemeClr val="accent6">
                    <a:lumMod val="75000"/>
                  </a:schemeClr>
                </a:solidFill>
                <a:latin typeface="微软雅黑" panose="020B0503020204020204" pitchFamily="34" charset="-122"/>
                <a:ea typeface="微软雅黑" panose="020B0503020204020204" pitchFamily="34" charset="-122"/>
              </a:rPr>
              <a:t>80%</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以产业需求为导向，建设适用于应用型人才培养课程体系。专业实践教学占总学时不低于</a:t>
            </a:r>
            <a:r>
              <a:rPr lang="en-US" sz="1400" dirty="0" smtClean="0">
                <a:solidFill>
                  <a:schemeClr val="accent6">
                    <a:lumMod val="75000"/>
                  </a:schemeClr>
                </a:solidFill>
                <a:latin typeface="微软雅黑" panose="020B0503020204020204" pitchFamily="34" charset="-122"/>
                <a:ea typeface="微软雅黑" panose="020B0503020204020204" pitchFamily="34" charset="-122"/>
              </a:rPr>
              <a:t>30%。</a:t>
            </a:r>
            <a:endParaRPr lang="en-US" altLang="zh-CN" sz="1400" dirty="0">
              <a:solidFill>
                <a:schemeClr val="accent6">
                  <a:lumMod val="75000"/>
                </a:schemeClr>
              </a:solidFill>
              <a:latin typeface="微软雅黑" panose="020B0503020204020204" pitchFamily="34" charset="-122"/>
              <a:ea typeface="微软雅黑" panose="020B0503020204020204" pitchFamily="34" charset="-122"/>
            </a:endParaRPr>
          </a:p>
          <a:p>
            <a:pPr marL="180975" indent="-180975">
              <a:lnSpc>
                <a:spcPct val="130000"/>
              </a:lnSpc>
              <a:spcAft>
                <a:spcPts val="600"/>
              </a:spcAft>
              <a:buSzPct val="60000"/>
              <a:buFont typeface="Wingdings" panose="05000000000000000000" pitchFamily="2" charset="2"/>
              <a:buChar char="n"/>
            </a:pPr>
            <a:r>
              <a:rPr lang="zh-CN" altLang="zh-CN" sz="1400" dirty="0">
                <a:latin typeface="微软雅黑" panose="020B0503020204020204" pitchFamily="34" charset="-122"/>
                <a:ea typeface="微软雅黑" panose="020B0503020204020204" pitchFamily="34" charset="-122"/>
              </a:rPr>
              <a:t>组建专业群建设指导委员会，由各专业相关的行业企业代表、专任教师、院校管理人员共同组成</a:t>
            </a:r>
            <a:r>
              <a:rPr lang="zh-CN" altLang="en-US" sz="1400" dirty="0">
                <a:latin typeface="微软雅黑" panose="020B0503020204020204" pitchFamily="34" charset="-122"/>
                <a:ea typeface="微软雅黑" panose="020B0503020204020204" pitchFamily="34" charset="-122"/>
              </a:rPr>
              <a:t>，指导</a:t>
            </a:r>
            <a:r>
              <a:rPr lang="zh-CN" altLang="zh-CN" sz="1400" dirty="0">
                <a:latin typeface="微软雅黑" panose="020B0503020204020204" pitchFamily="34" charset="-122"/>
                <a:ea typeface="微软雅黑" panose="020B0503020204020204" pitchFamily="34" charset="-122"/>
              </a:rPr>
              <a:t>设计专业集群课程体系，开发专业课程教材，共享实习实训资源，共同促进学生就业。</a:t>
            </a:r>
            <a:endParaRPr lang="zh-CN" altLang="zh-CN" sz="1400" dirty="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endParaRPr lang="zh-CN" altLang="zh-CN" sz="1600" dirty="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endParaRPr lang="en-US" altLang="zh-CN" sz="1600" dirty="0">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2028959" y="3797508"/>
            <a:ext cx="6715125" cy="1289584"/>
          </a:xfrm>
          <a:prstGeom prst="rect">
            <a:avLst/>
          </a:prstGeom>
          <a:noFill/>
          <a:ln w="9525">
            <a:noFill/>
            <a:miter lim="800000"/>
          </a:ln>
        </p:spPr>
        <p:txBody>
          <a:bodyPr>
            <a:spAutoFit/>
          </a:bodyPr>
          <a:lstStyle/>
          <a:p>
            <a:pPr marL="180975" indent="-180975" algn="just">
              <a:lnSpc>
                <a:spcPct val="130000"/>
              </a:lnSpc>
              <a:spcAft>
                <a:spcPts val="600"/>
              </a:spcAft>
              <a:buSzPct val="60000"/>
              <a:buFont typeface="Wingdings" panose="05000000000000000000" pitchFamily="2" charset="2"/>
              <a:buChar char="n"/>
            </a:pPr>
            <a:r>
              <a:rPr lang="en-US" altLang="zh-CN" sz="1400" dirty="0" smtClean="0">
                <a:latin typeface="微软雅黑" panose="020B0503020204020204" pitchFamily="34" charset="-122"/>
                <a:ea typeface="微软雅黑" panose="020B0503020204020204" pitchFamily="34" charset="-122"/>
                <a:cs typeface="黑体" panose="02010609060101010101" pitchFamily="49" charset="-122"/>
              </a:rPr>
              <a:t>《</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关于引导部分地方普通本科高校向应用型转变的指导意见</a:t>
            </a:r>
            <a:r>
              <a:rPr lang="en-US" altLang="zh-CN" sz="1400" dirty="0" smtClean="0">
                <a:latin typeface="微软雅黑" panose="020B0503020204020204" pitchFamily="34" charset="-122"/>
                <a:ea typeface="微软雅黑" panose="020B0503020204020204" pitchFamily="34" charset="-122"/>
                <a:cs typeface="黑体" panose="02010609060101010101" pitchFamily="49" charset="-122"/>
              </a:rPr>
              <a:t>》</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：建立学校、地方、行业、企业和社区共同参与的合作办学、合作治理机制。校企合作的专业集群覆盖率达到</a:t>
            </a:r>
            <a:r>
              <a:rPr lang="en-US" altLang="zh-CN" sz="1400" dirty="0" smtClean="0">
                <a:latin typeface="微软雅黑" panose="020B0503020204020204" pitchFamily="34" charset="-122"/>
                <a:ea typeface="微软雅黑" panose="020B0503020204020204" pitchFamily="34" charset="-122"/>
                <a:cs typeface="黑体" panose="02010609060101010101" pitchFamily="49" charset="-122"/>
              </a:rPr>
              <a:t>100%</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a:t>
            </a:r>
            <a:endParaRPr lang="en-US" altLang="zh-CN" sz="1400" dirty="0" smtClean="0">
              <a:latin typeface="微软雅黑" panose="020B0503020204020204" pitchFamily="34" charset="-122"/>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国际</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hlinkClick r:id="rId1" action="ppaction://hlinkfile"/>
              </a:rPr>
              <a:t>经验</a:t>
            </a:r>
            <a:endParaRPr lang="en-US" altLang="zh-CN" sz="14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11" name="矩形 10"/>
          <p:cNvSpPr/>
          <p:nvPr/>
        </p:nvSpPr>
        <p:spPr>
          <a:xfrm>
            <a:off x="733425" y="1223963"/>
            <a:ext cx="1214438" cy="2286000"/>
          </a:xfrm>
          <a:prstGeom prst="rect">
            <a:avLst/>
          </a:prstGeom>
          <a:solidFill>
            <a:srgbClr val="B2B2B2">
              <a:alpha val="72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指标内涵</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2" name="矩形 11"/>
          <p:cNvSpPr/>
          <p:nvPr/>
        </p:nvSpPr>
        <p:spPr>
          <a:xfrm>
            <a:off x="733425" y="3708400"/>
            <a:ext cx="1214438" cy="1282344"/>
          </a:xfrm>
          <a:prstGeom prst="rect">
            <a:avLst/>
          </a:prstGeom>
          <a:solidFill>
            <a:srgbClr val="2648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指标依据</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lide(fromLef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98475" y="157163"/>
            <a:ext cx="8126413" cy="525462"/>
          </a:xfrm>
        </p:spPr>
        <p:txBody>
          <a:bodyPr/>
          <a:lstStyle/>
          <a:p>
            <a:pPr algn="ctr" defTabSz="0">
              <a:tabLst>
                <a:tab pos="3760470" algn="l"/>
              </a:tabLst>
            </a:pPr>
            <a:r>
              <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rPr>
              <a:t>标准框架与指标体系新变化</a:t>
            </a:r>
            <a:endPar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endParaRPr>
          </a:p>
        </p:txBody>
      </p:sp>
      <p:sp>
        <p:nvSpPr>
          <p:cNvPr id="8" name="TextBox 7"/>
          <p:cNvSpPr txBox="1">
            <a:spLocks noChangeArrowheads="1"/>
          </p:cNvSpPr>
          <p:nvPr/>
        </p:nvSpPr>
        <p:spPr bwMode="auto">
          <a:xfrm>
            <a:off x="642938" y="785813"/>
            <a:ext cx="5220652" cy="400110"/>
          </a:xfrm>
          <a:prstGeom prst="rect">
            <a:avLst/>
          </a:prstGeom>
          <a:noFill/>
          <a:ln w="9525">
            <a:noFill/>
            <a:miter lim="800000"/>
          </a:ln>
        </p:spPr>
        <p:txBody>
          <a:bodyPr wrap="square">
            <a:spAutoFit/>
          </a:bodyPr>
          <a:lstStyle/>
          <a:p>
            <a:pPr>
              <a:buFont typeface="Wingdings" panose="05000000000000000000" pitchFamily="2" charset="2"/>
              <a:buChar char="u"/>
            </a:pPr>
            <a:r>
              <a:rPr lang="zh-CN" altLang="en-US" sz="2000" b="1" dirty="0">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教育教学</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实践教学与教学水平</a:t>
            </a:r>
            <a:endParaRPr lang="zh-CN" altLang="en-US" sz="2000" b="1" dirty="0">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2011867" y="1324599"/>
            <a:ext cx="6715125" cy="2797689"/>
          </a:xfrm>
          <a:prstGeom prst="rect">
            <a:avLst/>
          </a:prstGeom>
          <a:noFill/>
          <a:ln w="9525">
            <a:noFill/>
            <a:miter lim="800000"/>
          </a:ln>
        </p:spPr>
        <p:txBody>
          <a:bodyPr wrap="square">
            <a:spAutoFit/>
          </a:bodyPr>
          <a:lstStyle/>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生均教学仪器设备值能满足正常教育教学需求，不低于</a:t>
            </a:r>
            <a:r>
              <a:rPr lang="en-US" sz="1400" dirty="0" smtClean="0">
                <a:latin typeface="微软雅黑" panose="020B0503020204020204" pitchFamily="34" charset="-122"/>
                <a:ea typeface="微软雅黑" panose="020B0503020204020204" pitchFamily="34" charset="-122"/>
              </a:rPr>
              <a:t>10000</a:t>
            </a:r>
            <a:r>
              <a:rPr lang="zh-CN" altLang="en-US" sz="1400" dirty="0" smtClean="0">
                <a:latin typeface="微软雅黑" panose="020B0503020204020204" pitchFamily="34" charset="-122"/>
                <a:ea typeface="微软雅黑" panose="020B0503020204020204" pitchFamily="34" charset="-122"/>
              </a:rPr>
              <a:t>元。</a:t>
            </a:r>
            <a:endParaRPr lang="en-US" altLang="zh-CN" sz="1400" dirty="0" smtClean="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实践教学的时间和课时数占到总的教学时数的</a:t>
            </a:r>
            <a:r>
              <a:rPr lang="en-US" sz="1400" dirty="0" smtClean="0">
                <a:latin typeface="微软雅黑" panose="020B0503020204020204" pitchFamily="34" charset="-122"/>
                <a:ea typeface="微软雅黑" panose="020B0503020204020204" pitchFamily="34" charset="-122"/>
              </a:rPr>
              <a:t>30%</a:t>
            </a:r>
            <a:r>
              <a:rPr lang="zh-CN" altLang="en-US" sz="1400" dirty="0" smtClean="0">
                <a:latin typeface="微软雅黑" panose="020B0503020204020204" pitchFamily="34" charset="-122"/>
                <a:ea typeface="微软雅黑" panose="020B0503020204020204" pitchFamily="34" charset="-122"/>
              </a:rPr>
              <a:t>以上。</a:t>
            </a:r>
            <a:endParaRPr lang="en-US" altLang="zh-CN" sz="1400" dirty="0" smtClean="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新建院校：重点考察是否具有相应的本科层次教学能力。在国家组织的本科教学水平评估中，达到“优秀”等。</a:t>
            </a:r>
            <a:endParaRPr lang="en-US" altLang="zh-CN" sz="1400" dirty="0" smtClean="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升格院校：重点考察原有教学水平高低。国家组织各项教学水平评估达到“优秀”等，学生获得国际国内技能大赛奖等。</a:t>
            </a:r>
            <a:endParaRPr lang="zh-CN" altLang="zh-CN" sz="1400" dirty="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endParaRPr lang="zh-CN" altLang="zh-CN" sz="1600" dirty="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endParaRPr lang="en-US" altLang="zh-CN" sz="1600" dirty="0">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2028959" y="3797508"/>
            <a:ext cx="6715125" cy="1086451"/>
          </a:xfrm>
          <a:prstGeom prst="rect">
            <a:avLst/>
          </a:prstGeom>
          <a:noFill/>
          <a:ln w="9525">
            <a:noFill/>
            <a:miter lim="800000"/>
          </a:ln>
        </p:spPr>
        <p:txBody>
          <a:bodyPr>
            <a:spAutoFit/>
          </a:bodyPr>
          <a:lstStyle/>
          <a:p>
            <a:pPr marL="180975" indent="-180975" algn="just">
              <a:lnSpc>
                <a:spcPct val="130000"/>
              </a:lnSpc>
              <a:spcAft>
                <a:spcPts val="600"/>
              </a:spcAft>
              <a:buSzPct val="60000"/>
              <a:buFont typeface="Wingdings" panose="05000000000000000000" pitchFamily="2" charset="2"/>
              <a:buChar char="n"/>
            </a:pPr>
            <a:r>
              <a:rPr lang="en-US" altLang="zh-CN" sz="1400" dirty="0" smtClean="0">
                <a:latin typeface="微软雅黑" panose="020B0503020204020204" pitchFamily="34" charset="-122"/>
                <a:ea typeface="微软雅黑" panose="020B0503020204020204" pitchFamily="34" charset="-122"/>
                <a:cs typeface="黑体" panose="02010609060101010101" pitchFamily="49" charset="-122"/>
              </a:rPr>
              <a:t>2006</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年</a:t>
            </a:r>
            <a:r>
              <a:rPr lang="en-US" altLang="zh-CN" sz="1400" dirty="0" smtClean="0">
                <a:latin typeface="微软雅黑" panose="020B0503020204020204" pitchFamily="34" charset="-122"/>
                <a:ea typeface="微软雅黑" panose="020B0503020204020204" pitchFamily="34" charset="-122"/>
                <a:cs typeface="黑体" panose="02010609060101010101" pitchFamily="49" charset="-122"/>
              </a:rPr>
              <a:t>《</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设置标准</a:t>
            </a:r>
            <a:r>
              <a:rPr lang="en-US" altLang="zh-CN" sz="1400" dirty="0" smtClean="0">
                <a:latin typeface="微软雅黑" panose="020B0503020204020204" pitchFamily="34" charset="-122"/>
                <a:ea typeface="微软雅黑" panose="020B0503020204020204" pitchFamily="34" charset="-122"/>
                <a:cs typeface="黑体" panose="02010609060101010101" pitchFamily="49" charset="-122"/>
              </a:rPr>
              <a:t>》</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规定：理、工、农、医类和师范院校应不低于</a:t>
            </a:r>
            <a:r>
              <a:rPr lang="en-US" altLang="zh-CN" sz="1400" dirty="0" smtClean="0">
                <a:latin typeface="微软雅黑" panose="020B0503020204020204" pitchFamily="34" charset="-122"/>
                <a:ea typeface="微软雅黑" panose="020B0503020204020204" pitchFamily="34" charset="-122"/>
                <a:cs typeface="黑体" panose="02010609060101010101" pitchFamily="49" charset="-122"/>
              </a:rPr>
              <a:t>5000 </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元。</a:t>
            </a:r>
            <a:endParaRPr lang="zh-CN" altLang="en-US" sz="1400" dirty="0" smtClean="0">
              <a:latin typeface="微软雅黑" panose="020B0503020204020204" pitchFamily="34" charset="-122"/>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buFont typeface="Wingdings" panose="05000000000000000000" pitchFamily="2" charset="2"/>
              <a:buChar char="n"/>
            </a:pPr>
            <a:r>
              <a:rPr lang="en-US" altLang="zh-CN" sz="1400" dirty="0" smtClean="0">
                <a:latin typeface="微软雅黑" panose="020B0503020204020204" pitchFamily="34" charset="-122"/>
                <a:ea typeface="微软雅黑" panose="020B0503020204020204" pitchFamily="34" charset="-122"/>
                <a:cs typeface="黑体" panose="02010609060101010101" pitchFamily="49" charset="-122"/>
              </a:rPr>
              <a:t>2013</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年，地方本科院校生均教学仪器设备值</a:t>
            </a:r>
            <a:r>
              <a:rPr lang="en-US" altLang="zh-CN" sz="1400" dirty="0" smtClean="0">
                <a:latin typeface="微软雅黑" panose="020B0503020204020204" pitchFamily="34" charset="-122"/>
                <a:ea typeface="微软雅黑" panose="020B0503020204020204" pitchFamily="34" charset="-122"/>
                <a:cs typeface="黑体" panose="02010609060101010101" pitchFamily="49" charset="-122"/>
              </a:rPr>
              <a:t>8957</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元，专科高职</a:t>
            </a:r>
            <a:r>
              <a:rPr lang="en-US" altLang="zh-CN" sz="1400" dirty="0" smtClean="0">
                <a:latin typeface="微软雅黑" panose="020B0503020204020204" pitchFamily="34" charset="-122"/>
                <a:ea typeface="微软雅黑" panose="020B0503020204020204" pitchFamily="34" charset="-122"/>
                <a:cs typeface="黑体" panose="02010609060101010101" pitchFamily="49" charset="-122"/>
              </a:rPr>
              <a:t>7666</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元。</a:t>
            </a:r>
            <a:endParaRPr lang="en-US" altLang="zh-CN" sz="1400" dirty="0" smtClean="0">
              <a:latin typeface="微软雅黑" panose="020B0503020204020204" pitchFamily="34" charset="-122"/>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buFont typeface="Wingdings" panose="05000000000000000000" pitchFamily="2" charset="2"/>
              <a:buChar char="n"/>
            </a:pP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关于引导部分地方普通本科高校向应用型转变的指导意见</a:t>
            </a:r>
            <a:r>
              <a:rPr lang="en-US" altLang="zh-CN" sz="1400" dirty="0" smtClean="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11" name="矩形 10"/>
          <p:cNvSpPr/>
          <p:nvPr/>
        </p:nvSpPr>
        <p:spPr>
          <a:xfrm>
            <a:off x="733425" y="1223963"/>
            <a:ext cx="1214438" cy="2117443"/>
          </a:xfrm>
          <a:prstGeom prst="rect">
            <a:avLst/>
          </a:prstGeom>
          <a:solidFill>
            <a:srgbClr val="B2B2B2">
              <a:alpha val="72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指标内涵</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2" name="矩形 11"/>
          <p:cNvSpPr/>
          <p:nvPr/>
        </p:nvSpPr>
        <p:spPr>
          <a:xfrm>
            <a:off x="733425" y="3708400"/>
            <a:ext cx="1214438" cy="1171249"/>
          </a:xfrm>
          <a:prstGeom prst="rect">
            <a:avLst/>
          </a:prstGeom>
          <a:solidFill>
            <a:srgbClr val="2648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指标依据</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lide(fromLef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gradFill flip="none" rotWithShape="1">
            <a:gsLst>
              <a:gs pos="67000">
                <a:srgbClr val="012652"/>
              </a:gs>
              <a:gs pos="0">
                <a:srgbClr val="144784"/>
              </a:gs>
              <a:gs pos="100000">
                <a:srgbClr val="05254C"/>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文本框 5"/>
          <p:cNvSpPr txBox="1"/>
          <p:nvPr/>
        </p:nvSpPr>
        <p:spPr>
          <a:xfrm>
            <a:off x="3946922" y="2289215"/>
            <a:ext cx="2221706" cy="438581"/>
          </a:xfrm>
          <a:prstGeom prst="rect">
            <a:avLst/>
          </a:prstGeom>
          <a:noFill/>
        </p:spPr>
        <p:txBody>
          <a:bodyPr wrap="square" lIns="68580" tIns="34290" rIns="68580" bIns="34290" rtlCol="0">
            <a:spAutoFit/>
          </a:bodyPr>
          <a:lstStyle/>
          <a:p>
            <a:pPr algn="ctr"/>
            <a:r>
              <a:rPr lang="zh-CN" altLang="en-US" sz="2400" dirty="0" smtClean="0">
                <a:solidFill>
                  <a:schemeClr val="bg1"/>
                </a:solidFill>
                <a:latin typeface="幼圆" panose="02010509060101010101" pitchFamily="49" charset="-122"/>
                <a:ea typeface="幼圆" panose="02010509060101010101" pitchFamily="49" charset="-122"/>
              </a:rPr>
              <a:t>人工智能</a:t>
            </a:r>
            <a:endParaRPr lang="zh-CN" altLang="en-US" sz="2400" dirty="0">
              <a:solidFill>
                <a:schemeClr val="bg1"/>
              </a:solidFill>
              <a:latin typeface="幼圆" panose="02010509060101010101" pitchFamily="49" charset="-122"/>
              <a:ea typeface="幼圆" panose="02010509060101010101" pitchFamily="49" charset="-122"/>
            </a:endParaRPr>
          </a:p>
        </p:txBody>
      </p:sp>
      <p:sp>
        <p:nvSpPr>
          <p:cNvPr id="2" name="矩形 1"/>
          <p:cNvSpPr/>
          <p:nvPr/>
        </p:nvSpPr>
        <p:spPr>
          <a:xfrm>
            <a:off x="3136106" y="1228725"/>
            <a:ext cx="1471613" cy="1921669"/>
          </a:xfrm>
          <a:prstGeom prst="rect">
            <a:avLst/>
          </a:prstGeom>
          <a:noFill/>
          <a:ln>
            <a:noFill/>
          </a:ln>
          <a:effectLst>
            <a:outerShdw blurRad="1270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1300" dirty="0" smtClean="0">
                <a:solidFill>
                  <a:srgbClr val="022658"/>
                </a:solidFill>
                <a:latin typeface="微软雅黑" panose="020B0503020204020204" pitchFamily="34" charset="-122"/>
                <a:ea typeface="微软雅黑" panose="020B0503020204020204" pitchFamily="34" charset="-122"/>
              </a:rPr>
              <a:t>1</a:t>
            </a:r>
            <a:endParaRPr lang="zh-CN" altLang="en-US" sz="11300" dirty="0">
              <a:solidFill>
                <a:srgbClr val="0226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98475" y="157163"/>
            <a:ext cx="8126413" cy="525462"/>
          </a:xfrm>
        </p:spPr>
        <p:txBody>
          <a:bodyPr/>
          <a:lstStyle/>
          <a:p>
            <a:pPr algn="ctr" defTabSz="0">
              <a:tabLst>
                <a:tab pos="3760470" algn="l"/>
              </a:tabLst>
            </a:pPr>
            <a:r>
              <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rPr>
              <a:t>标准框架与指标体系新变化</a:t>
            </a:r>
            <a:endPar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endParaRPr>
          </a:p>
        </p:txBody>
      </p:sp>
      <p:sp>
        <p:nvSpPr>
          <p:cNvPr id="8" name="TextBox 7"/>
          <p:cNvSpPr txBox="1">
            <a:spLocks noChangeArrowheads="1"/>
          </p:cNvSpPr>
          <p:nvPr/>
        </p:nvSpPr>
        <p:spPr bwMode="auto">
          <a:xfrm>
            <a:off x="668945" y="699064"/>
            <a:ext cx="5100320" cy="400110"/>
          </a:xfrm>
          <a:prstGeom prst="rect">
            <a:avLst/>
          </a:prstGeom>
          <a:noFill/>
          <a:ln w="9525">
            <a:noFill/>
            <a:miter lim="800000"/>
          </a:ln>
        </p:spPr>
        <p:txBody>
          <a:bodyPr wrap="square">
            <a:spAutoFit/>
          </a:bodyPr>
          <a:lstStyle/>
          <a:p>
            <a:pPr>
              <a:buFont typeface="Wingdings" panose="05000000000000000000" pitchFamily="2" charset="2"/>
              <a:buChar char="u"/>
            </a:pPr>
            <a:r>
              <a:rPr lang="zh-CN" altLang="en-US" sz="2000" b="1" dirty="0">
                <a:latin typeface="微软雅黑" panose="020B0503020204020204" pitchFamily="34" charset="-122"/>
                <a:ea typeface="微软雅黑" panose="020B0503020204020204" pitchFamily="34" charset="-122"/>
              </a:rPr>
              <a:t> 应用型</a:t>
            </a:r>
            <a:r>
              <a:rPr lang="zh-CN" altLang="en-US" sz="2000" b="1" dirty="0" smtClean="0">
                <a:latin typeface="微软雅黑" panose="020B0503020204020204" pitchFamily="34" charset="-122"/>
                <a:ea typeface="微软雅黑" panose="020B0503020204020204" pitchFamily="34" charset="-122"/>
              </a:rPr>
              <a:t>科研</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与企业携手创新</a:t>
            </a:r>
            <a:endParaRPr lang="zh-CN" altLang="en-US" sz="2000" b="1" dirty="0">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2022134" y="1121472"/>
            <a:ext cx="6715125" cy="3397853"/>
          </a:xfrm>
          <a:prstGeom prst="rect">
            <a:avLst/>
          </a:prstGeom>
          <a:noFill/>
          <a:ln w="9525">
            <a:noFill/>
            <a:miter lim="800000"/>
          </a:ln>
        </p:spPr>
        <p:txBody>
          <a:bodyPr wrap="square">
            <a:spAutoFit/>
          </a:bodyPr>
          <a:lstStyle/>
          <a:p>
            <a:pPr marL="180975" indent="-180975" algn="just">
              <a:lnSpc>
                <a:spcPct val="130000"/>
              </a:lnSpc>
              <a:spcAft>
                <a:spcPts val="600"/>
              </a:spcAft>
              <a:buSzPct val="60000"/>
              <a:buFont typeface="Wingdings" panose="05000000000000000000" pitchFamily="2" charset="2"/>
              <a:buChar char="n"/>
            </a:pPr>
            <a:r>
              <a:rPr lang="zh-CN" altLang="zh-CN" sz="1400" dirty="0">
                <a:latin typeface="微软雅黑" panose="020B0503020204020204" pitchFamily="34" charset="-122"/>
                <a:ea typeface="微软雅黑" panose="020B0503020204020204" pitchFamily="34" charset="-122"/>
                <a:cs typeface="黑体" panose="02010609060101010101" pitchFamily="49" charset="-122"/>
              </a:rPr>
              <a:t>服务区域、行业、企业尤其是中小型企业的科研导向</a:t>
            </a:r>
            <a:r>
              <a:rPr lang="zh-CN" altLang="zh-CN" sz="1400" dirty="0" smtClean="0">
                <a:latin typeface="微软雅黑" panose="020B0503020204020204" pitchFamily="34" charset="-122"/>
                <a:ea typeface="微软雅黑" panose="020B0503020204020204" pitchFamily="34" charset="-122"/>
                <a:cs typeface="黑体" panose="02010609060101010101" pitchFamily="49" charset="-122"/>
              </a:rPr>
              <a:t>；设有</a:t>
            </a:r>
            <a:r>
              <a:rPr lang="zh-CN" altLang="zh-CN" sz="1400" dirty="0">
                <a:latin typeface="微软雅黑" panose="020B0503020204020204" pitchFamily="34" charset="-122"/>
                <a:ea typeface="微软雅黑" panose="020B0503020204020204" pitchFamily="34" charset="-122"/>
                <a:cs typeface="黑体" panose="02010609060101010101" pitchFamily="49" charset="-122"/>
              </a:rPr>
              <a:t>产学研合作推动应用型科研的专门机构</a:t>
            </a:r>
            <a:r>
              <a:rPr lang="zh-CN" altLang="zh-CN" sz="1400" dirty="0" smtClean="0">
                <a:latin typeface="微软雅黑" panose="020B0503020204020204" pitchFamily="34" charset="-122"/>
                <a:ea typeface="微软雅黑" panose="020B0503020204020204" pitchFamily="34" charset="-122"/>
                <a:cs typeface="黑体" panose="02010609060101010101" pitchFamily="49" charset="-122"/>
              </a:rPr>
              <a:t>；拥有</a:t>
            </a:r>
            <a:r>
              <a:rPr lang="zh-CN" altLang="zh-CN" sz="1400" dirty="0">
                <a:latin typeface="微软雅黑" panose="020B0503020204020204" pitchFamily="34" charset="-122"/>
                <a:ea typeface="微软雅黑" panose="020B0503020204020204" pitchFamily="34" charset="-122"/>
                <a:cs typeface="黑体" panose="02010609060101010101" pitchFamily="49" charset="-122"/>
              </a:rPr>
              <a:t>以应用性科研导向的科研管理</a:t>
            </a:r>
            <a:r>
              <a:rPr lang="zh-CN" altLang="zh-CN" sz="1400" dirty="0" smtClean="0">
                <a:latin typeface="微软雅黑" panose="020B0503020204020204" pitchFamily="34" charset="-122"/>
                <a:ea typeface="微软雅黑" panose="020B0503020204020204" pitchFamily="34" charset="-122"/>
                <a:cs typeface="黑体" panose="02010609060101010101" pitchFamily="49" charset="-122"/>
              </a:rPr>
              <a:t>制度</a:t>
            </a:r>
            <a:r>
              <a:rPr lang="zh-CN" altLang="en-US" sz="1400" dirty="0" smtClean="0">
                <a:latin typeface="微软雅黑" panose="020B0503020204020204" pitchFamily="34" charset="-122"/>
                <a:ea typeface="微软雅黑" panose="020B0503020204020204" pitchFamily="34" charset="-122"/>
              </a:rPr>
              <a:t>将应用性科研成果纳入教师职称评审和绩效评价标准。</a:t>
            </a:r>
            <a:endParaRPr lang="en-US" altLang="zh-CN" sz="1400" dirty="0" smtClean="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拥有获得纵向应用型科研经费和横向企业科研经费的能力（升格学校每年拥有来源于企业的到帐经费</a:t>
            </a:r>
            <a:r>
              <a:rPr lang="en-US" altLang="zh-CN" sz="1400" dirty="0" smtClean="0">
                <a:latin typeface="微软雅黑" panose="020B0503020204020204" pitchFamily="34" charset="-122"/>
                <a:ea typeface="微软雅黑" panose="020B0503020204020204" pitchFamily="34" charset="-122"/>
                <a:cs typeface="黑体" panose="02010609060101010101" pitchFamily="49" charset="-122"/>
              </a:rPr>
              <a:t>2000</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万以上）。</a:t>
            </a:r>
            <a:endParaRPr lang="en-US" altLang="zh-CN" sz="1400" dirty="0" smtClean="0">
              <a:latin typeface="微软雅黑" panose="020B0503020204020204" pitchFamily="34" charset="-122"/>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设有设立专门的科研成果转化与扩散机构；拥有为地方政府提供产业升级与教育发展相关的决策咨询服务的导向。</a:t>
            </a:r>
            <a:endParaRPr lang="en-US" sz="1400" dirty="0" smtClean="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endParaRPr lang="en-US" altLang="zh-CN" sz="1600" dirty="0" smtClean="0">
              <a:latin typeface="微软雅黑" panose="020B0503020204020204" pitchFamily="34" charset="-122"/>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buFont typeface="Wingdings" panose="05000000000000000000" pitchFamily="2" charset="2"/>
              <a:buChar char="n"/>
            </a:pPr>
            <a:endParaRPr lang="zh-CN" altLang="en-US" sz="1600" dirty="0" smtClean="0">
              <a:latin typeface="微软雅黑" panose="020B0503020204020204" pitchFamily="34" charset="-122"/>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buFont typeface="Wingdings" panose="05000000000000000000" pitchFamily="2" charset="2"/>
              <a:buChar char="n"/>
            </a:pPr>
            <a:endParaRPr lang="zh-CN" altLang="zh-CN" sz="16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10" name="矩形 9"/>
          <p:cNvSpPr>
            <a:spLocks noChangeArrowheads="1"/>
          </p:cNvSpPr>
          <p:nvPr/>
        </p:nvSpPr>
        <p:spPr bwMode="auto">
          <a:xfrm>
            <a:off x="1902493" y="3545614"/>
            <a:ext cx="6715125" cy="1086451"/>
          </a:xfrm>
          <a:prstGeom prst="rect">
            <a:avLst/>
          </a:prstGeom>
          <a:noFill/>
          <a:ln w="9525">
            <a:noFill/>
            <a:miter lim="800000"/>
          </a:ln>
        </p:spPr>
        <p:txBody>
          <a:bodyPr>
            <a:spAutoFit/>
          </a:bodyPr>
          <a:lstStyle/>
          <a:p>
            <a:pPr marL="180975" indent="-180975">
              <a:lnSpc>
                <a:spcPct val="130000"/>
              </a:lnSpc>
              <a:spcAft>
                <a:spcPts val="600"/>
              </a:spcAft>
              <a:buSzPct val="60000"/>
              <a:buFont typeface="Wingdings" panose="05000000000000000000" pitchFamily="2" charset="2"/>
              <a:buChar char="n"/>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国外</a:t>
            </a:r>
            <a:r>
              <a:rPr lang="zh-CN" altLang="zh-CN" sz="1400" dirty="0">
                <a:latin typeface="微软雅黑" panose="020B0503020204020204" pitchFamily="34" charset="-122"/>
                <a:ea typeface="微软雅黑" panose="020B0503020204020204" pitchFamily="34" charset="-122"/>
              </a:rPr>
              <a:t>应用技术大学</a:t>
            </a:r>
            <a:r>
              <a:rPr lang="zh-CN" altLang="zh-CN" sz="1400" dirty="0" smtClean="0">
                <a:latin typeface="微软雅黑" panose="020B0503020204020204" pitchFamily="34" charset="-122"/>
                <a:ea typeface="微软雅黑" panose="020B0503020204020204" pitchFamily="34" charset="-122"/>
              </a:rPr>
              <a:t>办学</a:t>
            </a:r>
            <a:r>
              <a:rPr lang="zh-CN" altLang="en-US" sz="1400" dirty="0" smtClean="0">
                <a:latin typeface="微软雅黑" panose="020B0503020204020204" pitchFamily="34" charset="-122"/>
                <a:ea typeface="微软雅黑" panose="020B0503020204020204" pitchFamily="34" charset="-122"/>
              </a:rPr>
              <a:t>经验</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a:p>
            <a:pPr marL="180975" indent="-180975">
              <a:lnSpc>
                <a:spcPct val="130000"/>
              </a:lnSpc>
              <a:spcAft>
                <a:spcPts val="600"/>
              </a:spcAft>
              <a:buSzPct val="60000"/>
              <a:buFont typeface="Wingdings" panose="05000000000000000000" pitchFamily="2" charset="2"/>
              <a:buChar char="n"/>
            </a:pPr>
            <a:r>
              <a:rPr lang="zh-CN" altLang="zh-CN" sz="1400" dirty="0" smtClean="0">
                <a:latin typeface="微软雅黑" panose="020B0503020204020204" pitchFamily="34" charset="-122"/>
                <a:ea typeface="微软雅黑" panose="020B0503020204020204" pitchFamily="34" charset="-122"/>
              </a:rPr>
              <a:t>《关于引导部分地方普通本科高校向应用型转变的指导意见》</a:t>
            </a:r>
            <a:endParaRPr lang="en-US" altLang="zh-CN" sz="1400" dirty="0" smtClean="0">
              <a:latin typeface="微软雅黑" panose="020B0503020204020204" pitchFamily="34" charset="-122"/>
              <a:ea typeface="微软雅黑" panose="020B0503020204020204" pitchFamily="34" charset="-122"/>
            </a:endParaRPr>
          </a:p>
          <a:p>
            <a:pPr marL="180975" indent="-180975">
              <a:lnSpc>
                <a:spcPct val="130000"/>
              </a:lnSpc>
              <a:spcAft>
                <a:spcPts val="600"/>
              </a:spcAft>
              <a:buSzPct val="60000"/>
              <a:buFont typeface="Wingdings" panose="05000000000000000000" pitchFamily="2" charset="2"/>
              <a:buChar char="n"/>
            </a:pP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中国制造</a:t>
            </a:r>
            <a:r>
              <a:rPr lang="en-US" altLang="zh-CN" sz="1400" dirty="0" smtClean="0">
                <a:latin typeface="微软雅黑" panose="020B0503020204020204" pitchFamily="34" charset="-122"/>
                <a:ea typeface="微软雅黑" panose="020B0503020204020204" pitchFamily="34" charset="-122"/>
              </a:rPr>
              <a:t>2025》</a:t>
            </a:r>
            <a:endParaRPr lang="zh-CN" altLang="zh-CN" sz="1400" dirty="0">
              <a:latin typeface="微软雅黑" panose="020B0503020204020204" pitchFamily="34" charset="-122"/>
              <a:ea typeface="微软雅黑" panose="020B0503020204020204" pitchFamily="34" charset="-122"/>
            </a:endParaRPr>
          </a:p>
        </p:txBody>
      </p:sp>
      <p:sp>
        <p:nvSpPr>
          <p:cNvPr id="11" name="矩形 10"/>
          <p:cNvSpPr/>
          <p:nvPr/>
        </p:nvSpPr>
        <p:spPr>
          <a:xfrm>
            <a:off x="733425" y="1230594"/>
            <a:ext cx="1214438" cy="2036648"/>
          </a:xfrm>
          <a:prstGeom prst="rect">
            <a:avLst/>
          </a:prstGeom>
          <a:solidFill>
            <a:srgbClr val="B2B2B2">
              <a:alpha val="72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指标内涵</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2" name="矩形 11"/>
          <p:cNvSpPr/>
          <p:nvPr/>
        </p:nvSpPr>
        <p:spPr>
          <a:xfrm>
            <a:off x="656513" y="3445980"/>
            <a:ext cx="1214438" cy="1224372"/>
          </a:xfrm>
          <a:prstGeom prst="rect">
            <a:avLst/>
          </a:prstGeom>
          <a:solidFill>
            <a:srgbClr val="2648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指标依据</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lide(fromLef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94905" y="1201728"/>
            <a:ext cx="3770723" cy="2862322"/>
          </a:xfrm>
          <a:prstGeom prst="rect">
            <a:avLst/>
          </a:prstGeom>
          <a:noFill/>
          <a:ln w="9525">
            <a:noFill/>
            <a:miter lim="800000"/>
          </a:ln>
          <a:effectLst/>
        </p:spPr>
        <p:txBody>
          <a:bodyPr vert="horz" wrap="square" lIns="91440" tIns="45720" rIns="91440" bIns="45720" numCol="1" anchor="ctr" anchorCtr="0" compatLnSpc="1">
            <a:spAutoFit/>
          </a:bodyPr>
          <a:lstStyle/>
          <a:p>
            <a:pPr indent="266700">
              <a:lnSpc>
                <a:spcPct val="150000"/>
              </a:lnSpc>
            </a:pP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截止</a:t>
            </a:r>
            <a:r>
              <a:rPr lang="en-US" altLang="zh-CN" dirty="0" smtClean="0">
                <a:latin typeface="微软雅黑" panose="020B0503020204020204" pitchFamily="34" charset="-122"/>
                <a:ea typeface="微软雅黑" panose="020B0503020204020204" pitchFamily="34" charset="-122"/>
              </a:rPr>
              <a:t>2016</a:t>
            </a:r>
            <a:r>
              <a:rPr lang="zh-CN" altLang="zh-CN" dirty="0" smtClean="0">
                <a:latin typeface="微软雅黑" panose="020B0503020204020204" pitchFamily="34" charset="-122"/>
                <a:ea typeface="微软雅黑" panose="020B0503020204020204" pitchFamily="34" charset="-122"/>
              </a:rPr>
              <a:t>年</a:t>
            </a:r>
            <a:r>
              <a:rPr lang="en-US" altLang="zh-CN" dirty="0" smtClean="0">
                <a:latin typeface="微软雅黑" panose="020B0503020204020204" pitchFamily="34" charset="-122"/>
                <a:ea typeface="微软雅黑" panose="020B0503020204020204" pitchFamily="34" charset="-122"/>
              </a:rPr>
              <a:t>5</a:t>
            </a:r>
            <a:r>
              <a:rPr lang="zh-CN" altLang="zh-CN" dirty="0" smtClean="0">
                <a:latin typeface="微软雅黑" panose="020B0503020204020204" pitchFamily="34" charset="-122"/>
                <a:ea typeface="微软雅黑" panose="020B0503020204020204" pitchFamily="34" charset="-122"/>
              </a:rPr>
              <a:t>月</a:t>
            </a:r>
            <a:r>
              <a:rPr lang="en-US" altLang="zh-CN" dirty="0" smtClean="0">
                <a:latin typeface="微软雅黑" panose="020B0503020204020204" pitchFamily="34" charset="-122"/>
                <a:ea typeface="微软雅黑" panose="020B0503020204020204" pitchFamily="34" charset="-122"/>
              </a:rPr>
              <a:t>1</a:t>
            </a:r>
            <a:r>
              <a:rPr lang="zh-CN" altLang="zh-CN" dirty="0" smtClean="0">
                <a:latin typeface="微软雅黑" panose="020B0503020204020204" pitchFamily="34" charset="-122"/>
                <a:ea typeface="微软雅黑" panose="020B0503020204020204" pitchFamily="34" charset="-122"/>
              </a:rPr>
              <a:t>日，共有</a:t>
            </a:r>
            <a:r>
              <a:rPr lang="en-US" altLang="zh-CN" dirty="0" smtClean="0">
                <a:latin typeface="微软雅黑" panose="020B0503020204020204" pitchFamily="34" charset="-122"/>
                <a:ea typeface="微软雅黑" panose="020B0503020204020204" pitchFamily="34" charset="-122"/>
              </a:rPr>
              <a:t>1762</a:t>
            </a:r>
            <a:r>
              <a:rPr lang="zh-CN" altLang="zh-CN" dirty="0" smtClean="0">
                <a:latin typeface="微软雅黑" panose="020B0503020204020204" pitchFamily="34" charset="-122"/>
                <a:ea typeface="微软雅黑" panose="020B0503020204020204" pitchFamily="34" charset="-122"/>
              </a:rPr>
              <a:t>所高校参与了创新调查</a:t>
            </a:r>
            <a:r>
              <a:rPr lang="zh-CN" altLang="en-US"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本调查侧重调查高校通过人才培养与</a:t>
            </a:r>
            <a:r>
              <a:rPr lang="zh-CN" altLang="en-US" dirty="0" smtClean="0">
                <a:latin typeface="微软雅黑" panose="020B0503020204020204" pitchFamily="34" charset="-122"/>
                <a:ea typeface="微软雅黑" panose="020B0503020204020204" pitchFamily="34" charset="-122"/>
              </a:rPr>
              <a:t>社会</a:t>
            </a:r>
            <a:r>
              <a:rPr lang="zh-CN" altLang="zh-CN" dirty="0" smtClean="0">
                <a:latin typeface="微软雅黑" panose="020B0503020204020204" pitchFamily="34" charset="-122"/>
                <a:ea typeface="微软雅黑" panose="020B0503020204020204" pitchFamily="34" charset="-122"/>
              </a:rPr>
              <a:t>服务、产学研合作研究及科研成果转化与扩散等途径，支持和推动企业创新的力度与效果。</a:t>
            </a:r>
            <a:endParaRPr lang="zh-CN" altLang="zh-CN" dirty="0" smtClean="0">
              <a:latin typeface="微软雅黑" panose="020B0503020204020204" pitchFamily="34" charset="-122"/>
              <a:ea typeface="微软雅黑" panose="020B0503020204020204" pitchFamily="34" charset="-122"/>
            </a:endParaRPr>
          </a:p>
          <a:p>
            <a:pPr lvl="0" indent="266700"/>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3" name="矩形 2"/>
          <p:cNvSpPr/>
          <p:nvPr/>
        </p:nvSpPr>
        <p:spPr>
          <a:xfrm>
            <a:off x="2399995" y="129366"/>
            <a:ext cx="3722494" cy="461665"/>
          </a:xfrm>
          <a:prstGeom prst="rect">
            <a:avLst/>
          </a:prstGeom>
        </p:spPr>
        <p:txBody>
          <a:bodyPr wrap="none">
            <a:spAutoFit/>
          </a:bodyPr>
          <a:lstStyle/>
          <a:p>
            <a:r>
              <a:rPr lang="en-US" altLang="zh-CN" sz="2400" b="1" dirty="0" smtClean="0">
                <a:latin typeface="Cambria" panose="02040503050406030204" pitchFamily="18" charset="0"/>
                <a:cs typeface="Times New Roman" panose="02020603050405020304" pitchFamily="18" charset="0"/>
              </a:rPr>
              <a:t>  </a:t>
            </a:r>
            <a:r>
              <a:rPr lang="zh-CN" altLang="zh-CN" sz="2400" b="1" dirty="0" smtClean="0">
                <a:latin typeface="Cambria" panose="02040503050406030204" pitchFamily="18" charset="0"/>
                <a:cs typeface="Times New Roman" panose="02020603050405020304" pitchFamily="18" charset="0"/>
              </a:rPr>
              <a:t>高校产学研合作创新</a:t>
            </a:r>
            <a:r>
              <a:rPr lang="zh-CN" altLang="zh-CN" sz="2400" b="1" dirty="0" smtClean="0">
                <a:latin typeface="Cambria" panose="02040503050406030204" pitchFamily="18" charset="0"/>
                <a:cs typeface="Times New Roman" panose="02020603050405020304" pitchFamily="18" charset="0"/>
                <a:hlinkClick r:id="rId1" action="ppaction://hlinkfile"/>
              </a:rPr>
              <a:t>调查</a:t>
            </a:r>
            <a:endParaRPr lang="zh-CN" altLang="en-US" sz="2400" dirty="0"/>
          </a:p>
        </p:txBody>
      </p:sp>
      <p:graphicFrame>
        <p:nvGraphicFramePr>
          <p:cNvPr id="4" name="表格 3"/>
          <p:cNvGraphicFramePr>
            <a:graphicFrameLocks noGrp="1"/>
          </p:cNvGraphicFramePr>
          <p:nvPr/>
        </p:nvGraphicFramePr>
        <p:xfrm>
          <a:off x="4496585" y="987856"/>
          <a:ext cx="4279768" cy="3450590"/>
        </p:xfrm>
        <a:graphic>
          <a:graphicData uri="http://schemas.openxmlformats.org/drawingml/2006/table">
            <a:tbl>
              <a:tblPr/>
              <a:tblGrid>
                <a:gridCol w="780241"/>
                <a:gridCol w="1166509"/>
                <a:gridCol w="1166509"/>
                <a:gridCol w="1166509"/>
              </a:tblGrid>
              <a:tr h="288290">
                <a:tc>
                  <a:txBody>
                    <a:bodyPr/>
                    <a:lstStyle/>
                    <a:p>
                      <a:pPr algn="ctr"/>
                      <a:r>
                        <a:rPr lang="zh-CN" sz="1100" b="1" kern="100" dirty="0">
                          <a:solidFill>
                            <a:srgbClr val="000000"/>
                          </a:solidFill>
                          <a:latin typeface="Cambria" panose="02040503050406030204"/>
                          <a:ea typeface="宋体" panose="02010600030101010101" pitchFamily="2" charset="-122"/>
                          <a:cs typeface="Times New Roman" panose="02020603050405020304"/>
                        </a:rPr>
                        <a:t>办学类型</a:t>
                      </a:r>
                      <a:endParaRPr lang="zh-CN" sz="1100" kern="100" dirty="0">
                        <a:latin typeface="Cambria" panose="02040503050406030204"/>
                        <a:ea typeface="宋体" panose="02010600030101010101" pitchFamily="2" charset="-122"/>
                        <a:cs typeface="Times New Roman" panose="02020603050405020304"/>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r>
                        <a:rPr lang="zh-CN" sz="1100" b="1" kern="100">
                          <a:solidFill>
                            <a:srgbClr val="000000"/>
                          </a:solidFill>
                          <a:latin typeface="Cambria" panose="02040503050406030204"/>
                          <a:ea typeface="宋体" panose="02010600030101010101" pitchFamily="2" charset="-122"/>
                          <a:cs typeface="Times New Roman" panose="02020603050405020304"/>
                        </a:rPr>
                        <a:t>填报学校数量</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r>
                        <a:rPr lang="zh-CN" sz="1100" b="1" kern="100">
                          <a:solidFill>
                            <a:srgbClr val="000000"/>
                          </a:solidFill>
                          <a:latin typeface="Cambria" panose="02040503050406030204"/>
                          <a:ea typeface="宋体" panose="02010600030101010101" pitchFamily="2" charset="-122"/>
                          <a:cs typeface="Times New Roman" panose="02020603050405020304"/>
                        </a:rPr>
                        <a:t>学校总数量</a:t>
                      </a:r>
                      <a:endParaRPr lang="zh-CN" sz="1100" kern="10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r>
                        <a:rPr lang="zh-CN" sz="1100" b="1" kern="100">
                          <a:solidFill>
                            <a:srgbClr val="000000"/>
                          </a:solidFill>
                          <a:latin typeface="Cambria" panose="02040503050406030204"/>
                          <a:ea typeface="宋体" panose="02010600030101010101" pitchFamily="2" charset="-122"/>
                          <a:cs typeface="Times New Roman" panose="02020603050405020304"/>
                        </a:rPr>
                        <a:t>填报比例</a:t>
                      </a:r>
                      <a:endParaRPr lang="zh-CN" sz="1100" kern="10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71450">
                <a:tc>
                  <a:txBody>
                    <a:bodyPr/>
                    <a:lstStyle/>
                    <a:p>
                      <a:pPr algn="ctr">
                        <a:lnSpc>
                          <a:spcPts val="2000"/>
                        </a:lnSpc>
                        <a:spcAft>
                          <a:spcPts val="0"/>
                        </a:spcAft>
                      </a:pPr>
                      <a:r>
                        <a:rPr lang="zh-CN" sz="1200" kern="100">
                          <a:solidFill>
                            <a:srgbClr val="000000"/>
                          </a:solidFill>
                          <a:latin typeface="Calibri" panose="020F0502020204030204"/>
                          <a:ea typeface="宋体" panose="02010600030101010101" pitchFamily="2" charset="-122"/>
                          <a:cs typeface="Times New Roman" panose="02020603050405020304"/>
                        </a:rPr>
                        <a:t>财经院校</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171</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258</a:t>
                      </a:r>
                      <a:endParaRPr lang="zh-CN" sz="1100" kern="100">
                        <a:latin typeface="Cambria" panose="02040503050406030204"/>
                        <a:ea typeface="宋体" panose="02010600030101010101" pitchFamily="2" charset="-122"/>
                        <a:cs typeface="Times New Roman" panose="02020603050405020304"/>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100" kern="100">
                          <a:solidFill>
                            <a:srgbClr val="000000"/>
                          </a:solidFill>
                          <a:latin typeface="Cambria" panose="02040503050406030204"/>
                          <a:ea typeface="宋体" panose="02010600030101010101" pitchFamily="2" charset="-122"/>
                          <a:cs typeface="Times New Roman" panose="02020603050405020304"/>
                        </a:rPr>
                        <a:t>66.3</a:t>
                      </a:r>
                      <a:endParaRPr lang="zh-CN" sz="1100" kern="10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algn="ctr">
                        <a:lnSpc>
                          <a:spcPts val="2000"/>
                        </a:lnSpc>
                        <a:spcAft>
                          <a:spcPts val="0"/>
                        </a:spcAft>
                      </a:pPr>
                      <a:r>
                        <a:rPr lang="zh-CN" sz="1200" kern="100">
                          <a:solidFill>
                            <a:srgbClr val="000000"/>
                          </a:solidFill>
                          <a:latin typeface="Calibri" panose="020F0502020204030204"/>
                          <a:ea typeface="宋体" panose="02010600030101010101" pitchFamily="2" charset="-122"/>
                          <a:cs typeface="Times New Roman" panose="02020603050405020304"/>
                        </a:rPr>
                        <a:t>理工院校</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627</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895</a:t>
                      </a:r>
                      <a:endParaRPr lang="zh-CN" sz="1100" kern="100">
                        <a:latin typeface="Cambria" panose="02040503050406030204"/>
                        <a:ea typeface="宋体" panose="02010600030101010101" pitchFamily="2" charset="-122"/>
                        <a:cs typeface="Times New Roman" panose="02020603050405020304"/>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100" kern="100">
                          <a:solidFill>
                            <a:srgbClr val="000000"/>
                          </a:solidFill>
                          <a:latin typeface="Cambria" panose="02040503050406030204"/>
                          <a:ea typeface="宋体" panose="02010600030101010101" pitchFamily="2" charset="-122"/>
                          <a:cs typeface="Times New Roman" panose="02020603050405020304"/>
                        </a:rPr>
                        <a:t>70.1</a:t>
                      </a:r>
                      <a:endParaRPr lang="zh-CN" sz="1100" kern="10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algn="ctr">
                        <a:lnSpc>
                          <a:spcPts val="2000"/>
                        </a:lnSpc>
                        <a:spcAft>
                          <a:spcPts val="0"/>
                        </a:spcAft>
                      </a:pPr>
                      <a:r>
                        <a:rPr lang="zh-CN" sz="1200" kern="100">
                          <a:solidFill>
                            <a:srgbClr val="000000"/>
                          </a:solidFill>
                          <a:latin typeface="Calibri" panose="020F0502020204030204"/>
                          <a:ea typeface="宋体" panose="02010600030101010101" pitchFamily="2" charset="-122"/>
                          <a:cs typeface="Times New Roman" panose="02020603050405020304"/>
                        </a:rPr>
                        <a:t>林业院校</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12</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19</a:t>
                      </a:r>
                      <a:endParaRPr lang="zh-CN" sz="1100" kern="100">
                        <a:latin typeface="Cambria" panose="02040503050406030204"/>
                        <a:ea typeface="宋体" panose="02010600030101010101" pitchFamily="2" charset="-122"/>
                        <a:cs typeface="Times New Roman" panose="02020603050405020304"/>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100" kern="100">
                          <a:solidFill>
                            <a:srgbClr val="000000"/>
                          </a:solidFill>
                          <a:latin typeface="Cambria" panose="02040503050406030204"/>
                          <a:ea typeface="宋体" panose="02010600030101010101" pitchFamily="2" charset="-122"/>
                          <a:cs typeface="Times New Roman" panose="02020603050405020304"/>
                        </a:rPr>
                        <a:t>63.2</a:t>
                      </a:r>
                      <a:endParaRPr lang="zh-CN" sz="1100" kern="10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algn="ctr">
                        <a:lnSpc>
                          <a:spcPts val="2000"/>
                        </a:lnSpc>
                        <a:spcAft>
                          <a:spcPts val="0"/>
                        </a:spcAft>
                      </a:pPr>
                      <a:r>
                        <a:rPr lang="zh-CN" sz="1200" kern="100">
                          <a:solidFill>
                            <a:srgbClr val="000000"/>
                          </a:solidFill>
                          <a:latin typeface="Calibri" panose="020F0502020204030204"/>
                          <a:ea typeface="宋体" panose="02010600030101010101" pitchFamily="2" charset="-122"/>
                          <a:cs typeface="Times New Roman" panose="02020603050405020304"/>
                        </a:rPr>
                        <a:t>民族院校</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13</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18</a:t>
                      </a:r>
                      <a:endParaRPr lang="zh-CN" sz="1100" kern="100">
                        <a:latin typeface="Cambria" panose="02040503050406030204"/>
                        <a:ea typeface="宋体" panose="02010600030101010101" pitchFamily="2" charset="-122"/>
                        <a:cs typeface="Times New Roman" panose="02020603050405020304"/>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100" kern="100">
                          <a:solidFill>
                            <a:srgbClr val="000000"/>
                          </a:solidFill>
                          <a:latin typeface="Cambria" panose="02040503050406030204"/>
                          <a:ea typeface="宋体" panose="02010600030101010101" pitchFamily="2" charset="-122"/>
                          <a:cs typeface="Times New Roman" panose="02020603050405020304"/>
                        </a:rPr>
                        <a:t>72.2</a:t>
                      </a:r>
                      <a:endParaRPr lang="zh-CN" sz="1100" kern="10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algn="ctr">
                        <a:lnSpc>
                          <a:spcPts val="2000"/>
                        </a:lnSpc>
                        <a:spcAft>
                          <a:spcPts val="0"/>
                        </a:spcAft>
                      </a:pPr>
                      <a:r>
                        <a:rPr lang="zh-CN" sz="1200" kern="100">
                          <a:solidFill>
                            <a:srgbClr val="000000"/>
                          </a:solidFill>
                          <a:latin typeface="Calibri" panose="020F0502020204030204"/>
                          <a:ea typeface="宋体" panose="02010600030101010101" pitchFamily="2" charset="-122"/>
                          <a:cs typeface="Times New Roman" panose="02020603050405020304"/>
                        </a:rPr>
                        <a:t>农业院校</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58</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dirty="0">
                          <a:solidFill>
                            <a:srgbClr val="000000"/>
                          </a:solidFill>
                          <a:latin typeface="Calibri" panose="020F0502020204030204"/>
                          <a:ea typeface="宋体" panose="02010600030101010101" pitchFamily="2" charset="-122"/>
                          <a:cs typeface="Times New Roman" panose="02020603050405020304"/>
                        </a:rPr>
                        <a:t>82</a:t>
                      </a:r>
                      <a:endParaRPr lang="zh-CN" sz="1100" kern="100" dirty="0">
                        <a:latin typeface="Cambria" panose="02040503050406030204"/>
                        <a:ea typeface="宋体" panose="02010600030101010101" pitchFamily="2" charset="-122"/>
                        <a:cs typeface="Times New Roman" panose="02020603050405020304"/>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100" kern="100" dirty="0">
                          <a:solidFill>
                            <a:srgbClr val="000000"/>
                          </a:solidFill>
                          <a:latin typeface="Cambria" panose="02040503050406030204"/>
                          <a:ea typeface="宋体" panose="02010600030101010101" pitchFamily="2" charset="-122"/>
                          <a:cs typeface="Times New Roman" panose="02020603050405020304"/>
                        </a:rPr>
                        <a:t>70.7</a:t>
                      </a:r>
                      <a:endParaRPr lang="zh-CN" sz="1100" kern="100" dirty="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algn="ctr">
                        <a:lnSpc>
                          <a:spcPts val="2000"/>
                        </a:lnSpc>
                        <a:spcAft>
                          <a:spcPts val="0"/>
                        </a:spcAft>
                      </a:pPr>
                      <a:r>
                        <a:rPr lang="zh-CN" sz="1200" kern="100">
                          <a:solidFill>
                            <a:srgbClr val="000000"/>
                          </a:solidFill>
                          <a:latin typeface="Calibri" panose="020F0502020204030204"/>
                          <a:ea typeface="宋体" panose="02010600030101010101" pitchFamily="2" charset="-122"/>
                          <a:cs typeface="Times New Roman" panose="02020603050405020304"/>
                        </a:rPr>
                        <a:t>师范院校</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162</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218</a:t>
                      </a:r>
                      <a:endParaRPr lang="zh-CN" sz="1100" kern="100">
                        <a:latin typeface="Cambria" panose="02040503050406030204"/>
                        <a:ea typeface="宋体" panose="02010600030101010101" pitchFamily="2" charset="-122"/>
                        <a:cs typeface="Times New Roman" panose="02020603050405020304"/>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100" kern="100">
                          <a:solidFill>
                            <a:srgbClr val="000000"/>
                          </a:solidFill>
                          <a:latin typeface="Cambria" panose="02040503050406030204"/>
                          <a:ea typeface="宋体" panose="02010600030101010101" pitchFamily="2" charset="-122"/>
                          <a:cs typeface="Times New Roman" panose="02020603050405020304"/>
                        </a:rPr>
                        <a:t>74.3</a:t>
                      </a:r>
                      <a:endParaRPr lang="zh-CN" sz="1100" kern="10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algn="ctr">
                        <a:lnSpc>
                          <a:spcPts val="2000"/>
                        </a:lnSpc>
                        <a:spcAft>
                          <a:spcPts val="0"/>
                        </a:spcAft>
                      </a:pPr>
                      <a:r>
                        <a:rPr lang="zh-CN" sz="1200" kern="100">
                          <a:solidFill>
                            <a:srgbClr val="000000"/>
                          </a:solidFill>
                          <a:latin typeface="Calibri" panose="020F0502020204030204"/>
                          <a:ea typeface="宋体" panose="02010600030101010101" pitchFamily="2" charset="-122"/>
                          <a:cs typeface="Times New Roman" panose="02020603050405020304"/>
                        </a:rPr>
                        <a:t>体育院校</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22</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32</a:t>
                      </a:r>
                      <a:endParaRPr lang="zh-CN" sz="1100" kern="100">
                        <a:latin typeface="Cambria" panose="02040503050406030204"/>
                        <a:ea typeface="宋体" panose="02010600030101010101" pitchFamily="2" charset="-122"/>
                        <a:cs typeface="Times New Roman" panose="02020603050405020304"/>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100" kern="100">
                          <a:solidFill>
                            <a:srgbClr val="000000"/>
                          </a:solidFill>
                          <a:latin typeface="Cambria" panose="02040503050406030204"/>
                          <a:ea typeface="宋体" panose="02010600030101010101" pitchFamily="2" charset="-122"/>
                          <a:cs typeface="Times New Roman" panose="02020603050405020304"/>
                        </a:rPr>
                        <a:t>68.8</a:t>
                      </a:r>
                      <a:endParaRPr lang="zh-CN" sz="1100" kern="10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algn="ctr">
                        <a:lnSpc>
                          <a:spcPts val="2000"/>
                        </a:lnSpc>
                        <a:spcAft>
                          <a:spcPts val="0"/>
                        </a:spcAft>
                      </a:pPr>
                      <a:r>
                        <a:rPr lang="zh-CN" sz="1200" kern="100">
                          <a:solidFill>
                            <a:srgbClr val="000000"/>
                          </a:solidFill>
                          <a:latin typeface="Calibri" panose="020F0502020204030204"/>
                          <a:ea typeface="宋体" panose="02010600030101010101" pitchFamily="2" charset="-122"/>
                          <a:cs typeface="Times New Roman" panose="02020603050405020304"/>
                        </a:rPr>
                        <a:t>医药院校</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137</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188</a:t>
                      </a:r>
                      <a:endParaRPr lang="zh-CN" sz="1100" kern="100">
                        <a:latin typeface="Cambria" panose="02040503050406030204"/>
                        <a:ea typeface="宋体" panose="02010600030101010101" pitchFamily="2" charset="-122"/>
                        <a:cs typeface="Times New Roman" panose="02020603050405020304"/>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100" kern="100">
                          <a:solidFill>
                            <a:srgbClr val="000000"/>
                          </a:solidFill>
                          <a:latin typeface="Cambria" panose="02040503050406030204"/>
                          <a:ea typeface="宋体" panose="02010600030101010101" pitchFamily="2" charset="-122"/>
                          <a:cs typeface="Times New Roman" panose="02020603050405020304"/>
                        </a:rPr>
                        <a:t>72.9</a:t>
                      </a:r>
                      <a:endParaRPr lang="zh-CN" sz="1100" kern="10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algn="ctr">
                        <a:lnSpc>
                          <a:spcPts val="2000"/>
                        </a:lnSpc>
                        <a:spcAft>
                          <a:spcPts val="0"/>
                        </a:spcAft>
                      </a:pPr>
                      <a:r>
                        <a:rPr lang="zh-CN" sz="1200" kern="100">
                          <a:solidFill>
                            <a:srgbClr val="000000"/>
                          </a:solidFill>
                          <a:latin typeface="Calibri" panose="020F0502020204030204"/>
                          <a:ea typeface="宋体" panose="02010600030101010101" pitchFamily="2" charset="-122"/>
                          <a:cs typeface="Times New Roman" panose="02020603050405020304"/>
                        </a:rPr>
                        <a:t>艺术院校</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59</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91</a:t>
                      </a:r>
                      <a:endParaRPr lang="zh-CN" sz="1100" kern="100">
                        <a:latin typeface="Cambria" panose="02040503050406030204"/>
                        <a:ea typeface="宋体" panose="02010600030101010101" pitchFamily="2" charset="-122"/>
                        <a:cs typeface="Times New Roman" panose="02020603050405020304"/>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100" kern="100">
                          <a:solidFill>
                            <a:srgbClr val="000000"/>
                          </a:solidFill>
                          <a:latin typeface="Cambria" panose="02040503050406030204"/>
                          <a:ea typeface="宋体" panose="02010600030101010101" pitchFamily="2" charset="-122"/>
                          <a:cs typeface="Times New Roman" panose="02020603050405020304"/>
                        </a:rPr>
                        <a:t>64.8</a:t>
                      </a:r>
                      <a:endParaRPr lang="zh-CN" sz="1100" kern="10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algn="ctr">
                        <a:lnSpc>
                          <a:spcPts val="2000"/>
                        </a:lnSpc>
                        <a:spcAft>
                          <a:spcPts val="0"/>
                        </a:spcAft>
                      </a:pPr>
                      <a:r>
                        <a:rPr lang="zh-CN" sz="1200" kern="100">
                          <a:solidFill>
                            <a:srgbClr val="000000"/>
                          </a:solidFill>
                          <a:latin typeface="Calibri" panose="020F0502020204030204"/>
                          <a:ea typeface="宋体" panose="02010600030101010101" pitchFamily="2" charset="-122"/>
                          <a:cs typeface="Times New Roman" panose="02020603050405020304"/>
                        </a:rPr>
                        <a:t>语文院校</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35</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54</a:t>
                      </a:r>
                      <a:endParaRPr lang="zh-CN" sz="1100" kern="100">
                        <a:latin typeface="Cambria" panose="02040503050406030204"/>
                        <a:ea typeface="宋体" panose="02010600030101010101" pitchFamily="2" charset="-122"/>
                        <a:cs typeface="Times New Roman" panose="02020603050405020304"/>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100" kern="100">
                          <a:solidFill>
                            <a:srgbClr val="000000"/>
                          </a:solidFill>
                          <a:latin typeface="Cambria" panose="02040503050406030204"/>
                          <a:ea typeface="宋体" panose="02010600030101010101" pitchFamily="2" charset="-122"/>
                          <a:cs typeface="Times New Roman" panose="02020603050405020304"/>
                        </a:rPr>
                        <a:t>64.8</a:t>
                      </a:r>
                      <a:endParaRPr lang="zh-CN" sz="1100" kern="10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algn="ctr">
                        <a:lnSpc>
                          <a:spcPts val="2000"/>
                        </a:lnSpc>
                        <a:spcAft>
                          <a:spcPts val="0"/>
                        </a:spcAft>
                      </a:pPr>
                      <a:r>
                        <a:rPr lang="zh-CN" sz="1200" kern="100">
                          <a:solidFill>
                            <a:srgbClr val="000000"/>
                          </a:solidFill>
                          <a:latin typeface="Calibri" panose="020F0502020204030204"/>
                          <a:ea typeface="宋体" panose="02010600030101010101" pitchFamily="2" charset="-122"/>
                          <a:cs typeface="Times New Roman" panose="02020603050405020304"/>
                        </a:rPr>
                        <a:t>政法院校</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43</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71</a:t>
                      </a:r>
                      <a:endParaRPr lang="zh-CN" sz="1100" kern="100">
                        <a:latin typeface="Cambria" panose="02040503050406030204"/>
                        <a:ea typeface="宋体" panose="02010600030101010101" pitchFamily="2" charset="-122"/>
                        <a:cs typeface="Times New Roman" panose="02020603050405020304"/>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100" kern="100">
                          <a:solidFill>
                            <a:srgbClr val="000000"/>
                          </a:solidFill>
                          <a:latin typeface="Cambria" panose="02040503050406030204"/>
                          <a:ea typeface="宋体" panose="02010600030101010101" pitchFamily="2" charset="-122"/>
                          <a:cs typeface="Times New Roman" panose="02020603050405020304"/>
                        </a:rPr>
                        <a:t>60.6</a:t>
                      </a:r>
                      <a:endParaRPr lang="zh-CN" sz="1100" kern="10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algn="ctr">
                        <a:lnSpc>
                          <a:spcPts val="2000"/>
                        </a:lnSpc>
                        <a:spcAft>
                          <a:spcPts val="0"/>
                        </a:spcAft>
                      </a:pPr>
                      <a:r>
                        <a:rPr lang="zh-CN" sz="1200" kern="100">
                          <a:solidFill>
                            <a:srgbClr val="000000"/>
                          </a:solidFill>
                          <a:latin typeface="Calibri" panose="020F0502020204030204"/>
                          <a:ea typeface="宋体" panose="02010600030101010101" pitchFamily="2" charset="-122"/>
                          <a:cs typeface="Times New Roman" panose="02020603050405020304"/>
                        </a:rPr>
                        <a:t>综合大学</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423</a:t>
                      </a:r>
                      <a:endParaRPr lang="zh-CN" sz="1100" kern="100">
                        <a:latin typeface="Cambria" panose="02040503050406030204"/>
                        <a:ea typeface="宋体" panose="02010600030101010101" pitchFamily="2" charset="-122"/>
                        <a:cs typeface="Times New Roman" panose="02020603050405020304"/>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200" kern="100">
                          <a:solidFill>
                            <a:srgbClr val="000000"/>
                          </a:solidFill>
                          <a:latin typeface="Calibri" panose="020F0502020204030204"/>
                          <a:ea typeface="宋体" panose="02010600030101010101" pitchFamily="2" charset="-122"/>
                          <a:cs typeface="Times New Roman" panose="02020603050405020304"/>
                        </a:rPr>
                        <a:t>603</a:t>
                      </a:r>
                      <a:endParaRPr lang="zh-CN" sz="1100" kern="100">
                        <a:latin typeface="Cambria" panose="02040503050406030204"/>
                        <a:ea typeface="宋体" panose="02010600030101010101" pitchFamily="2" charset="-122"/>
                        <a:cs typeface="Times New Roman" panose="02020603050405020304"/>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100" kern="100" dirty="0">
                          <a:solidFill>
                            <a:srgbClr val="000000"/>
                          </a:solidFill>
                          <a:latin typeface="Cambria" panose="02040503050406030204"/>
                          <a:ea typeface="宋体" panose="02010600030101010101" pitchFamily="2" charset="-122"/>
                          <a:cs typeface="Times New Roman" panose="02020603050405020304"/>
                        </a:rPr>
                        <a:t>70.1</a:t>
                      </a:r>
                      <a:endParaRPr lang="zh-CN" sz="1100" kern="100" dirty="0">
                        <a:latin typeface="Cambria" panose="02040503050406030204"/>
                        <a:ea typeface="宋体" panose="02010600030101010101" pitchFamily="2"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641837" y="770707"/>
          <a:ext cx="6095998" cy="4007555"/>
        </p:xfrm>
        <a:graphic>
          <a:graphicData uri="http://schemas.openxmlformats.org/drawingml/2006/table">
            <a:tbl>
              <a:tblPr/>
              <a:tblGrid>
                <a:gridCol w="843686"/>
                <a:gridCol w="1313078"/>
                <a:gridCol w="1313078"/>
                <a:gridCol w="1313078"/>
                <a:gridCol w="1313078"/>
              </a:tblGrid>
              <a:tr h="705555">
                <a:tc>
                  <a:txBody>
                    <a:bodyPr/>
                    <a:lstStyle/>
                    <a:p>
                      <a:pPr algn="ctr">
                        <a:lnSpc>
                          <a:spcPts val="2000"/>
                        </a:lnSpc>
                        <a:spcAft>
                          <a:spcPts val="0"/>
                        </a:spcAft>
                      </a:pPr>
                      <a:br>
                        <a:rPr lang="en-US" sz="1100" b="1" kern="100">
                          <a:solidFill>
                            <a:srgbClr val="000000"/>
                          </a:solidFill>
                          <a:latin typeface="Calibri" panose="020F0502020204030204"/>
                          <a:ea typeface="宋体" panose="02010600030101010101" pitchFamily="2" charset="-122"/>
                          <a:cs typeface="Times New Roman" panose="02020603050405020304"/>
                        </a:rPr>
                      </a:br>
                      <a:r>
                        <a:rPr lang="zh-CN" sz="1100" b="1" kern="100">
                          <a:solidFill>
                            <a:srgbClr val="000000"/>
                          </a:solidFill>
                          <a:latin typeface="Calibri" panose="020F0502020204030204"/>
                          <a:ea typeface="宋体" panose="02010600030101010101" pitchFamily="2" charset="-122"/>
                          <a:cs typeface="Times New Roman" panose="02020603050405020304"/>
                        </a:rPr>
                        <a:t>学校类型</a:t>
                      </a:r>
                      <a:endParaRPr lang="zh-CN" sz="1000" kern="100">
                        <a:latin typeface="Cambria" panose="02040503050406030204"/>
                        <a:ea typeface="宋体" panose="02010600030101010101" pitchFamily="2" charset="-122"/>
                        <a:cs typeface="Times New Roman" panose="02020603050405020304"/>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ts val="2000"/>
                        </a:lnSpc>
                        <a:spcAft>
                          <a:spcPts val="0"/>
                        </a:spcAft>
                      </a:pPr>
                      <a:r>
                        <a:rPr lang="zh-CN" sz="1100" b="1" kern="100">
                          <a:solidFill>
                            <a:srgbClr val="000000"/>
                          </a:solidFill>
                          <a:latin typeface="Calibri" panose="020F0502020204030204"/>
                          <a:ea typeface="宋体" panose="02010600030101010101" pitchFamily="2" charset="-122"/>
                          <a:cs typeface="Times New Roman" panose="02020603050405020304"/>
                        </a:rPr>
                        <a:t>校企联合共建博士后工作站（个）</a:t>
                      </a:r>
                      <a:endParaRPr lang="zh-CN" sz="1000" kern="100">
                        <a:latin typeface="Cambria" panose="02040503050406030204"/>
                        <a:ea typeface="宋体" panose="02010600030101010101" pitchFamily="2" charset="-122"/>
                        <a:cs typeface="Times New Roman" panose="02020603050405020304"/>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ts val="2000"/>
                        </a:lnSpc>
                        <a:spcAft>
                          <a:spcPts val="0"/>
                        </a:spcAft>
                      </a:pPr>
                      <a:r>
                        <a:rPr lang="zh-CN" sz="1100" b="1" kern="100">
                          <a:solidFill>
                            <a:srgbClr val="000000"/>
                          </a:solidFill>
                          <a:latin typeface="Calibri" panose="020F0502020204030204"/>
                          <a:ea typeface="宋体" panose="02010600030101010101" pitchFamily="2" charset="-122"/>
                          <a:cs typeface="Times New Roman" panose="02020603050405020304"/>
                        </a:rPr>
                        <a:t>校企联合共建校内实习实训基地（个）</a:t>
                      </a:r>
                      <a:endParaRPr lang="zh-CN" sz="1000" kern="100">
                        <a:latin typeface="Cambria" panose="02040503050406030204"/>
                        <a:ea typeface="宋体" panose="02010600030101010101" pitchFamily="2" charset="-122"/>
                        <a:cs typeface="Times New Roman" panose="02020603050405020304"/>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ts val="2000"/>
                        </a:lnSpc>
                        <a:spcAft>
                          <a:spcPts val="0"/>
                        </a:spcAft>
                      </a:pPr>
                      <a:r>
                        <a:rPr lang="zh-CN" sz="1100" b="1" kern="100">
                          <a:solidFill>
                            <a:srgbClr val="000000"/>
                          </a:solidFill>
                          <a:latin typeface="Calibri" panose="020F0502020204030204"/>
                          <a:ea typeface="宋体" panose="02010600030101010101" pitchFamily="2" charset="-122"/>
                          <a:cs typeface="Times New Roman" panose="02020603050405020304"/>
                        </a:rPr>
                        <a:t>校企联合共建校外实习实训基地（个）</a:t>
                      </a:r>
                      <a:endParaRPr lang="zh-CN" sz="1000" kern="100">
                        <a:latin typeface="Cambria" panose="02040503050406030204"/>
                        <a:ea typeface="宋体" panose="02010600030101010101" pitchFamily="2" charset="-122"/>
                        <a:cs typeface="Times New Roman" panose="02020603050405020304"/>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ts val="2000"/>
                        </a:lnSpc>
                        <a:spcAft>
                          <a:spcPts val="0"/>
                        </a:spcAft>
                      </a:pPr>
                      <a:r>
                        <a:rPr lang="zh-CN" sz="1100" b="1" kern="100">
                          <a:solidFill>
                            <a:srgbClr val="000000"/>
                          </a:solidFill>
                          <a:latin typeface="Calibri" panose="020F0502020204030204"/>
                          <a:ea typeface="宋体" panose="02010600030101010101" pitchFamily="2" charset="-122"/>
                          <a:cs typeface="Times New Roman" panose="02020603050405020304"/>
                        </a:rPr>
                        <a:t>校企联合共建科研机构（个）</a:t>
                      </a:r>
                      <a:endParaRPr lang="zh-CN" sz="1000" kern="100">
                        <a:latin typeface="Cambria" panose="02040503050406030204"/>
                        <a:ea typeface="宋体" panose="02010600030101010101" pitchFamily="2" charset="-122"/>
                        <a:cs typeface="Times New Roman" panose="02020603050405020304"/>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财经院校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43</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2504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15340</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453</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理工院校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1294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13068</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81374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4699</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林业院校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12</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95</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1206</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62</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民族院校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0</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87</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594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55</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农业院校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198</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1398</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11148</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409</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师范院校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64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1813</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11577</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709</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体育院校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62</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593</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16</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医药院校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75</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443</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7082</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244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艺术院校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493</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2423</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124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语文院校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10</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375</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2692</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40</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政法院校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0</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145</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1141</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66</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综合大学</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578</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7231</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54406</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3314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85">
                <a:tc>
                  <a:txBody>
                    <a:bodyPr/>
                    <a:lstStyle/>
                    <a:p>
                      <a:pPr>
                        <a:lnSpc>
                          <a:spcPts val="2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总计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2276</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27714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ts val="2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189576</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ts val="2000"/>
                        </a:lnSpc>
                        <a:spcAft>
                          <a:spcPts val="0"/>
                        </a:spcAft>
                      </a:pPr>
                      <a:r>
                        <a:rPr lang="en-US" sz="1100" kern="100" dirty="0">
                          <a:solidFill>
                            <a:srgbClr val="000000"/>
                          </a:solidFill>
                          <a:latin typeface="Calibri" panose="020F0502020204030204"/>
                          <a:ea typeface="宋体" panose="02010600030101010101" pitchFamily="2" charset="-122"/>
                          <a:cs typeface="Times New Roman" panose="02020603050405020304"/>
                        </a:rPr>
                        <a:t>10191</a:t>
                      </a:r>
                      <a:endParaRPr lang="zh-CN" sz="1000" kern="100" dirty="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bl>
          </a:graphicData>
        </a:graphic>
      </p:graphicFrame>
      <p:sp>
        <p:nvSpPr>
          <p:cNvPr id="3073" name="Rectangle 1"/>
          <p:cNvSpPr>
            <a:spLocks noChangeArrowheads="1"/>
          </p:cNvSpPr>
          <p:nvPr/>
        </p:nvSpPr>
        <p:spPr bwMode="auto">
          <a:xfrm>
            <a:off x="659877" y="297209"/>
            <a:ext cx="7499022" cy="4001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  </a:t>
            </a:r>
            <a:r>
              <a:rPr kumimoji="0" lang="zh-CN" sz="2000"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不同类型学校校企合作共建基地、机构（</a:t>
            </a:r>
            <a:r>
              <a:rPr kumimoji="0" lang="en-US" altLang="zh-CN" sz="2000"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2015</a:t>
            </a:r>
            <a:r>
              <a:rPr kumimoji="0" lang="zh-CN" altLang="en-US" sz="2000"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a:t>
            </a:r>
            <a:endParaRPr kumimoji="0" lang="zh-CN" altLang="en-US"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3"/>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77333" y="135467"/>
            <a:ext cx="7696199" cy="4783666"/>
          </a:xfrm>
          <a:prstGeom prst="rect">
            <a:avLst/>
          </a:prstGeom>
          <a:noFill/>
          <a:ln>
            <a:noFill/>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98475" y="102550"/>
            <a:ext cx="8126413" cy="525462"/>
          </a:xfrm>
        </p:spPr>
        <p:txBody>
          <a:bodyPr/>
          <a:lstStyle/>
          <a:p>
            <a:pPr algn="ctr" defTabSz="0">
              <a:tabLst>
                <a:tab pos="3760470" algn="l"/>
              </a:tabLst>
            </a:pPr>
            <a:r>
              <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rPr>
              <a:t>标准框架与指标体系新变化</a:t>
            </a:r>
            <a:endParaRPr lang="zh-CN" altLang="en-US" sz="3200" noProof="1" smtClean="0">
              <a:solidFill>
                <a:schemeClr val="tx1"/>
              </a:solidFill>
              <a:latin typeface="Calibri" panose="020F0502020204030204" charset="0"/>
              <a:ea typeface="幼圆" panose="02010509060101010101" pitchFamily="49" charset="-122"/>
              <a:sym typeface="Arial" panose="020B0604020202020204" pitchFamily="34" charset="0"/>
            </a:endParaRPr>
          </a:p>
        </p:txBody>
      </p:sp>
      <p:sp>
        <p:nvSpPr>
          <p:cNvPr id="8" name="TextBox 7"/>
          <p:cNvSpPr txBox="1">
            <a:spLocks noChangeArrowheads="1"/>
          </p:cNvSpPr>
          <p:nvPr/>
        </p:nvSpPr>
        <p:spPr bwMode="auto">
          <a:xfrm>
            <a:off x="668945" y="818705"/>
            <a:ext cx="5100320" cy="400110"/>
          </a:xfrm>
          <a:prstGeom prst="rect">
            <a:avLst/>
          </a:prstGeom>
          <a:noFill/>
          <a:ln w="9525">
            <a:noFill/>
            <a:miter lim="800000"/>
          </a:ln>
        </p:spPr>
        <p:txBody>
          <a:bodyPr wrap="square">
            <a:spAutoFit/>
          </a:bodyPr>
          <a:lstStyle/>
          <a:p>
            <a:pPr>
              <a:buFont typeface="Wingdings" panose="05000000000000000000" pitchFamily="2" charset="2"/>
              <a:buChar char="u"/>
            </a:pPr>
            <a:r>
              <a:rPr lang="zh-CN" altLang="en-US" sz="2000" b="1" dirty="0" smtClean="0">
                <a:latin typeface="微软雅黑" panose="020B0503020204020204" pitchFamily="34" charset="-122"/>
                <a:ea typeface="微软雅黑" panose="020B0503020204020204" pitchFamily="34" charset="-122"/>
              </a:rPr>
              <a:t>基础设施</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创新创业中心</a:t>
            </a:r>
            <a:endParaRPr lang="zh-CN" altLang="en-US" sz="2000" b="1" dirty="0">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1979405" y="1394937"/>
            <a:ext cx="6715125" cy="2323713"/>
          </a:xfrm>
          <a:prstGeom prst="rect">
            <a:avLst/>
          </a:prstGeom>
          <a:noFill/>
          <a:ln w="9525">
            <a:noFill/>
            <a:miter lim="800000"/>
          </a:ln>
        </p:spPr>
        <p:txBody>
          <a:bodyPr wrap="square">
            <a:spAutoFit/>
          </a:bodyPr>
          <a:lstStyle/>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对学校的占地总面积和建筑总面积不作硬性规定，只对生均作以要求，满足学校正常发展需求就好。</a:t>
            </a:r>
            <a:endParaRPr lang="en-US" altLang="zh-CN" sz="1400" dirty="0" smtClean="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校内基地：各专业都具有校内基地，具有真实</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或仿真</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职业氛围、设备先进、软硬配套；校外基地：多数专业必须有稳定的校外实习实训基地，运行良好并有保障机制，实习实训效果好。</a:t>
            </a:r>
            <a:endParaRPr lang="en-US" altLang="zh-CN" sz="1400" dirty="0" smtClean="0">
              <a:latin typeface="微软雅黑" panose="020B0503020204020204" pitchFamily="34" charset="-122"/>
              <a:ea typeface="微软雅黑" panose="020B0503020204020204" pitchFamily="34" charset="-122"/>
            </a:endParaRPr>
          </a:p>
          <a:p>
            <a:pPr marL="180975" indent="-180975" algn="just">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学生的创新创业建筑面积做出规定，容纳</a:t>
            </a:r>
            <a:r>
              <a:rPr lang="en-US" altLang="zh-CN" sz="1400" dirty="0" smtClean="0">
                <a:latin typeface="微软雅黑" panose="020B0503020204020204" pitchFamily="34" charset="-122"/>
                <a:ea typeface="微软雅黑" panose="020B0503020204020204" pitchFamily="34" charset="-122"/>
                <a:cs typeface="黑体" panose="02010609060101010101" pitchFamily="49" charset="-122"/>
              </a:rPr>
              <a:t>1.5%</a:t>
            </a:r>
            <a:r>
              <a:rPr lang="zh-CN" altLang="en-US" sz="1400" dirty="0" smtClean="0">
                <a:latin typeface="微软雅黑" panose="020B0503020204020204" pitchFamily="34" charset="-122"/>
                <a:ea typeface="微软雅黑" panose="020B0503020204020204" pitchFamily="34" charset="-122"/>
                <a:cs typeface="黑体" panose="02010609060101010101" pitchFamily="49" charset="-122"/>
              </a:rPr>
              <a:t>左右的在校生。</a:t>
            </a:r>
            <a:endParaRPr lang="zh-CN" altLang="en-US" sz="1600" dirty="0" smtClean="0">
              <a:latin typeface="微软雅黑" panose="020B0503020204020204" pitchFamily="34" charset="-122"/>
              <a:ea typeface="微软雅黑" panose="020B0503020204020204" pitchFamily="34" charset="-122"/>
              <a:cs typeface="黑体" panose="02010609060101010101" pitchFamily="49" charset="-122"/>
            </a:endParaRPr>
          </a:p>
          <a:p>
            <a:pPr marL="180975" indent="-180975" algn="just">
              <a:lnSpc>
                <a:spcPct val="130000"/>
              </a:lnSpc>
              <a:spcAft>
                <a:spcPts val="600"/>
              </a:spcAft>
              <a:buSzPct val="60000"/>
              <a:buFont typeface="Wingdings" panose="05000000000000000000" pitchFamily="2" charset="2"/>
              <a:buChar char="n"/>
            </a:pPr>
            <a:endParaRPr lang="zh-CN" altLang="zh-CN" sz="16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10" name="矩形 9"/>
          <p:cNvSpPr>
            <a:spLocks noChangeArrowheads="1"/>
          </p:cNvSpPr>
          <p:nvPr/>
        </p:nvSpPr>
        <p:spPr bwMode="auto">
          <a:xfrm>
            <a:off x="1911039" y="3562705"/>
            <a:ext cx="6715125" cy="1086451"/>
          </a:xfrm>
          <a:prstGeom prst="rect">
            <a:avLst/>
          </a:prstGeom>
          <a:noFill/>
          <a:ln w="9525">
            <a:noFill/>
            <a:miter lim="800000"/>
          </a:ln>
        </p:spPr>
        <p:txBody>
          <a:bodyPr>
            <a:spAutoFit/>
          </a:bodyPr>
          <a:lstStyle/>
          <a:p>
            <a:pPr marL="180975" indent="-180975">
              <a:lnSpc>
                <a:spcPct val="130000"/>
              </a:lnSpc>
              <a:spcAft>
                <a:spcPts val="600"/>
              </a:spcAft>
              <a:buSzPct val="60000"/>
              <a:buFont typeface="Wingdings" panose="05000000000000000000" pitchFamily="2" charset="2"/>
              <a:buChar char="n"/>
            </a:pPr>
            <a:r>
              <a:rPr lang="zh-CN" altLang="en-US" sz="1400" dirty="0" smtClean="0">
                <a:latin typeface="微软雅黑" panose="020B0503020204020204" pitchFamily="34" charset="-122"/>
                <a:ea typeface="微软雅黑" panose="020B0503020204020204" pitchFamily="34" charset="-122"/>
              </a:rPr>
              <a:t>不同专业的实践教学要求，以生均面积或生均工位数为设置判断依据。</a:t>
            </a:r>
            <a:endParaRPr lang="zh-CN" altLang="zh-CN" sz="1400" dirty="0">
              <a:latin typeface="微软雅黑" panose="020B0503020204020204" pitchFamily="34" charset="-122"/>
              <a:ea typeface="微软雅黑" panose="020B0503020204020204" pitchFamily="34" charset="-122"/>
            </a:endParaRPr>
          </a:p>
          <a:p>
            <a:pPr marL="180975" indent="-180975">
              <a:lnSpc>
                <a:spcPct val="130000"/>
              </a:lnSpc>
              <a:spcAft>
                <a:spcPts val="600"/>
              </a:spcAft>
              <a:buSzPct val="60000"/>
              <a:buFont typeface="Wingdings" panose="05000000000000000000" pitchFamily="2" charset="2"/>
              <a:buChar char="n"/>
            </a:pP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关于深化高等学校创新创业教育改革的实施意见</a:t>
            </a:r>
            <a:r>
              <a:rPr lang="en-US" altLang="zh-CN"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marL="180975" indent="-180975">
              <a:lnSpc>
                <a:spcPct val="130000"/>
              </a:lnSpc>
              <a:spcAft>
                <a:spcPts val="600"/>
              </a:spcAft>
              <a:buSzPct val="60000"/>
              <a:buFont typeface="Wingdings" panose="05000000000000000000" pitchFamily="2" charset="2"/>
              <a:buChar char="n"/>
            </a:pPr>
            <a:r>
              <a:rPr lang="en-US" altLang="zh-CN" sz="1400" dirty="0" smtClean="0">
                <a:latin typeface="微软雅黑" panose="020B0503020204020204" pitchFamily="34" charset="-122"/>
                <a:ea typeface="微软雅黑" panose="020B0503020204020204" pitchFamily="34" charset="-122"/>
              </a:rPr>
              <a:t>2013</a:t>
            </a:r>
            <a:r>
              <a:rPr lang="zh-CN" altLang="en-US"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人民日报</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刊文称，我国大学生自主创业比例为</a:t>
            </a:r>
            <a:r>
              <a:rPr lang="en-US" altLang="zh-CN" sz="1400" dirty="0" smtClean="0">
                <a:latin typeface="微软雅黑" panose="020B0503020204020204" pitchFamily="34" charset="-122"/>
                <a:ea typeface="微软雅黑" panose="020B0503020204020204" pitchFamily="34" charset="-122"/>
              </a:rPr>
              <a:t>1.6%</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733425" y="1410056"/>
            <a:ext cx="1214438" cy="1862984"/>
          </a:xfrm>
          <a:prstGeom prst="rect">
            <a:avLst/>
          </a:prstGeom>
          <a:solidFill>
            <a:srgbClr val="B2B2B2">
              <a:alpha val="72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指标内涵</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2" name="矩形 11"/>
          <p:cNvSpPr/>
          <p:nvPr/>
        </p:nvSpPr>
        <p:spPr>
          <a:xfrm>
            <a:off x="665058" y="3501451"/>
            <a:ext cx="1214438" cy="1224372"/>
          </a:xfrm>
          <a:prstGeom prst="rect">
            <a:avLst/>
          </a:prstGeom>
          <a:solidFill>
            <a:srgbClr val="26487C">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微软雅黑" panose="020B0503020204020204" pitchFamily="34" charset="-122"/>
                <a:ea typeface="微软雅黑" panose="020B0503020204020204" pitchFamily="34" charset="-122"/>
              </a:rPr>
              <a:t>指标依据</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lide(fromLef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702297" y="303171"/>
            <a:ext cx="7305773" cy="36933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不同类型学校创新创业课程、项目及获奖（</a:t>
            </a:r>
            <a:r>
              <a:rPr kumimoji="0" lang="en-US" altLang="zh-CN"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2015</a:t>
            </a:r>
            <a:r>
              <a:rPr kumimoji="0" lang="zh-CN" altLang="en-US"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a:t>
            </a:r>
            <a:endParaRPr kumimoji="0" lang="zh-CN" altLang="en-US"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3" name="表格 2"/>
          <p:cNvGraphicFramePr>
            <a:graphicFrameLocks noGrp="1"/>
          </p:cNvGraphicFramePr>
          <p:nvPr/>
        </p:nvGraphicFramePr>
        <p:xfrm>
          <a:off x="1051560" y="793750"/>
          <a:ext cx="7098030" cy="3622040"/>
        </p:xfrm>
        <a:graphic>
          <a:graphicData uri="http://schemas.openxmlformats.org/drawingml/2006/table">
            <a:tbl>
              <a:tblPr/>
              <a:tblGrid>
                <a:gridCol w="1019480"/>
                <a:gridCol w="1571819"/>
                <a:gridCol w="2024763"/>
                <a:gridCol w="2481968"/>
              </a:tblGrid>
              <a:tr h="254000">
                <a:tc>
                  <a:txBody>
                    <a:bodyPr/>
                    <a:lstStyle/>
                    <a:p>
                      <a:pPr algn="ctr">
                        <a:lnSpc>
                          <a:spcPct val="150000"/>
                        </a:lnSpc>
                        <a:spcAft>
                          <a:spcPts val="0"/>
                        </a:spcAft>
                      </a:pPr>
                      <a:r>
                        <a:rPr lang="zh-CN" sz="1400" b="1" kern="100" dirty="0">
                          <a:solidFill>
                            <a:srgbClr val="000000"/>
                          </a:solidFill>
                          <a:latin typeface="Calibri" panose="020F0502020204030204"/>
                          <a:ea typeface="宋体" panose="02010600030101010101" pitchFamily="2" charset="-122"/>
                          <a:cs typeface="Times New Roman" panose="02020603050405020304"/>
                        </a:rPr>
                        <a:t>学校类型</a:t>
                      </a:r>
                      <a:endParaRPr lang="zh-CN" sz="1400" kern="100" dirty="0">
                        <a:latin typeface="Cambria" panose="02040503050406030204"/>
                        <a:ea typeface="宋体" panose="02010600030101010101" pitchFamily="2" charset="-122"/>
                        <a:cs typeface="Times New Roman" panose="02020603050405020304"/>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50000"/>
                        </a:lnSpc>
                        <a:spcAft>
                          <a:spcPts val="0"/>
                        </a:spcAft>
                      </a:pPr>
                      <a:r>
                        <a:rPr lang="zh-CN" sz="1400" b="1" kern="100" dirty="0">
                          <a:solidFill>
                            <a:srgbClr val="000000"/>
                          </a:solidFill>
                          <a:latin typeface="Calibri" panose="020F0502020204030204"/>
                          <a:ea typeface="宋体" panose="02010600030101010101" pitchFamily="2" charset="-122"/>
                          <a:cs typeface="Times New Roman" panose="02020603050405020304"/>
                        </a:rPr>
                        <a:t>创新创业课程（个）</a:t>
                      </a:r>
                      <a:endParaRPr lang="zh-CN" sz="1400" kern="100" dirty="0">
                        <a:latin typeface="Cambria" panose="02040503050406030204"/>
                        <a:ea typeface="宋体" panose="02010600030101010101" pitchFamily="2" charset="-122"/>
                        <a:cs typeface="Times New Roman" panose="02020603050405020304"/>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50000"/>
                        </a:lnSpc>
                        <a:spcAft>
                          <a:spcPts val="0"/>
                        </a:spcAft>
                      </a:pPr>
                      <a:r>
                        <a:rPr lang="zh-CN" sz="1400" b="1" kern="100" dirty="0">
                          <a:solidFill>
                            <a:srgbClr val="000000"/>
                          </a:solidFill>
                          <a:latin typeface="Calibri" panose="020F0502020204030204"/>
                          <a:ea typeface="宋体" panose="02010600030101010101" pitchFamily="2" charset="-122"/>
                          <a:cs typeface="Times New Roman" panose="02020603050405020304"/>
                        </a:rPr>
                        <a:t>在校生创新项目（个）</a:t>
                      </a:r>
                      <a:endParaRPr lang="zh-CN" sz="1400" kern="100" dirty="0">
                        <a:latin typeface="Cambria" panose="02040503050406030204"/>
                        <a:ea typeface="宋体" panose="02010600030101010101" pitchFamily="2" charset="-122"/>
                        <a:cs typeface="Times New Roman" panose="02020603050405020304"/>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50000"/>
                        </a:lnSpc>
                        <a:spcAft>
                          <a:spcPts val="0"/>
                        </a:spcAft>
                      </a:pPr>
                      <a:r>
                        <a:rPr lang="zh-CN" sz="1400" b="1" kern="100" dirty="0">
                          <a:solidFill>
                            <a:srgbClr val="000000"/>
                          </a:solidFill>
                          <a:latin typeface="Calibri" panose="020F0502020204030204"/>
                          <a:ea typeface="宋体" panose="02010600030101010101" pitchFamily="2" charset="-122"/>
                          <a:cs typeface="Times New Roman" panose="02020603050405020304"/>
                        </a:rPr>
                        <a:t>国家级创新创业大赛奖项（项）</a:t>
                      </a:r>
                      <a:endParaRPr lang="zh-CN" sz="1400" kern="100" dirty="0">
                        <a:latin typeface="Cambria" panose="02040503050406030204"/>
                        <a:ea typeface="宋体" panose="02010600030101010101" pitchFamily="2" charset="-122"/>
                        <a:cs typeface="Times New Roman" panose="02020603050405020304"/>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财经院校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1097</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7956</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626</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理工院校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7977</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31324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19016</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林业院校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106</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314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75</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民族院校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117</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1024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592</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农业院校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751</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3865</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781</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师范院校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1308</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10019</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5367</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体育院校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34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177</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8</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医药院校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665</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5500</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274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艺术院校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259</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1979</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221</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语文院校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225</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1748</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70</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政法院校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64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940</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40</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综合大学</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4435</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19109</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3754</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a:lnSpc>
                          <a:spcPct val="150000"/>
                        </a:lnSpc>
                        <a:spcAft>
                          <a:spcPts val="0"/>
                        </a:spcAft>
                      </a:pPr>
                      <a:r>
                        <a:rPr lang="zh-CN" sz="1100" kern="100">
                          <a:solidFill>
                            <a:srgbClr val="000000"/>
                          </a:solidFill>
                          <a:latin typeface="Calibri" panose="020F0502020204030204"/>
                          <a:ea typeface="宋体" panose="02010600030101010101" pitchFamily="2" charset="-122"/>
                          <a:cs typeface="Times New Roman" panose="02020603050405020304"/>
                        </a:rPr>
                        <a:t>总计</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17038</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50000"/>
                        </a:lnSpc>
                        <a:spcAft>
                          <a:spcPts val="0"/>
                        </a:spcAft>
                      </a:pPr>
                      <a:r>
                        <a:rPr lang="en-US" sz="1100" kern="100">
                          <a:solidFill>
                            <a:srgbClr val="000000"/>
                          </a:solidFill>
                          <a:latin typeface="Calibri" panose="020F0502020204030204"/>
                          <a:ea typeface="宋体" panose="02010600030101010101" pitchFamily="2" charset="-122"/>
                          <a:cs typeface="Times New Roman" panose="02020603050405020304"/>
                        </a:rPr>
                        <a:t>83955</a:t>
                      </a:r>
                      <a:endParaRPr lang="zh-CN" sz="1000" kern="10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50000"/>
                        </a:lnSpc>
                        <a:spcAft>
                          <a:spcPts val="0"/>
                        </a:spcAft>
                      </a:pPr>
                      <a:r>
                        <a:rPr lang="en-US" sz="1100" kern="100" dirty="0">
                          <a:solidFill>
                            <a:srgbClr val="000000"/>
                          </a:solidFill>
                          <a:latin typeface="Calibri" panose="020F0502020204030204"/>
                          <a:ea typeface="宋体" panose="02010600030101010101" pitchFamily="2" charset="-122"/>
                          <a:cs typeface="Times New Roman" panose="02020603050405020304"/>
                        </a:rPr>
                        <a:t>30824</a:t>
                      </a:r>
                      <a:endParaRPr lang="zh-CN" sz="1000" kern="100" dirty="0">
                        <a:latin typeface="Cambria" panose="02040503050406030204"/>
                        <a:ea typeface="宋体" panose="02010600030101010101" pitchFamily="2" charset="-122"/>
                        <a:cs typeface="Times New Roman" panose="02020603050405020304"/>
                      </a:endParaRPr>
                    </a:p>
                  </a:txBody>
                  <a:tcPr marL="63500" marR="6350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36601" y="101600"/>
            <a:ext cx="7298266" cy="5041900"/>
          </a:xfrm>
          <a:prstGeom prst="rect">
            <a:avLst/>
          </a:prstGeom>
          <a:noFill/>
          <a:ln>
            <a:noFill/>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4"/>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62000" y="0"/>
            <a:ext cx="7552267" cy="5143500"/>
          </a:xfrm>
          <a:prstGeom prst="rect">
            <a:avLst/>
          </a:prstGeom>
          <a:noFill/>
          <a:ln>
            <a:noFill/>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gradFill flip="none" rotWithShape="1">
            <a:gsLst>
              <a:gs pos="67000">
                <a:srgbClr val="012652"/>
              </a:gs>
              <a:gs pos="0">
                <a:srgbClr val="144784"/>
              </a:gs>
              <a:gs pos="100000">
                <a:srgbClr val="05254C"/>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文本框 5"/>
          <p:cNvSpPr txBox="1"/>
          <p:nvPr/>
        </p:nvSpPr>
        <p:spPr>
          <a:xfrm>
            <a:off x="3416602" y="2051338"/>
            <a:ext cx="4095389" cy="877163"/>
          </a:xfrm>
          <a:prstGeom prst="rect">
            <a:avLst/>
          </a:prstGeom>
          <a:noFill/>
        </p:spPr>
        <p:txBody>
          <a:bodyPr wrap="square" lIns="68580" tIns="34290" rIns="68580" bIns="34290" rtlCol="0">
            <a:spAutoFit/>
          </a:bodyPr>
          <a:lstStyle/>
          <a:p>
            <a:pPr>
              <a:spcAft>
                <a:spcPts val="900"/>
              </a:spcAft>
            </a:pPr>
            <a:r>
              <a:rPr lang="zh-CN" altLang="en-US" sz="2400" b="1" dirty="0" smtClean="0">
                <a:solidFill>
                  <a:schemeClr val="bg1"/>
                </a:solidFill>
                <a:latin typeface="微软雅黑" panose="020B0503020204020204" pitchFamily="34" charset="-122"/>
                <a:ea typeface="微软雅黑" panose="020B0503020204020204" pitchFamily="34" charset="-122"/>
              </a:rPr>
              <a:t>大学新作用：</a:t>
            </a:r>
            <a:r>
              <a:rPr lang="en-US" altLang="zh-CN" sz="2400" b="1" dirty="0" smtClean="0">
                <a:solidFill>
                  <a:schemeClr val="bg1"/>
                </a:solidFill>
                <a:latin typeface="微软雅黑" panose="020B0503020204020204" pitchFamily="34" charset="-122"/>
                <a:ea typeface="微软雅黑" panose="020B0503020204020204" pitchFamily="34" charset="-122"/>
              </a:rPr>
              <a:t>Get </a:t>
            </a:r>
            <a:r>
              <a:rPr lang="zh-CN" altLang="en-US" sz="2400" b="1" dirty="0" smtClean="0">
                <a:solidFill>
                  <a:schemeClr val="bg1"/>
                </a:solidFill>
                <a:latin typeface="微软雅黑" panose="020B0503020204020204" pitchFamily="34" charset="-122"/>
                <a:ea typeface="微软雅黑" panose="020B0503020204020204" pitchFamily="34" charset="-122"/>
              </a:rPr>
              <a:t>能力</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r>
              <a:rPr lang="zh-CN" altLang="en-US" sz="2100" dirty="0" smtClean="0">
                <a:solidFill>
                  <a:srgbClr val="5BA0BD"/>
                </a:solidFill>
                <a:latin typeface="幼圆" panose="02010509060101010101" pitchFamily="49" charset="-122"/>
                <a:ea typeface="幼圆" panose="02010509060101010101" pitchFamily="49" charset="-122"/>
              </a:rPr>
              <a:t>职场变革倒逼大学升级</a:t>
            </a:r>
            <a:endParaRPr lang="zh-CN" altLang="en-US" sz="2100" dirty="0">
              <a:solidFill>
                <a:srgbClr val="5BA0BD"/>
              </a:solidFill>
              <a:latin typeface="幼圆" panose="02010509060101010101" pitchFamily="49" charset="-122"/>
              <a:ea typeface="幼圆" panose="02010509060101010101" pitchFamily="49" charset="-122"/>
            </a:endParaRPr>
          </a:p>
        </p:txBody>
      </p:sp>
      <p:sp>
        <p:nvSpPr>
          <p:cNvPr id="2" name="矩形 1"/>
          <p:cNvSpPr/>
          <p:nvPr/>
        </p:nvSpPr>
        <p:spPr>
          <a:xfrm>
            <a:off x="2195287" y="1373669"/>
            <a:ext cx="1471613" cy="1921669"/>
          </a:xfrm>
          <a:prstGeom prst="rect">
            <a:avLst/>
          </a:prstGeom>
          <a:noFill/>
          <a:ln>
            <a:noFill/>
          </a:ln>
          <a:effectLst>
            <a:outerShdw blurRad="1270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1300" dirty="0" smtClean="0">
                <a:solidFill>
                  <a:srgbClr val="022658"/>
                </a:solidFill>
                <a:latin typeface="微软雅黑" panose="020B0503020204020204" pitchFamily="34" charset="-122"/>
                <a:ea typeface="微软雅黑" panose="020B0503020204020204" pitchFamily="34" charset="-122"/>
              </a:rPr>
              <a:t>1</a:t>
            </a:r>
            <a:endParaRPr lang="zh-CN" altLang="en-US" sz="11300" dirty="0">
              <a:solidFill>
                <a:srgbClr val="0226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4271963" y="219030"/>
            <a:ext cx="4643437" cy="2146742"/>
          </a:xfrm>
          <a:prstGeom prst="rect">
            <a:avLst/>
          </a:prstGeom>
        </p:spPr>
        <p:txBody>
          <a:bodyPr wrap="square" lIns="68580" tIns="34290" rIns="68580" bIns="34290">
            <a:spAutoFit/>
          </a:bodyPr>
          <a:lstStyle/>
          <a:p>
            <a:pPr algn="just">
              <a:lnSpc>
                <a:spcPct val="150000"/>
              </a:lnSpc>
            </a:pPr>
            <a:r>
              <a:rPr lang="zh-CN" altLang="zh-CN"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美国哈佛大学</a:t>
            </a:r>
            <a:r>
              <a:rPr lang="zh-CN"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教授</a:t>
            </a:r>
            <a:r>
              <a:rPr lang="en-US"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kern="0" dirty="0" smtClean="0">
                <a:solidFill>
                  <a:srgbClr val="3E3E3E"/>
                </a:solidFill>
                <a:latin typeface="微软雅黑" panose="020B0503020204020204" pitchFamily="34" charset="-122"/>
                <a:ea typeface="微软雅黑" panose="020B0503020204020204" pitchFamily="34" charset="-122"/>
              </a:rPr>
              <a:t>Frank Levy </a:t>
            </a:r>
            <a:r>
              <a:rPr lang="zh-CN"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和</a:t>
            </a:r>
            <a:r>
              <a:rPr lang="en-US"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kern="0" dirty="0" smtClean="0">
                <a:solidFill>
                  <a:srgbClr val="3E3E3E"/>
                </a:solidFill>
                <a:latin typeface="微软雅黑" panose="020B0503020204020204" pitchFamily="34" charset="-122"/>
                <a:ea typeface="微软雅黑" panose="020B0503020204020204" pitchFamily="34" charset="-122"/>
              </a:rPr>
              <a:t>Richard </a:t>
            </a:r>
            <a:r>
              <a:rPr lang="en-US" altLang="zh-CN" kern="0" dirty="0" err="1" smtClean="0">
                <a:solidFill>
                  <a:srgbClr val="3E3E3E"/>
                </a:solidFill>
                <a:latin typeface="微软雅黑" panose="020B0503020204020204" pitchFamily="34" charset="-122"/>
                <a:ea typeface="微软雅黑" panose="020B0503020204020204" pitchFamily="34" charset="-122"/>
              </a:rPr>
              <a:t>Murnane</a:t>
            </a:r>
            <a:r>
              <a:rPr lang="en-US" altLang="zh-CN" kern="0" dirty="0" smtClean="0">
                <a:solidFill>
                  <a:srgbClr val="3E3E3E"/>
                </a:solidFill>
                <a:latin typeface="微软雅黑" panose="020B0503020204020204" pitchFamily="34" charset="-122"/>
                <a:ea typeface="微软雅黑" panose="020B0503020204020204" pitchFamily="34" charset="-122"/>
              </a:rPr>
              <a:t> </a:t>
            </a:r>
            <a:r>
              <a:rPr lang="en-US"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2013</a:t>
            </a:r>
            <a:r>
              <a:rPr lang="zh-CN"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年</a:t>
            </a:r>
            <a:r>
              <a:rPr lang="zh-CN" altLang="zh-CN"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曾发表研究报告《与机器人共舞》（</a:t>
            </a:r>
            <a:r>
              <a:rPr lang="en-US" altLang="zh-CN" kern="0" dirty="0">
                <a:solidFill>
                  <a:srgbClr val="3E3E3E"/>
                </a:solidFill>
                <a:latin typeface="微软雅黑" panose="020B0503020204020204" pitchFamily="34" charset="-122"/>
                <a:ea typeface="微软雅黑" panose="020B0503020204020204" pitchFamily="34" charset="-122"/>
              </a:rPr>
              <a:t>Dancing with Robots</a:t>
            </a:r>
            <a:r>
              <a:rPr lang="zh-CN" altLang="zh-CN"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），其中研究</a:t>
            </a:r>
            <a:r>
              <a:rPr lang="zh-CN"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了</a:t>
            </a:r>
            <a:r>
              <a:rPr lang="zh-CN" altLang="en-US"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近</a:t>
            </a:r>
            <a:r>
              <a:rPr lang="zh-CN"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半个世纪</a:t>
            </a:r>
            <a:r>
              <a:rPr lang="zh-CN" altLang="zh-CN"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美国社会的工作机会变化，结果发现那些</a:t>
            </a:r>
            <a:r>
              <a:rPr lang="zh-CN" altLang="zh-CN" b="1" kern="0" dirty="0">
                <a:solidFill>
                  <a:srgbClr val="943439"/>
                </a:solidFill>
                <a:latin typeface="微软雅黑" panose="020B0503020204020204" pitchFamily="34" charset="-122"/>
                <a:ea typeface="微软雅黑" panose="020B0503020204020204" pitchFamily="34" charset="-122"/>
                <a:cs typeface="Arial" panose="020B0604020202020204" pitchFamily="34" charset="0"/>
              </a:rPr>
              <a:t>“非弹性”的工作消失最快</a:t>
            </a:r>
            <a:r>
              <a:rPr lang="zh-CN" altLang="zh-CN"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5221" y="221457"/>
            <a:ext cx="3758097" cy="4864894"/>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00537" y="2252542"/>
            <a:ext cx="4546346" cy="2376608"/>
          </a:xfrm>
          <a:prstGeom prst="rect">
            <a:avLst/>
          </a:prstGeom>
        </p:spPr>
      </p:pic>
      <p:cxnSp>
        <p:nvCxnSpPr>
          <p:cNvPr id="9" name="直接连接符 8"/>
          <p:cNvCxnSpPr/>
          <p:nvPr/>
        </p:nvCxnSpPr>
        <p:spPr>
          <a:xfrm>
            <a:off x="4329113" y="1864519"/>
            <a:ext cx="4586287" cy="0"/>
          </a:xfrm>
          <a:prstGeom prst="line">
            <a:avLst/>
          </a:prstGeom>
          <a:ln w="12700">
            <a:solidFill>
              <a:srgbClr val="2A718A"/>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600" decel="100000"/>
                                        <p:tgtEl>
                                          <p:spTgt spid="6"/>
                                        </p:tgtEl>
                                      </p:cBhvr>
                                    </p:animEffect>
                                    <p:anim calcmode="lin" valueType="num">
                                      <p:cBhvr>
                                        <p:cTn id="8" dur="600" decel="100000" fill="hold"/>
                                        <p:tgtEl>
                                          <p:spTgt spid="6"/>
                                        </p:tgtEl>
                                        <p:attrNameLst>
                                          <p:attrName>style.rotation</p:attrName>
                                        </p:attrNameLst>
                                      </p:cBhvr>
                                      <p:tavLst>
                                        <p:tav tm="0">
                                          <p:val>
                                            <p:fltVal val="-90"/>
                                          </p:val>
                                        </p:tav>
                                        <p:tav tm="100000">
                                          <p:val>
                                            <p:fltVal val="0"/>
                                          </p:val>
                                        </p:tav>
                                      </p:tavLst>
                                    </p:anim>
                                    <p:anim calcmode="lin" valueType="num">
                                      <p:cBhvr>
                                        <p:cTn id="9" dur="600" decel="100000" fill="hold"/>
                                        <p:tgtEl>
                                          <p:spTgt spid="6"/>
                                        </p:tgtEl>
                                        <p:attrNameLst>
                                          <p:attrName>ppt_x</p:attrName>
                                        </p:attrNameLst>
                                      </p:cBhvr>
                                      <p:tavLst>
                                        <p:tav tm="0">
                                          <p:val>
                                            <p:strVal val="#ppt_x+0.4"/>
                                          </p:val>
                                        </p:tav>
                                        <p:tav tm="100000">
                                          <p:val>
                                            <p:strVal val="#ppt_x-0.05"/>
                                          </p:val>
                                        </p:tav>
                                      </p:tavLst>
                                    </p:anim>
                                    <p:anim calcmode="lin" valueType="num">
                                      <p:cBhvr>
                                        <p:cTn id="10" dur="600" decel="100000" fill="hold"/>
                                        <p:tgtEl>
                                          <p:spTgt spid="6"/>
                                        </p:tgtEl>
                                        <p:attrNameLst>
                                          <p:attrName>ppt_y</p:attrName>
                                        </p:attrNameLst>
                                      </p:cBhvr>
                                      <p:tavLst>
                                        <p:tav tm="0">
                                          <p:val>
                                            <p:strVal val="#ppt_y-0.4"/>
                                          </p:val>
                                        </p:tav>
                                        <p:tav tm="100000">
                                          <p:val>
                                            <p:strVal val="#ppt_y+0.1"/>
                                          </p:val>
                                        </p:tav>
                                      </p:tavLst>
                                    </p:anim>
                                    <p:anim calcmode="lin" valueType="num">
                                      <p:cBhvr>
                                        <p:cTn id="11" dur="150" accel="100000" fill="hold">
                                          <p:stCondLst>
                                            <p:cond delay="600"/>
                                          </p:stCondLst>
                                        </p:cTn>
                                        <p:tgtEl>
                                          <p:spTgt spid="6"/>
                                        </p:tgtEl>
                                        <p:attrNameLst>
                                          <p:attrName>ppt_x</p:attrName>
                                        </p:attrNameLst>
                                      </p:cBhvr>
                                      <p:tavLst>
                                        <p:tav tm="0">
                                          <p:val>
                                            <p:strVal val="#ppt_x-0.05"/>
                                          </p:val>
                                        </p:tav>
                                        <p:tav tm="100000">
                                          <p:val>
                                            <p:strVal val="#ppt_x"/>
                                          </p:val>
                                        </p:tav>
                                      </p:tavLst>
                                    </p:anim>
                                    <p:anim calcmode="lin" valueType="num">
                                      <p:cBhvr>
                                        <p:cTn id="12" dur="150" accel="100000" fill="hold">
                                          <p:stCondLst>
                                            <p:cond delay="6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2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250"/>
                                        <p:tgtEl>
                                          <p:spTgt spid="9"/>
                                        </p:tgtEl>
                                      </p:cBhvr>
                                    </p:animEffect>
                                  </p:childTnLst>
                                </p:cTn>
                              </p:par>
                            </p:childTnLst>
                          </p:cTn>
                        </p:par>
                        <p:par>
                          <p:cTn id="21" fill="hold">
                            <p:stCondLst>
                              <p:cond delay="2250"/>
                            </p:stCondLst>
                            <p:childTnLst>
                              <p:par>
                                <p:cTn id="22" presetID="42"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13245"/>
          <a:stretch>
            <a:fillRect/>
          </a:stretch>
        </p:blipFill>
        <p:spPr>
          <a:xfrm>
            <a:off x="0" y="-19410"/>
            <a:ext cx="9144000" cy="5162909"/>
          </a:xfrm>
          <a:prstGeom prst="rect">
            <a:avLst/>
          </a:prstGeom>
        </p:spPr>
      </p:pic>
      <p:sp>
        <p:nvSpPr>
          <p:cNvPr id="9" name="文本框 2"/>
          <p:cNvSpPr txBox="1"/>
          <p:nvPr/>
        </p:nvSpPr>
        <p:spPr>
          <a:xfrm>
            <a:off x="5138782" y="3381051"/>
            <a:ext cx="3640751" cy="1184940"/>
          </a:xfrm>
          <a:prstGeom prst="rect">
            <a:avLst/>
          </a:prstGeom>
          <a:noFill/>
        </p:spPr>
        <p:txBody>
          <a:bodyPr wrap="square" lIns="68580" tIns="34290" rIns="68580" bIns="3429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57175" indent="-257175" algn="just">
              <a:lnSpc>
                <a:spcPct val="150000"/>
              </a:lnSpc>
              <a:spcAft>
                <a:spcPts val="450"/>
              </a:spcAft>
              <a:buFont typeface="Wingdings" panose="05000000000000000000" pitchFamily="2" charset="2"/>
              <a:buChar char="l"/>
            </a:pPr>
            <a:r>
              <a:rPr lang="zh-CN" altLang="en-US" sz="1500" dirty="0">
                <a:solidFill>
                  <a:schemeClr val="bg1"/>
                </a:solidFill>
                <a:latin typeface="微软雅黑" panose="020B0503020204020204" pitchFamily="34" charset="-122"/>
                <a:ea typeface="微软雅黑" panose="020B0503020204020204" pitchFamily="34" charset="-122"/>
              </a:rPr>
              <a:t>计算机对世界的了解指数般更好</a:t>
            </a:r>
            <a:r>
              <a:rPr lang="zh-CN" altLang="en-US" sz="1500" dirty="0" smtClean="0">
                <a:solidFill>
                  <a:schemeClr val="bg1"/>
                </a:solidFill>
                <a:latin typeface="微软雅黑" panose="020B0503020204020204" pitchFamily="34" charset="-122"/>
                <a:ea typeface="微软雅黑" panose="020B0503020204020204" pitchFamily="34" charset="-122"/>
              </a:rPr>
              <a:t>。</a:t>
            </a:r>
            <a:endParaRPr lang="zh-CN" altLang="en-US" sz="1500" dirty="0">
              <a:solidFill>
                <a:schemeClr val="bg1"/>
              </a:solidFill>
              <a:latin typeface="微软雅黑" panose="020B0503020204020204" pitchFamily="34" charset="-122"/>
              <a:ea typeface="微软雅黑" panose="020B0503020204020204" pitchFamily="34" charset="-122"/>
            </a:endParaRPr>
          </a:p>
          <a:p>
            <a:pPr marL="257175" indent="-257175" algn="just">
              <a:lnSpc>
                <a:spcPct val="150000"/>
              </a:lnSpc>
              <a:spcAft>
                <a:spcPts val="450"/>
              </a:spcAft>
              <a:buFont typeface="Wingdings" panose="05000000000000000000" pitchFamily="2" charset="2"/>
              <a:buChar char="l"/>
            </a:pPr>
            <a:r>
              <a:rPr lang="zh-CN" altLang="en-US" sz="1500" dirty="0">
                <a:solidFill>
                  <a:schemeClr val="bg1"/>
                </a:solidFill>
                <a:latin typeface="微软雅黑" panose="020B0503020204020204" pitchFamily="34" charset="-122"/>
                <a:ea typeface="微软雅黑" panose="020B0503020204020204" pitchFamily="34" charset="-122"/>
              </a:rPr>
              <a:t>今年以来，计算机击败世界上最好的棋手，比预期提前了10年。</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64372" y="3429000"/>
            <a:ext cx="8443913" cy="1043399"/>
          </a:xfrm>
          <a:prstGeom prst="rect">
            <a:avLst/>
          </a:prstGeom>
          <a:solidFill>
            <a:srgbClr val="2A718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矩形 1"/>
          <p:cNvSpPr/>
          <p:nvPr/>
        </p:nvSpPr>
        <p:spPr>
          <a:xfrm>
            <a:off x="385763" y="443943"/>
            <a:ext cx="4293483" cy="346249"/>
          </a:xfrm>
          <a:prstGeom prst="rect">
            <a:avLst/>
          </a:prstGeom>
        </p:spPr>
        <p:txBody>
          <a:bodyPr wrap="none" lIns="68580" tIns="34290" rIns="68580" bIns="34290">
            <a:spAutoFit/>
          </a:bodyPr>
          <a:lstStyle/>
          <a:p>
            <a:r>
              <a:rPr lang="zh-CN" altLang="zh-CN" b="1" kern="0" dirty="0">
                <a:solidFill>
                  <a:srgbClr val="2A718A"/>
                </a:solidFill>
                <a:latin typeface="微软雅黑" panose="020B0503020204020204" pitchFamily="34" charset="-122"/>
                <a:ea typeface="微软雅黑" panose="020B0503020204020204" pitchFamily="34" charset="-122"/>
                <a:cs typeface="Arial" panose="020B0604020202020204" pitchFamily="34" charset="0"/>
              </a:rPr>
              <a:t>这份报告把工作分成了五大类型，包括：</a:t>
            </a:r>
            <a:endParaRPr lang="zh-CN" altLang="en-US" b="1" dirty="0">
              <a:solidFill>
                <a:srgbClr val="2A718A"/>
              </a:solidFill>
              <a:latin typeface="微软雅黑" panose="020B0503020204020204" pitchFamily="34" charset="-122"/>
              <a:ea typeface="微软雅黑" panose="020B0503020204020204" pitchFamily="34" charset="-122"/>
            </a:endParaRPr>
          </a:p>
        </p:txBody>
      </p:sp>
      <p:sp>
        <p:nvSpPr>
          <p:cNvPr id="3" name="矩形 2"/>
          <p:cNvSpPr/>
          <p:nvPr/>
        </p:nvSpPr>
        <p:spPr>
          <a:xfrm>
            <a:off x="385763" y="963316"/>
            <a:ext cx="5336381" cy="2069797"/>
          </a:xfrm>
          <a:prstGeom prst="rect">
            <a:avLst/>
          </a:prstGeom>
        </p:spPr>
        <p:txBody>
          <a:bodyPr wrap="square" lIns="68580" tIns="34290" rIns="68580" bIns="34290">
            <a:spAutoFit/>
          </a:bodyPr>
          <a:lstStyle/>
          <a:p>
            <a:pPr marL="214630" indent="-214630">
              <a:lnSpc>
                <a:spcPct val="200000"/>
              </a:lnSpc>
              <a:buClr>
                <a:srgbClr val="2A718A"/>
              </a:buClr>
              <a:buFont typeface="Wingdings" panose="05000000000000000000" pitchFamily="2" charset="2"/>
              <a:buChar char="n"/>
            </a:pPr>
            <a:r>
              <a:rPr lang="zh-CN" altLang="zh-CN" sz="1200" b="1" kern="0" dirty="0">
                <a:latin typeface="微软雅黑" panose="020B0503020204020204" pitchFamily="34" charset="-122"/>
                <a:ea typeface="微软雅黑" panose="020B0503020204020204" pitchFamily="34" charset="-122"/>
                <a:cs typeface="Arial" panose="020B0604020202020204" pitchFamily="34" charset="0"/>
              </a:rPr>
              <a:t>信息处理：</a:t>
            </a:r>
            <a:r>
              <a:rPr lang="zh-CN" altLang="zh-CN" sz="1200" kern="0" dirty="0">
                <a:latin typeface="微软雅黑" panose="020B0503020204020204" pitchFamily="34" charset="-122"/>
                <a:ea typeface="微软雅黑" panose="020B0503020204020204" pitchFamily="34" charset="-122"/>
                <a:cs typeface="Arial" panose="020B0604020202020204" pitchFamily="34" charset="0"/>
              </a:rPr>
              <a:t>获取或解读信息，用以解决问题、做出决策；</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14630" indent="-214630">
              <a:lnSpc>
                <a:spcPct val="200000"/>
              </a:lnSpc>
              <a:buClr>
                <a:srgbClr val="2A718A"/>
              </a:buClr>
              <a:buFont typeface="Wingdings" panose="05000000000000000000" pitchFamily="2" charset="2"/>
              <a:buChar char="n"/>
            </a:pPr>
            <a:r>
              <a:rPr lang="zh-CN" altLang="zh-CN" sz="1200" b="1" kern="0" dirty="0">
                <a:latin typeface="微软雅黑" panose="020B0503020204020204" pitchFamily="34" charset="-122"/>
                <a:ea typeface="微软雅黑" panose="020B0503020204020204" pitchFamily="34" charset="-122"/>
                <a:cs typeface="Arial" panose="020B0604020202020204" pitchFamily="34" charset="0"/>
              </a:rPr>
              <a:t>解决弹性问题：</a:t>
            </a:r>
            <a:r>
              <a:rPr lang="zh-CN" altLang="zh-CN" sz="1200" kern="0" dirty="0">
                <a:latin typeface="微软雅黑" panose="020B0503020204020204" pitchFamily="34" charset="-122"/>
                <a:ea typeface="微软雅黑" panose="020B0503020204020204" pitchFamily="34" charset="-122"/>
                <a:cs typeface="Arial" panose="020B0604020202020204" pitchFamily="34" charset="0"/>
              </a:rPr>
              <a:t>比如，医生诊断病情、厨师开发菜谱</a:t>
            </a:r>
            <a:r>
              <a:rPr lang="zh-CN" altLang="zh-CN" sz="1200" kern="0" dirty="0" smtClean="0">
                <a:latin typeface="微软雅黑" panose="020B0503020204020204" pitchFamily="34" charset="-122"/>
                <a:ea typeface="微软雅黑" panose="020B0503020204020204" pitchFamily="34" charset="-122"/>
                <a:cs typeface="Arial" panose="020B0604020202020204" pitchFamily="34" charset="0"/>
              </a:rPr>
              <a:t>。</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14630" indent="-214630">
              <a:lnSpc>
                <a:spcPct val="200000"/>
              </a:lnSpc>
              <a:spcAft>
                <a:spcPts val="900"/>
              </a:spcAft>
              <a:buClr>
                <a:srgbClr val="2A718A"/>
              </a:buClr>
              <a:buFont typeface="Wingdings" panose="05000000000000000000" pitchFamily="2" charset="2"/>
              <a:buChar char="n"/>
            </a:pPr>
            <a:r>
              <a:rPr lang="zh-CN" altLang="zh-CN" sz="1200" b="1" kern="0" dirty="0">
                <a:latin typeface="微软雅黑" panose="020B0503020204020204" pitchFamily="34" charset="-122"/>
                <a:ea typeface="微软雅黑" panose="020B0503020204020204" pitchFamily="34" charset="-122"/>
                <a:cs typeface="Arial" panose="020B0604020202020204" pitchFamily="34" charset="0"/>
              </a:rPr>
              <a:t>弹性手工：</a:t>
            </a:r>
            <a:r>
              <a:rPr lang="zh-CN" altLang="zh-CN" sz="1200" kern="0" dirty="0">
                <a:latin typeface="微软雅黑" panose="020B0503020204020204" pitchFamily="34" charset="-122"/>
                <a:ea typeface="微软雅黑" panose="020B0503020204020204" pitchFamily="34" charset="-122"/>
                <a:cs typeface="Arial" panose="020B0604020202020204" pitchFamily="34" charset="0"/>
              </a:rPr>
              <a:t>不容易被规范化的劳动工作，如卡车司机；</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14630" indent="-214630">
              <a:lnSpc>
                <a:spcPct val="200000"/>
              </a:lnSpc>
              <a:buClr>
                <a:srgbClr val="FFC000"/>
              </a:buClr>
              <a:buFont typeface="Wingdings" panose="05000000000000000000" pitchFamily="2" charset="2"/>
              <a:buChar char="n"/>
            </a:pPr>
            <a:r>
              <a:rPr lang="zh-CN" altLang="zh-CN" sz="1200" b="1" kern="0" dirty="0">
                <a:solidFill>
                  <a:schemeClr val="accent2"/>
                </a:solidFill>
                <a:latin typeface="微软雅黑" panose="020B0503020204020204" pitchFamily="34" charset="-122"/>
                <a:ea typeface="微软雅黑" panose="020B0503020204020204" pitchFamily="34" charset="-122"/>
                <a:cs typeface="Arial" panose="020B0604020202020204" pitchFamily="34" charset="0"/>
              </a:rPr>
              <a:t>非弹性手工：</a:t>
            </a:r>
            <a:r>
              <a:rPr lang="zh-CN" altLang="zh-CN" sz="1200" kern="0" dirty="0">
                <a:solidFill>
                  <a:schemeClr val="accent2"/>
                </a:solidFill>
                <a:latin typeface="微软雅黑" panose="020B0503020204020204" pitchFamily="34" charset="-122"/>
                <a:ea typeface="微软雅黑" panose="020B0503020204020204" pitchFamily="34" charset="-122"/>
                <a:cs typeface="Arial" panose="020B0604020202020204" pitchFamily="34" charset="0"/>
              </a:rPr>
              <a:t>有一定规律可循的劳动工作，如，生产在线的包装；</a:t>
            </a:r>
            <a:endParaRPr lang="zh-CN" altLang="zh-CN" sz="1200" kern="1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marL="214630" indent="-214630">
              <a:lnSpc>
                <a:spcPct val="200000"/>
              </a:lnSpc>
              <a:buClr>
                <a:srgbClr val="FFC000"/>
              </a:buClr>
              <a:buFont typeface="Wingdings" panose="05000000000000000000" pitchFamily="2" charset="2"/>
              <a:buChar char="n"/>
            </a:pPr>
            <a:r>
              <a:rPr lang="zh-CN" altLang="zh-CN" sz="1200" b="1" kern="0" dirty="0">
                <a:solidFill>
                  <a:schemeClr val="accent2"/>
                </a:solidFill>
                <a:latin typeface="微软雅黑" panose="020B0503020204020204" pitchFamily="34" charset="-122"/>
                <a:ea typeface="微软雅黑" panose="020B0503020204020204" pitchFamily="34" charset="-122"/>
                <a:cs typeface="Arial" panose="020B0604020202020204" pitchFamily="34" charset="0"/>
              </a:rPr>
              <a:t>非弹性认知：</a:t>
            </a:r>
            <a:r>
              <a:rPr lang="zh-CN" altLang="zh-CN" sz="1200" kern="0" dirty="0">
                <a:solidFill>
                  <a:schemeClr val="accent2"/>
                </a:solidFill>
                <a:latin typeface="微软雅黑" panose="020B0503020204020204" pitchFamily="34" charset="-122"/>
                <a:ea typeface="微软雅黑" panose="020B0503020204020204" pitchFamily="34" charset="-122"/>
                <a:cs typeface="Arial" panose="020B0604020202020204" pitchFamily="34" charset="0"/>
              </a:rPr>
              <a:t>有一定规律可循的认知工作，如，计算税收。</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4" name="矩形 3"/>
          <p:cNvSpPr/>
          <p:nvPr/>
        </p:nvSpPr>
        <p:spPr>
          <a:xfrm>
            <a:off x="514350" y="3464719"/>
            <a:ext cx="8315325" cy="931024"/>
          </a:xfrm>
          <a:prstGeom prst="rect">
            <a:avLst/>
          </a:prstGeom>
        </p:spPr>
        <p:txBody>
          <a:bodyPr wrap="square" lIns="68580" tIns="34290" rIns="68580" bIns="34290">
            <a:spAutoFit/>
          </a:bodyPr>
          <a:lstStyle/>
          <a:p>
            <a:pPr>
              <a:lnSpc>
                <a:spcPct val="200000"/>
              </a:lnSpc>
            </a:pPr>
            <a:r>
              <a:rPr lang="zh-CN" altLang="zh-CN" sz="14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报告</a:t>
            </a:r>
            <a:r>
              <a:rPr lang="zh-CN"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认为</a:t>
            </a:r>
            <a:r>
              <a:rPr lang="zh-CN" altLang="zh-CN" sz="1400" kern="0" dirty="0">
                <a:solidFill>
                  <a:srgbClr val="FFC000"/>
                </a:solidFill>
                <a:latin typeface="微软雅黑" panose="020B0503020204020204" pitchFamily="34" charset="-122"/>
                <a:ea typeface="微软雅黑" panose="020B0503020204020204" pitchFamily="34" charset="-122"/>
                <a:cs typeface="Arial" panose="020B0604020202020204" pitchFamily="34" charset="0"/>
              </a:rPr>
              <a:t>，人类心智的优势在于“弹性”</a:t>
            </a:r>
            <a:r>
              <a:rPr lang="zh-CN"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——能处理、整合不同的信息并做出判断，从分析财报到品尝味道，莫不如是。而计算机的优势则在于速度和正确性，而非弹性。</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47084" y="617067"/>
            <a:ext cx="3654029" cy="1748281"/>
          </a:xfrm>
          <a:prstGeom prst="rect">
            <a:avLst/>
          </a:prstGeom>
        </p:spPr>
      </p:pic>
      <p:sp>
        <p:nvSpPr>
          <p:cNvPr id="6" name="矩形 5"/>
          <p:cNvSpPr/>
          <p:nvPr/>
        </p:nvSpPr>
        <p:spPr>
          <a:xfrm>
            <a:off x="5322094" y="2538473"/>
            <a:ext cx="3550444" cy="577081"/>
          </a:xfrm>
          <a:prstGeom prst="rect">
            <a:avLst/>
          </a:prstGeom>
          <a:ln>
            <a:noFill/>
          </a:ln>
        </p:spPr>
        <p:txBody>
          <a:bodyPr wrap="square" lIns="68580" tIns="34290" rIns="68580" bIns="34290">
            <a:spAutoFit/>
          </a:bodyPr>
          <a:lstStyle/>
          <a:p>
            <a:pPr marL="214630" indent="-214630">
              <a:lnSpc>
                <a:spcPct val="150000"/>
              </a:lnSpc>
              <a:buClr>
                <a:srgbClr val="943439"/>
              </a:buClr>
              <a:buFont typeface="微软雅黑" panose="020B0503020204020204" pitchFamily="34" charset="-122"/>
              <a:buChar char="★"/>
            </a:pPr>
            <a:r>
              <a:rPr lang="zh-CN" altLang="zh-CN" sz="11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研究发现，过去半个世纪（</a:t>
            </a:r>
            <a:r>
              <a:rPr lang="en-US" altLang="zh-CN" sz="1100" kern="0" dirty="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1960-2009</a:t>
            </a:r>
            <a:r>
              <a:rPr lang="zh-CN" altLang="zh-CN" sz="11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a:t>
            </a:r>
            <a:r>
              <a:rPr lang="zh-CN" altLang="zh-CN" sz="1100" b="1" kern="0" dirty="0">
                <a:solidFill>
                  <a:srgbClr val="2A718A"/>
                </a:solidFill>
                <a:latin typeface="微软雅黑" panose="020B0503020204020204" pitchFamily="34" charset="-122"/>
                <a:ea typeface="微软雅黑" panose="020B0503020204020204" pitchFamily="34" charset="-122"/>
                <a:cs typeface="Arial" panose="020B0604020202020204" pitchFamily="34" charset="0"/>
              </a:rPr>
              <a:t>前三类</a:t>
            </a:r>
            <a:r>
              <a:rPr lang="zh-CN" altLang="zh-CN" sz="11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工作的需求不断上升，</a:t>
            </a:r>
            <a:r>
              <a:rPr lang="zh-CN" altLang="zh-CN" sz="1100" b="1" kern="0" dirty="0">
                <a:solidFill>
                  <a:schemeClr val="accent2"/>
                </a:solidFill>
                <a:latin typeface="微软雅黑" panose="020B0503020204020204" pitchFamily="34" charset="-122"/>
                <a:ea typeface="微软雅黑" panose="020B0503020204020204" pitchFamily="34" charset="-122"/>
                <a:cs typeface="Arial" panose="020B0604020202020204" pitchFamily="34" charset="0"/>
              </a:rPr>
              <a:t>后两类</a:t>
            </a:r>
            <a:r>
              <a:rPr lang="zh-CN" altLang="zh-CN" sz="11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则在快速消失。</a:t>
            </a:r>
            <a:endParaRPr lang="zh-CN" altLang="zh-CN" sz="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50"/>
                                        <p:tgtEl>
                                          <p:spTgt spid="6"/>
                                        </p:tgtEl>
                                      </p:cBhvr>
                                    </p:animEffect>
                                    <p:anim calcmode="lin" valueType="num">
                                      <p:cBhvr>
                                        <p:cTn id="22" dur="250" fill="hold"/>
                                        <p:tgtEl>
                                          <p:spTgt spid="6"/>
                                        </p:tgtEl>
                                        <p:attrNameLst>
                                          <p:attrName>ppt_x</p:attrName>
                                        </p:attrNameLst>
                                      </p:cBhvr>
                                      <p:tavLst>
                                        <p:tav tm="0">
                                          <p:val>
                                            <p:strVal val="#ppt_x"/>
                                          </p:val>
                                        </p:tav>
                                        <p:tav tm="100000">
                                          <p:val>
                                            <p:strVal val="#ppt_x"/>
                                          </p:val>
                                        </p:tav>
                                      </p:tavLst>
                                    </p:anim>
                                    <p:anim calcmode="lin" valueType="num">
                                      <p:cBhvr>
                                        <p:cTn id="23" dur="2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6" grpId="0"/>
    </p:bld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194095" y="293002"/>
            <a:ext cx="8714835" cy="611489"/>
            <a:chOff x="258793" y="390669"/>
            <a:chExt cx="11619780" cy="815319"/>
          </a:xfrm>
        </p:grpSpPr>
        <p:sp>
          <p:nvSpPr>
            <p:cNvPr id="11" name="矩形 10"/>
            <p:cNvSpPr/>
            <p:nvPr/>
          </p:nvSpPr>
          <p:spPr>
            <a:xfrm>
              <a:off x="258793" y="390669"/>
              <a:ext cx="11619780" cy="815319"/>
            </a:xfrm>
            <a:prstGeom prst="rect">
              <a:avLst/>
            </a:prstGeom>
            <a:solidFill>
              <a:srgbClr val="485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44518" y="567497"/>
              <a:ext cx="3939540" cy="492443"/>
            </a:xfrm>
            <a:prstGeom prst="rect">
              <a:avLst/>
            </a:prstGeom>
          </p:spPr>
          <p:txBody>
            <a:bodyPr wrap="none">
              <a:spAutoFit/>
            </a:bodyPr>
            <a:lstStyle/>
            <a:p>
              <a:r>
                <a:rPr lang="zh-CN" altLang="zh-CN"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未来社会，决策重于执行。</a:t>
              </a:r>
              <a:endParaRPr lang="zh-CN" altLang="en-US"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3" name="矩形 2"/>
          <p:cNvSpPr/>
          <p:nvPr/>
        </p:nvSpPr>
        <p:spPr>
          <a:xfrm>
            <a:off x="242220" y="940820"/>
            <a:ext cx="8746705" cy="900246"/>
          </a:xfrm>
          <a:prstGeom prst="rect">
            <a:avLst/>
          </a:prstGeom>
        </p:spPr>
        <p:txBody>
          <a:bodyPr wrap="square" lIns="68580" tIns="34290" rIns="68580" bIns="34290">
            <a:spAutoFit/>
          </a:bodyPr>
          <a:lstStyle/>
          <a:p>
            <a:pPr>
              <a:lnSpc>
                <a:spcPct val="150000"/>
              </a:lnSpc>
            </a:pPr>
            <a:r>
              <a:rPr lang="zh-CN" altLang="zh-CN"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随着电脑的不断升级，</a:t>
            </a:r>
            <a:r>
              <a:rPr lang="zh-CN" altLang="zh-CN" b="1" kern="0" dirty="0" smtClean="0">
                <a:latin typeface="微软雅黑" panose="020B0503020204020204" pitchFamily="34" charset="-122"/>
                <a:ea typeface="微软雅黑" panose="020B0503020204020204" pitchFamily="34" charset="-122"/>
                <a:cs typeface="Arial" panose="020B0604020202020204" pitchFamily="34" charset="0"/>
              </a:rPr>
              <a:t>在所有可标准化、流程化、逻辑化、规律化的工作领域，人力都会被逐渐淘汰。</a:t>
            </a:r>
            <a:endParaRPr lang="zh-CN" altLang="en-US" dirty="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4095" y="1839284"/>
            <a:ext cx="4470640" cy="2520230"/>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b="6988"/>
          <a:stretch>
            <a:fillRect/>
          </a:stretch>
        </p:blipFill>
        <p:spPr>
          <a:xfrm>
            <a:off x="4849655" y="1839284"/>
            <a:ext cx="4059275" cy="25202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50"/>
                                        <p:tgtEl>
                                          <p:spTgt spid="10"/>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out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p:nvSpPr>
        <p:spPr>
          <a:xfrm>
            <a:off x="4208379" y="3710113"/>
            <a:ext cx="4753810" cy="1315745"/>
          </a:xfrm>
          <a:prstGeom prst="rect">
            <a:avLst/>
          </a:prstGeom>
        </p:spPr>
        <p:txBody>
          <a:bodyPr wrap="square" lIns="68580" tIns="34290" rIns="68580" bIns="34290">
            <a:spAutoFit/>
          </a:bodyPr>
          <a:lstStyle/>
          <a:p>
            <a:pPr algn="r">
              <a:lnSpc>
                <a:spcPct val="150000"/>
              </a:lnSpc>
            </a:pPr>
            <a:r>
              <a:rPr lang="zh-CN" altLang="zh-CN" kern="0" dirty="0">
                <a:solidFill>
                  <a:schemeClr val="bg1"/>
                </a:solidFill>
                <a:latin typeface="幼圆" panose="02010509060101010101" pitchFamily="49" charset="-122"/>
                <a:ea typeface="幼圆" panose="02010509060101010101" pitchFamily="49" charset="-122"/>
                <a:cs typeface="Arial" panose="020B0604020202020204" pitchFamily="34" charset="0"/>
              </a:rPr>
              <a:t>面对这样的知识供给和职场需求，大学</a:t>
            </a:r>
            <a:r>
              <a:rPr lang="zh-CN" altLang="zh-CN" kern="0" dirty="0" smtClean="0">
                <a:solidFill>
                  <a:schemeClr val="bg1"/>
                </a:solidFill>
                <a:latin typeface="幼圆" panose="02010509060101010101" pitchFamily="49" charset="-122"/>
                <a:ea typeface="幼圆" panose="02010509060101010101" pitchFamily="49" charset="-122"/>
                <a:cs typeface="Arial" panose="020B0604020202020204" pitchFamily="34" charset="0"/>
              </a:rPr>
              <a:t>，</a:t>
            </a:r>
            <a:endParaRPr lang="en-US" altLang="zh-CN" kern="0" dirty="0" smtClean="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r">
              <a:lnSpc>
                <a:spcPct val="150000"/>
              </a:lnSpc>
            </a:pPr>
            <a:r>
              <a:rPr lang="zh-CN" altLang="zh-CN" kern="0" dirty="0" smtClean="0">
                <a:solidFill>
                  <a:schemeClr val="bg1"/>
                </a:solidFill>
                <a:latin typeface="幼圆" panose="02010509060101010101" pitchFamily="49" charset="-122"/>
                <a:ea typeface="幼圆" panose="02010509060101010101" pitchFamily="49" charset="-122"/>
                <a:cs typeface="Arial" panose="020B0604020202020204" pitchFamily="34" charset="0"/>
              </a:rPr>
              <a:t>作为</a:t>
            </a:r>
            <a:r>
              <a:rPr lang="zh-CN" altLang="zh-CN" kern="0" dirty="0">
                <a:solidFill>
                  <a:schemeClr val="bg1"/>
                </a:solidFill>
                <a:latin typeface="幼圆" panose="02010509060101010101" pitchFamily="49" charset="-122"/>
                <a:ea typeface="幼圆" panose="02010509060101010101" pitchFamily="49" charset="-122"/>
                <a:cs typeface="Arial" panose="020B0604020202020204" pitchFamily="34" charset="0"/>
              </a:rPr>
              <a:t>通往职场的路径，将在未来十年发生前所未有的重大变革。</a:t>
            </a:r>
            <a:endParaRPr lang="zh-CN" altLang="en-US" dirty="0">
              <a:solidFill>
                <a:schemeClr val="bg1"/>
              </a:solidFill>
              <a:latin typeface="幼圆" panose="02010509060101010101" pitchFamily="49" charset="-122"/>
              <a:ea typeface="幼圆" panose="02010509060101010101" pitchFamily="49" charset="-122"/>
            </a:endParaRPr>
          </a:p>
        </p:txBody>
      </p:sp>
      <p:grpSp>
        <p:nvGrpSpPr>
          <p:cNvPr id="2" name="组合 1"/>
          <p:cNvGrpSpPr/>
          <p:nvPr/>
        </p:nvGrpSpPr>
        <p:grpSpPr>
          <a:xfrm>
            <a:off x="4008749" y="4448"/>
            <a:ext cx="5135253" cy="671513"/>
            <a:chOff x="5344997" y="5931"/>
            <a:chExt cx="6847003" cy="895350"/>
          </a:xfrm>
        </p:grpSpPr>
        <p:sp>
          <p:nvSpPr>
            <p:cNvPr id="12" name="矩形 11"/>
            <p:cNvSpPr/>
            <p:nvPr/>
          </p:nvSpPr>
          <p:spPr>
            <a:xfrm>
              <a:off x="5391150" y="5931"/>
              <a:ext cx="6800850" cy="89535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44997" y="225991"/>
              <a:ext cx="6709529" cy="492442"/>
            </a:xfrm>
            <a:prstGeom prst="rect">
              <a:avLst/>
            </a:prstGeom>
          </p:spPr>
          <p:txBody>
            <a:bodyPr wrap="none">
              <a:spAutoFit/>
            </a:bodyPr>
            <a:lstStyle/>
            <a:p>
              <a:r>
                <a:rPr lang="zh-CN" altLang="zh-CN" b="1" kern="0" dirty="0">
                  <a:solidFill>
                    <a:srgbClr val="672D46"/>
                  </a:solidFill>
                  <a:latin typeface="微软雅黑" panose="020B0503020204020204" pitchFamily="34" charset="-122"/>
                  <a:ea typeface="微软雅黑" panose="020B0503020204020204" pitchFamily="34" charset="-122"/>
                  <a:cs typeface="Arial" panose="020B0604020202020204" pitchFamily="34" charset="0"/>
                </a:rPr>
                <a:t>与此同时，知识将前所未有的越来越唾手可得。</a:t>
              </a:r>
              <a:endParaRPr lang="zh-CN" altLang="en-US" b="1" dirty="0">
                <a:solidFill>
                  <a:srgbClr val="672D46"/>
                </a:solidFill>
                <a:latin typeface="微软雅黑" panose="020B0503020204020204" pitchFamily="34" charset="-122"/>
                <a:ea typeface="微软雅黑" panose="020B0503020204020204" pitchFamily="34" charset="-122"/>
              </a:endParaRPr>
            </a:p>
          </p:txBody>
        </p:sp>
      </p:gr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t="2226"/>
          <a:stretch>
            <a:fillRect/>
          </a:stretch>
        </p:blipFill>
        <p:spPr>
          <a:xfrm>
            <a:off x="0" y="-84108"/>
            <a:ext cx="9144000" cy="5227607"/>
          </a:xfrm>
          <a:prstGeom prst="rect">
            <a:avLst/>
          </a:prstGeom>
        </p:spPr>
      </p:pic>
      <p:sp>
        <p:nvSpPr>
          <p:cNvPr id="2" name="矩形 1"/>
          <p:cNvSpPr/>
          <p:nvPr/>
        </p:nvSpPr>
        <p:spPr>
          <a:xfrm>
            <a:off x="5179219" y="1704433"/>
            <a:ext cx="3635225" cy="761747"/>
          </a:xfrm>
          <a:prstGeom prst="rect">
            <a:avLst/>
          </a:prstGeom>
        </p:spPr>
        <p:txBody>
          <a:bodyPr wrap="square" lIns="68580" tIns="34290" rIns="68580" bIns="34290">
            <a:spAutoFit/>
          </a:bodyPr>
          <a:lstStyle/>
          <a:p>
            <a:pPr algn="just">
              <a:lnSpc>
                <a:spcPct val="150000"/>
              </a:lnSpc>
            </a:pPr>
            <a:r>
              <a:rPr lang="zh-CN" altLang="zh-CN" sz="1500" b="1" kern="0" dirty="0">
                <a:solidFill>
                  <a:srgbClr val="E36C09"/>
                </a:solidFill>
                <a:latin typeface="微软雅黑" panose="020B0503020204020204" pitchFamily="34" charset="-122"/>
                <a:ea typeface="微软雅黑" panose="020B0503020204020204" pitchFamily="34" charset="-122"/>
                <a:cs typeface="Arial" panose="020B0604020202020204" pitchFamily="34" charset="0"/>
              </a:rPr>
              <a:t>大学的价值将不再是提供背书，而是帮助学生切切实实地“能力上身”。</a:t>
            </a:r>
            <a:endParaRPr lang="zh-CN" altLang="en-US" sz="1500" dirty="0">
              <a:latin typeface="微软雅黑" panose="020B0503020204020204" pitchFamily="34" charset="-122"/>
              <a:ea typeface="微软雅黑" panose="020B0503020204020204" pitchFamily="34" charset="-122"/>
            </a:endParaRPr>
          </a:p>
        </p:txBody>
      </p:sp>
      <p:sp>
        <p:nvSpPr>
          <p:cNvPr id="3" name="矩形 2"/>
          <p:cNvSpPr/>
          <p:nvPr/>
        </p:nvSpPr>
        <p:spPr>
          <a:xfrm>
            <a:off x="5443537" y="2720213"/>
            <a:ext cx="3513305" cy="1546577"/>
          </a:xfrm>
          <a:prstGeom prst="rect">
            <a:avLst/>
          </a:prstGeom>
        </p:spPr>
        <p:txBody>
          <a:bodyPr wrap="square" lIns="68580" tIns="34290" rIns="68580" bIns="34290">
            <a:spAutoFit/>
          </a:bodyPr>
          <a:lstStyle/>
          <a:p>
            <a:pPr algn="just">
              <a:lnSpc>
                <a:spcPct val="150000"/>
              </a:lnSpc>
            </a:pPr>
            <a:r>
              <a:rPr lang="zh-CN" altLang="zh-CN" sz="16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用美国</a:t>
            </a:r>
            <a:r>
              <a:rPr lang="en-US" altLang="zh-CN" sz="1600" kern="0" dirty="0">
                <a:solidFill>
                  <a:srgbClr val="3E3E3E"/>
                </a:solidFill>
                <a:latin typeface="微软雅黑" panose="020B0503020204020204" pitchFamily="34" charset="-122"/>
                <a:ea typeface="微软雅黑" panose="020B0503020204020204" pitchFamily="34" charset="-122"/>
              </a:rPr>
              <a:t>Olin</a:t>
            </a:r>
            <a:r>
              <a:rPr lang="zh-CN" altLang="zh-CN" sz="16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工程学院</a:t>
            </a:r>
            <a:r>
              <a:rPr lang="zh-CN" altLang="zh-CN"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院长</a:t>
            </a:r>
            <a:r>
              <a:rPr lang="en-US" altLang="zh-CN"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600" kern="0" dirty="0" smtClean="0">
                <a:solidFill>
                  <a:srgbClr val="3E3E3E"/>
                </a:solidFill>
                <a:latin typeface="微软雅黑" panose="020B0503020204020204" pitchFamily="34" charset="-122"/>
                <a:ea typeface="微软雅黑" panose="020B0503020204020204" pitchFamily="34" charset="-122"/>
              </a:rPr>
              <a:t>Richard Miller </a:t>
            </a:r>
            <a:r>
              <a:rPr lang="zh-CN" altLang="zh-CN"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的</a:t>
            </a:r>
            <a:r>
              <a:rPr lang="zh-CN" altLang="zh-CN" sz="16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话说，靠</a:t>
            </a:r>
            <a:r>
              <a:rPr lang="zh-CN" altLang="zh-CN"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教</a:t>
            </a:r>
            <a:r>
              <a:rPr lang="zh-CN" altLang="en-US"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学</a:t>
            </a:r>
            <a:r>
              <a:rPr lang="zh-CN" altLang="zh-CN" sz="16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点</a:t>
            </a:r>
            <a:r>
              <a:rPr lang="zh-CN" altLang="zh-CN" sz="16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上网就能学到的东西收学费，恐怕不是个长久的商业模式。</a:t>
            </a:r>
            <a:endParaRPr lang="zh-CN" altLang="en-US" sz="1600"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179219" y="2521744"/>
            <a:ext cx="3964781" cy="0"/>
          </a:xfrm>
          <a:prstGeom prst="line">
            <a:avLst/>
          </a:prstGeom>
          <a:ln w="12700">
            <a:solidFill>
              <a:srgbClr val="803857"/>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179219" y="2800351"/>
            <a:ext cx="128588" cy="850106"/>
          </a:xfrm>
          <a:prstGeom prst="rect">
            <a:avLst/>
          </a:prstGeom>
          <a:solidFill>
            <a:srgbClr val="A6487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childTnLst>
                                </p:cTn>
                              </p:par>
                            </p:childTnLst>
                          </p:cTn>
                        </p:par>
                        <p:par>
                          <p:cTn id="14" fill="hold">
                            <p:stCondLst>
                              <p:cond delay="1000"/>
                            </p:stCondLst>
                            <p:childTnLst>
                              <p:par>
                                <p:cTn id="15" presetID="14" presetClass="entr" presetSubtype="5"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vertical)">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gradFill flip="none" rotWithShape="1">
            <a:gsLst>
              <a:gs pos="67000">
                <a:srgbClr val="012652"/>
              </a:gs>
              <a:gs pos="0">
                <a:srgbClr val="144784"/>
              </a:gs>
              <a:gs pos="100000">
                <a:srgbClr val="05254C"/>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文本框 5"/>
          <p:cNvSpPr txBox="1"/>
          <p:nvPr/>
        </p:nvSpPr>
        <p:spPr>
          <a:xfrm>
            <a:off x="3604225" y="2051338"/>
            <a:ext cx="4095389" cy="877163"/>
          </a:xfrm>
          <a:prstGeom prst="rect">
            <a:avLst/>
          </a:prstGeom>
          <a:noFill/>
        </p:spPr>
        <p:txBody>
          <a:bodyPr wrap="square" lIns="68580" tIns="34290" rIns="68580" bIns="34290" rtlCol="0">
            <a:spAutoFit/>
          </a:bodyPr>
          <a:lstStyle/>
          <a:p>
            <a:pPr>
              <a:spcAft>
                <a:spcPts val="900"/>
              </a:spcAft>
            </a:pPr>
            <a:r>
              <a:rPr lang="zh-CN" altLang="en-US" sz="2400" b="1" dirty="0" smtClean="0">
                <a:solidFill>
                  <a:schemeClr val="bg1"/>
                </a:solidFill>
                <a:latin typeface="微软雅黑" panose="020B0503020204020204" pitchFamily="34" charset="-122"/>
                <a:ea typeface="微软雅黑" panose="020B0503020204020204" pitchFamily="34" charset="-122"/>
              </a:rPr>
              <a:t>学制更自由</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r>
              <a:rPr lang="zh-CN" altLang="en-US" sz="2100" dirty="0" smtClean="0">
                <a:solidFill>
                  <a:srgbClr val="5BA0BD"/>
                </a:solidFill>
                <a:latin typeface="幼圆" panose="02010509060101010101" pitchFamily="49" charset="-122"/>
                <a:ea typeface="幼圆" panose="02010509060101010101" pitchFamily="49" charset="-122"/>
              </a:rPr>
              <a:t>不在需要规定时间和规定地点</a:t>
            </a:r>
            <a:endParaRPr lang="zh-CN" altLang="en-US" sz="2100" dirty="0">
              <a:solidFill>
                <a:srgbClr val="5BA0BD"/>
              </a:solidFill>
              <a:latin typeface="幼圆" panose="02010509060101010101" pitchFamily="49" charset="-122"/>
              <a:ea typeface="幼圆" panose="02010509060101010101" pitchFamily="49" charset="-122"/>
            </a:endParaRPr>
          </a:p>
        </p:txBody>
      </p:sp>
      <p:sp>
        <p:nvSpPr>
          <p:cNvPr id="2" name="矩形 1"/>
          <p:cNvSpPr/>
          <p:nvPr/>
        </p:nvSpPr>
        <p:spPr>
          <a:xfrm>
            <a:off x="2195287" y="1373669"/>
            <a:ext cx="1471613" cy="1921669"/>
          </a:xfrm>
          <a:prstGeom prst="rect">
            <a:avLst/>
          </a:prstGeom>
          <a:noFill/>
          <a:ln>
            <a:noFill/>
          </a:ln>
          <a:effectLst>
            <a:outerShdw blurRad="1270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1300" dirty="0" smtClean="0">
                <a:solidFill>
                  <a:srgbClr val="022658"/>
                </a:solidFill>
                <a:latin typeface="微软雅黑" panose="020B0503020204020204" pitchFamily="34" charset="-122"/>
                <a:ea typeface="微软雅黑" panose="020B0503020204020204" pitchFamily="34" charset="-122"/>
              </a:rPr>
              <a:t>2</a:t>
            </a:r>
            <a:endParaRPr lang="zh-CN" altLang="en-US" sz="11300" dirty="0">
              <a:solidFill>
                <a:srgbClr val="0226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8"/>
          <p:cNvGrpSpPr/>
          <p:nvPr/>
        </p:nvGrpSpPr>
        <p:grpSpPr>
          <a:xfrm>
            <a:off x="0" y="0"/>
            <a:ext cx="9144000" cy="3930316"/>
            <a:chOff x="0" y="0"/>
            <a:chExt cx="12192000" cy="5705475"/>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5705475"/>
            </a:xfrm>
            <a:prstGeom prst="rect">
              <a:avLst/>
            </a:prstGeom>
          </p:spPr>
        </p:pic>
        <p:sp>
          <p:nvSpPr>
            <p:cNvPr id="7" name="矩形 6"/>
            <p:cNvSpPr/>
            <p:nvPr/>
          </p:nvSpPr>
          <p:spPr>
            <a:xfrm>
              <a:off x="8991600" y="5210175"/>
              <a:ext cx="3086100" cy="49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105900" y="4629745"/>
              <a:ext cx="3086100" cy="495300"/>
            </a:xfrm>
            <a:prstGeom prst="rect">
              <a:avLst/>
            </a:prstGeom>
            <a:solidFill>
              <a:srgbClr val="111A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2989" y="4040634"/>
            <a:ext cx="8598569" cy="779701"/>
          </a:xfrm>
          <a:prstGeom prst="rect">
            <a:avLst/>
          </a:prstGeom>
        </p:spPr>
        <p:txBody>
          <a:bodyPr wrap="square" lIns="68580" tIns="34290" rIns="68580" bIns="34290">
            <a:spAutoFit/>
          </a:bodyPr>
          <a:lstStyle/>
          <a:p>
            <a:pPr marL="214630" indent="-214630">
              <a:lnSpc>
                <a:spcPct val="150000"/>
              </a:lnSpc>
              <a:spcAft>
                <a:spcPts val="450"/>
              </a:spcAft>
              <a:buClr>
                <a:srgbClr val="436A7F"/>
              </a:buClr>
              <a:buFont typeface="Wingdings" panose="05000000000000000000" pitchFamily="2" charset="2"/>
              <a:buChar char="p"/>
            </a:pPr>
            <a:r>
              <a:rPr lang="zh-CN" altLang="zh-CN" sz="1400" kern="0" dirty="0">
                <a:latin typeface="微软雅黑" panose="020B0503020204020204" pitchFamily="34" charset="-122"/>
                <a:ea typeface="微软雅黑" panose="020B0503020204020204" pitchFamily="34" charset="-122"/>
                <a:cs typeface="Arial" panose="020B0604020202020204" pitchFamily="34" charset="0"/>
              </a:rPr>
              <a:t>现在的大学基本是“双规”式的，在规定时间、规定地点上课，混满</a:t>
            </a: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400" kern="0" dirty="0">
                <a:latin typeface="微软雅黑" panose="020B0503020204020204" pitchFamily="34" charset="-122"/>
                <a:ea typeface="微软雅黑" panose="020B0503020204020204" pitchFamily="34" charset="-122"/>
                <a:cs typeface="Arial" panose="020B0604020202020204" pitchFamily="34" charset="0"/>
              </a:rPr>
              <a:t>年才能毕业</a:t>
            </a:r>
            <a:r>
              <a:rPr lang="zh-CN" altLang="zh-CN" sz="1400" kern="0" dirty="0" smtClean="0">
                <a:latin typeface="微软雅黑" panose="020B0503020204020204" pitchFamily="34" charset="-122"/>
                <a:ea typeface="微软雅黑" panose="020B0503020204020204" pitchFamily="34" charset="-122"/>
                <a:cs typeface="Arial" panose="020B0604020202020204" pitchFamily="34" charset="0"/>
              </a:rPr>
              <a:t>。</a:t>
            </a: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14630" indent="-214630">
              <a:lnSpc>
                <a:spcPct val="150000"/>
              </a:lnSpc>
              <a:buClr>
                <a:srgbClr val="436A7F"/>
              </a:buClr>
              <a:buFont typeface="Wingdings" panose="05000000000000000000" pitchFamily="2" charset="2"/>
              <a:buChar char="p"/>
            </a:pPr>
            <a:r>
              <a:rPr lang="zh-CN" altLang="zh-CN" sz="1400" kern="0" dirty="0">
                <a:latin typeface="微软雅黑" panose="020B0503020204020204" pitchFamily="34" charset="-122"/>
                <a:ea typeface="微软雅黑" panose="020B0503020204020204" pitchFamily="34" charset="-122"/>
                <a:cs typeface="Arial" panose="020B0604020202020204" pitchFamily="34" charset="0"/>
              </a:rPr>
              <a:t>未来，类似</a:t>
            </a:r>
            <a:r>
              <a:rPr lang="zh-CN" altLang="zh-CN" sz="1400" b="1" kern="0" dirty="0">
                <a:solidFill>
                  <a:srgbClr val="436A7F"/>
                </a:solidFill>
                <a:latin typeface="微软雅黑" panose="020B0503020204020204" pitchFamily="34" charset="-122"/>
                <a:ea typeface="微软雅黑" panose="020B0503020204020204" pitchFamily="34" charset="-122"/>
                <a:cs typeface="Arial" panose="020B0604020202020204" pitchFamily="34" charset="0"/>
              </a:rPr>
              <a:t>慕课（</a:t>
            </a:r>
            <a:r>
              <a:rPr lang="en-US" altLang="zh-CN" sz="1400" b="1" kern="0" dirty="0" smtClean="0">
                <a:solidFill>
                  <a:srgbClr val="436A7F"/>
                </a:solidFill>
                <a:latin typeface="微软雅黑" panose="020B0503020204020204" pitchFamily="34" charset="-122"/>
                <a:ea typeface="微软雅黑" panose="020B0503020204020204" pitchFamily="34" charset="-122"/>
                <a:cs typeface="Times New Roman" panose="02020603050405020304" pitchFamily="18" charset="0"/>
              </a:rPr>
              <a:t>MOOC</a:t>
            </a:r>
            <a:r>
              <a:rPr lang="zh-CN" altLang="zh-CN" sz="1400" b="1" kern="0" dirty="0" smtClean="0">
                <a:solidFill>
                  <a:srgbClr val="436A7F"/>
                </a:solidFill>
                <a:latin typeface="微软雅黑" panose="020B0503020204020204" pitchFamily="34" charset="-122"/>
                <a:ea typeface="微软雅黑" panose="020B0503020204020204" pitchFamily="34" charset="-122"/>
                <a:cs typeface="Arial" panose="020B0604020202020204" pitchFamily="34" charset="0"/>
              </a:rPr>
              <a:t>）</a:t>
            </a:r>
            <a:r>
              <a:rPr lang="zh-CN" altLang="zh-CN" sz="1400" kern="0" dirty="0">
                <a:latin typeface="微软雅黑" panose="020B0503020204020204" pitchFamily="34" charset="-122"/>
                <a:ea typeface="微软雅黑" panose="020B0503020204020204" pitchFamily="34" charset="-122"/>
                <a:cs typeface="Arial" panose="020B0604020202020204" pitchFamily="34" charset="0"/>
              </a:rPr>
              <a:t>这样的开放式线上授课平台可以快速、低价、订制化地帮助学生学到基础知识。</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1414" r="8085"/>
          <a:stretch>
            <a:fillRect/>
          </a:stretch>
        </p:blipFill>
        <p:spPr>
          <a:xfrm>
            <a:off x="0" y="-1"/>
            <a:ext cx="9144000" cy="5143501"/>
          </a:xfrm>
          <a:prstGeom prst="rect">
            <a:avLst/>
          </a:prstGeom>
        </p:spPr>
      </p:pic>
      <p:sp>
        <p:nvSpPr>
          <p:cNvPr id="5" name="矩形 4"/>
          <p:cNvSpPr/>
          <p:nvPr/>
        </p:nvSpPr>
        <p:spPr>
          <a:xfrm>
            <a:off x="0" y="2671763"/>
            <a:ext cx="9144000" cy="2471737"/>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endParaRPr lang="zh-CN" altLang="zh-CN" kern="100" dirty="0">
              <a:solidFill>
                <a:srgbClr val="672D4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308955" y="2964501"/>
            <a:ext cx="8583717" cy="900246"/>
          </a:xfrm>
          <a:prstGeom prst="rect">
            <a:avLst/>
          </a:prstGeom>
        </p:spPr>
        <p:txBody>
          <a:bodyPr wrap="square" lIns="68580" tIns="34290" rIns="68580" bIns="34290">
            <a:spAutoFit/>
          </a:bodyPr>
          <a:lstStyle/>
          <a:p>
            <a:pPr>
              <a:lnSpc>
                <a:spcPct val="150000"/>
              </a:lnSpc>
            </a:pPr>
            <a:r>
              <a:rPr lang="zh-CN" altLang="zh-CN" kern="0" dirty="0">
                <a:solidFill>
                  <a:srgbClr val="A64870"/>
                </a:solidFill>
                <a:latin typeface="微软雅黑" panose="020B0503020204020204" pitchFamily="34" charset="-122"/>
                <a:ea typeface="微软雅黑" panose="020B0503020204020204" pitchFamily="34" charset="-122"/>
                <a:cs typeface="Arial" panose="020B0604020202020204" pitchFamily="34" charset="0"/>
              </a:rPr>
              <a:t>传统校园则可以给学生提供实操性、体验性的教育，与此同时，学生还可以接触不同领域的新思维、新朋友，建立人际关系网</a:t>
            </a:r>
            <a:r>
              <a:rPr lang="zh-CN" altLang="zh-CN" kern="0" dirty="0" smtClean="0">
                <a:solidFill>
                  <a:srgbClr val="A64870"/>
                </a:solidFill>
                <a:latin typeface="微软雅黑" panose="020B0503020204020204" pitchFamily="34" charset="-122"/>
                <a:ea typeface="微软雅黑" panose="020B0503020204020204" pitchFamily="34" charset="-122"/>
                <a:cs typeface="Arial" panose="020B0604020202020204" pitchFamily="34" charset="0"/>
              </a:rPr>
              <a:t>。</a:t>
            </a:r>
            <a:endParaRPr lang="zh-CN" altLang="zh-CN" kern="100" dirty="0">
              <a:solidFill>
                <a:srgbClr val="A6487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303609" y="3907631"/>
            <a:ext cx="6797279" cy="900246"/>
          </a:xfrm>
          <a:prstGeom prst="rect">
            <a:avLst/>
          </a:prstGeom>
        </p:spPr>
        <p:txBody>
          <a:bodyPr wrap="square" lIns="68580" tIns="34290" rIns="68580" bIns="34290">
            <a:spAutoFit/>
          </a:bodyPr>
          <a:lstStyle/>
          <a:p>
            <a:pPr>
              <a:lnSpc>
                <a:spcPct val="150000"/>
              </a:lnSpc>
            </a:pPr>
            <a:r>
              <a:rPr lang="zh-CN" altLang="zh-CN" b="1" kern="0" dirty="0">
                <a:solidFill>
                  <a:srgbClr val="672D46"/>
                </a:solidFill>
                <a:latin typeface="微软雅黑" panose="020B0503020204020204" pitchFamily="34" charset="-122"/>
                <a:ea typeface="微软雅黑" panose="020B0503020204020204" pitchFamily="34" charset="-122"/>
                <a:cs typeface="Arial" panose="020B0604020202020204" pitchFamily="34" charset="0"/>
              </a:rPr>
              <a:t>所以，未来的大学很可能是“混搭</a:t>
            </a:r>
            <a:r>
              <a:rPr lang="en-US" altLang="zh-CN" b="1" kern="0" dirty="0">
                <a:solidFill>
                  <a:srgbClr val="672D46"/>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b="1" kern="0" dirty="0">
                <a:solidFill>
                  <a:srgbClr val="672D46"/>
                </a:solidFill>
                <a:latin typeface="微软雅黑" panose="020B0503020204020204" pitchFamily="34" charset="-122"/>
                <a:ea typeface="微软雅黑" panose="020B0503020204020204" pitchFamily="34" charset="-122"/>
                <a:cs typeface="Arial" panose="020B0604020202020204" pitchFamily="34" charset="0"/>
              </a:rPr>
              <a:t>订制”的，线上知识学习</a:t>
            </a:r>
            <a:r>
              <a:rPr lang="en-US" altLang="zh-CN" b="1" kern="0" dirty="0">
                <a:solidFill>
                  <a:srgbClr val="672D46"/>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b="1" kern="0" dirty="0">
                <a:solidFill>
                  <a:srgbClr val="672D46"/>
                </a:solidFill>
                <a:latin typeface="微软雅黑" panose="020B0503020204020204" pitchFamily="34" charset="-122"/>
                <a:ea typeface="微软雅黑" panose="020B0503020204020204" pitchFamily="34" charset="-122"/>
                <a:cs typeface="Arial" panose="020B0604020202020204" pitchFamily="34" charset="0"/>
              </a:rPr>
              <a:t>校园实操体验</a:t>
            </a:r>
            <a:r>
              <a:rPr lang="zh-CN" altLang="en-US" kern="100" dirty="0">
                <a:solidFill>
                  <a:srgbClr val="672D46"/>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kern="100" dirty="0">
              <a:solidFill>
                <a:srgbClr val="672D46"/>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357188" y="467329"/>
            <a:ext cx="5429250" cy="300082"/>
          </a:xfrm>
          <a:prstGeom prst="rect">
            <a:avLst/>
          </a:prstGeom>
        </p:spPr>
        <p:txBody>
          <a:bodyPr wrap="square" lIns="68580" tIns="34290" rIns="68580" bIns="34290">
            <a:spAutoFit/>
          </a:bodyPr>
          <a:lstStyle/>
          <a:p>
            <a:pPr marL="257175" indent="-257175">
              <a:buFont typeface="Wingdings" panose="05000000000000000000" pitchFamily="2" charset="2"/>
              <a:buChar char="n"/>
            </a:pPr>
            <a:r>
              <a:rPr lang="zh-CN" altLang="zh-CN" sz="1500" b="1" kern="0" dirty="0" smtClean="0">
                <a:solidFill>
                  <a:srgbClr val="672D46"/>
                </a:solidFill>
                <a:latin typeface="微软雅黑" panose="020B0503020204020204" pitchFamily="34" charset="-122"/>
                <a:ea typeface="微软雅黑" panose="020B0503020204020204" pitchFamily="34" charset="-122"/>
                <a:cs typeface="Arial" panose="020B0604020202020204" pitchFamily="34" charset="0"/>
              </a:rPr>
              <a:t>学生们</a:t>
            </a:r>
            <a:r>
              <a:rPr lang="zh-CN" altLang="zh-CN" sz="1500" b="1" kern="0" dirty="0">
                <a:solidFill>
                  <a:srgbClr val="672D46"/>
                </a:solidFill>
                <a:latin typeface="微软雅黑" panose="020B0503020204020204" pitchFamily="34" charset="-122"/>
                <a:ea typeface="微软雅黑" panose="020B0503020204020204" pitchFamily="34" charset="-122"/>
                <a:cs typeface="Arial" panose="020B0604020202020204" pitchFamily="34" charset="0"/>
              </a:rPr>
              <a:t>将自由选择、订制自己上大学的时间、地点、</a:t>
            </a:r>
            <a:r>
              <a:rPr lang="zh-CN" altLang="zh-CN" sz="1500" b="1" kern="0" dirty="0" smtClean="0">
                <a:solidFill>
                  <a:srgbClr val="672D46"/>
                </a:solidFill>
                <a:latin typeface="微软雅黑" panose="020B0503020204020204" pitchFamily="34" charset="-122"/>
                <a:ea typeface="微软雅黑" panose="020B0503020204020204" pitchFamily="34" charset="-122"/>
                <a:cs typeface="Arial" panose="020B0604020202020204" pitchFamily="34" charset="0"/>
              </a:rPr>
              <a:t>模式</a:t>
            </a:r>
            <a:r>
              <a:rPr lang="zh-CN" altLang="en-US" sz="1500" b="1" kern="100" dirty="0">
                <a:solidFill>
                  <a:srgbClr val="672D46"/>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500" b="1" kern="100" dirty="0">
              <a:solidFill>
                <a:srgbClr val="672D46"/>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86600" y="1252810"/>
            <a:ext cx="1714500" cy="2380706"/>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6976" y="1279547"/>
            <a:ext cx="3568271" cy="2380706"/>
          </a:xfrm>
          <a:prstGeom prst="rect">
            <a:avLst/>
          </a:prstGeom>
        </p:spPr>
      </p:pic>
      <p:sp>
        <p:nvSpPr>
          <p:cNvPr id="6" name="矩形 5"/>
          <p:cNvSpPr/>
          <p:nvPr/>
        </p:nvSpPr>
        <p:spPr>
          <a:xfrm>
            <a:off x="4025643" y="1274199"/>
            <a:ext cx="2800350" cy="2380706"/>
          </a:xfrm>
          <a:prstGeom prst="rect">
            <a:avLst/>
          </a:prstGeom>
          <a:ln>
            <a:solidFill>
              <a:srgbClr val="A64870"/>
            </a:solidFill>
          </a:ln>
        </p:spPr>
        <p:txBody>
          <a:bodyPr wrap="square" lIns="68580" tIns="34290" rIns="68580" bIns="34290">
            <a:noAutofit/>
          </a:bodyPr>
          <a:lstStyle/>
          <a:p>
            <a:pPr algn="just">
              <a:lnSpc>
                <a:spcPct val="150000"/>
              </a:lnSpc>
              <a:spcAft>
                <a:spcPts val="900"/>
              </a:spcAft>
            </a:pPr>
            <a:r>
              <a:rPr lang="zh-CN" altLang="zh-CN" sz="14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正如《纽约时报》专栏作家、《世界是平的》一书的</a:t>
            </a:r>
            <a:r>
              <a:rPr lang="zh-CN" altLang="zh-CN" sz="14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作者</a:t>
            </a:r>
            <a:r>
              <a:rPr lang="en-US" altLang="zh-CN" sz="14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400" kern="0" dirty="0" smtClean="0">
                <a:solidFill>
                  <a:srgbClr val="3E3E3E"/>
                </a:solidFill>
                <a:latin typeface="微软雅黑" panose="020B0503020204020204" pitchFamily="34" charset="-122"/>
                <a:ea typeface="微软雅黑" panose="020B0503020204020204" pitchFamily="34" charset="-122"/>
              </a:rPr>
              <a:t>Thomas Friedman </a:t>
            </a:r>
            <a:r>
              <a:rPr lang="zh-CN" altLang="zh-CN" sz="14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所说</a:t>
            </a:r>
            <a:r>
              <a:rPr lang="zh-CN" altLang="en-US" sz="14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4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endParaRPr>
          </a:p>
          <a:p>
            <a:pPr algn="just">
              <a:lnSpc>
                <a:spcPct val="150000"/>
              </a:lnSpc>
            </a:pPr>
            <a:r>
              <a:rPr lang="zh-CN" altLang="zh-CN" sz="1400" kern="0" dirty="0" smtClean="0">
                <a:solidFill>
                  <a:srgbClr val="7D5029"/>
                </a:solidFill>
                <a:latin typeface="微软雅黑" panose="020B0503020204020204" pitchFamily="34" charset="-122"/>
                <a:ea typeface="微软雅黑" panose="020B0503020204020204" pitchFamily="34" charset="-122"/>
                <a:cs typeface="Arial" panose="020B0604020202020204" pitchFamily="34" charset="0"/>
              </a:rPr>
              <a:t>“</a:t>
            </a:r>
            <a:r>
              <a:rPr lang="zh-CN" altLang="zh-CN" sz="1400" kern="0" dirty="0">
                <a:solidFill>
                  <a:srgbClr val="7D5029"/>
                </a:solidFill>
                <a:latin typeface="微软雅黑" panose="020B0503020204020204" pitchFamily="34" charset="-122"/>
                <a:ea typeface="微软雅黑" panose="020B0503020204020204" pitchFamily="34" charset="-122"/>
                <a:cs typeface="Arial" panose="020B0604020202020204" pitchFamily="34" charset="0"/>
              </a:rPr>
              <a:t>学历不能证明能力，世界只在乎你能做什么？至于你在哪学的、怎么学的，重要吗？”</a:t>
            </a:r>
            <a:endParaRPr lang="zh-CN" altLang="en-US" sz="1400" dirty="0">
              <a:solidFill>
                <a:srgbClr val="7D5029"/>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gradFill flip="none" rotWithShape="1">
            <a:gsLst>
              <a:gs pos="67000">
                <a:srgbClr val="012652"/>
              </a:gs>
              <a:gs pos="0">
                <a:srgbClr val="144784"/>
              </a:gs>
              <a:gs pos="100000">
                <a:srgbClr val="05254C"/>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文本框 5"/>
          <p:cNvSpPr txBox="1"/>
          <p:nvPr/>
        </p:nvSpPr>
        <p:spPr>
          <a:xfrm>
            <a:off x="3604225" y="2051338"/>
            <a:ext cx="4095389" cy="877163"/>
          </a:xfrm>
          <a:prstGeom prst="rect">
            <a:avLst/>
          </a:prstGeom>
          <a:noFill/>
        </p:spPr>
        <p:txBody>
          <a:bodyPr wrap="square" lIns="68580" tIns="34290" rIns="68580" bIns="34290" rtlCol="0">
            <a:spAutoFit/>
          </a:bodyPr>
          <a:lstStyle/>
          <a:p>
            <a:pPr>
              <a:spcAft>
                <a:spcPts val="900"/>
              </a:spcAft>
            </a:pPr>
            <a:r>
              <a:rPr lang="zh-CN" altLang="en-US" sz="2400" b="1" dirty="0" smtClean="0">
                <a:solidFill>
                  <a:schemeClr val="bg1"/>
                </a:solidFill>
                <a:latin typeface="微软雅黑" panose="020B0503020204020204" pitchFamily="34" charset="-122"/>
                <a:ea typeface="微软雅黑" panose="020B0503020204020204" pitchFamily="34" charset="-122"/>
              </a:rPr>
              <a:t>专业会消失</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r>
              <a:rPr lang="zh-CN" altLang="en-US" sz="2100" dirty="0" smtClean="0">
                <a:solidFill>
                  <a:srgbClr val="5BA0BD"/>
                </a:solidFill>
                <a:latin typeface="幼圆" panose="02010509060101010101" pitchFamily="49" charset="-122"/>
                <a:ea typeface="幼圆" panose="02010509060101010101" pitchFamily="49" charset="-122"/>
              </a:rPr>
              <a:t>未来的人才和教育都是跨界的</a:t>
            </a:r>
            <a:endParaRPr lang="zh-CN" altLang="en-US" sz="2100" dirty="0">
              <a:solidFill>
                <a:srgbClr val="5BA0BD"/>
              </a:solidFill>
              <a:latin typeface="幼圆" panose="02010509060101010101" pitchFamily="49" charset="-122"/>
              <a:ea typeface="幼圆" panose="02010509060101010101" pitchFamily="49" charset="-122"/>
            </a:endParaRPr>
          </a:p>
        </p:txBody>
      </p:sp>
      <p:sp>
        <p:nvSpPr>
          <p:cNvPr id="2" name="矩形 1"/>
          <p:cNvSpPr/>
          <p:nvPr/>
        </p:nvSpPr>
        <p:spPr>
          <a:xfrm>
            <a:off x="2195287" y="1373669"/>
            <a:ext cx="1471613" cy="1921669"/>
          </a:xfrm>
          <a:prstGeom prst="rect">
            <a:avLst/>
          </a:prstGeom>
          <a:noFill/>
          <a:ln>
            <a:noFill/>
          </a:ln>
          <a:effectLst>
            <a:outerShdw blurRad="1270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1300" dirty="0" smtClean="0">
                <a:solidFill>
                  <a:srgbClr val="022658"/>
                </a:solidFill>
                <a:latin typeface="微软雅黑" panose="020B0503020204020204" pitchFamily="34" charset="-122"/>
                <a:ea typeface="微软雅黑" panose="020B0503020204020204" pitchFamily="34" charset="-122"/>
              </a:rPr>
              <a:t>3</a:t>
            </a:r>
            <a:endParaRPr lang="zh-CN" altLang="en-US" sz="11300" dirty="0">
              <a:solidFill>
                <a:srgbClr val="0226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8"/>
          <p:cNvGrpSpPr/>
          <p:nvPr/>
        </p:nvGrpSpPr>
        <p:grpSpPr>
          <a:xfrm>
            <a:off x="4731544" y="3178845"/>
            <a:ext cx="4152900" cy="1135647"/>
            <a:chOff x="6251575" y="4582462"/>
            <a:chExt cx="5537200" cy="1514196"/>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5123" t="29941" r="6543" b="29052"/>
            <a:stretch>
              <a:fillRect/>
            </a:stretch>
          </p:blipFill>
          <p:spPr>
            <a:xfrm>
              <a:off x="6734175" y="4676190"/>
              <a:ext cx="4572000" cy="1345513"/>
            </a:xfrm>
            <a:prstGeom prst="rect">
              <a:avLst/>
            </a:prstGeom>
          </p:spPr>
        </p:pic>
        <p:sp>
          <p:nvSpPr>
            <p:cNvPr id="7" name="矩形 6"/>
            <p:cNvSpPr/>
            <p:nvPr/>
          </p:nvSpPr>
          <p:spPr>
            <a:xfrm>
              <a:off x="6251575" y="4582462"/>
              <a:ext cx="628650" cy="1495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160125" y="4601233"/>
              <a:ext cx="628650" cy="1495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 name="矩形 1"/>
          <p:cNvSpPr/>
          <p:nvPr/>
        </p:nvSpPr>
        <p:spPr>
          <a:xfrm>
            <a:off x="5068469" y="506242"/>
            <a:ext cx="3600450" cy="2488284"/>
          </a:xfrm>
          <a:prstGeom prst="rect">
            <a:avLst/>
          </a:prstGeom>
          <a:ln>
            <a:noFill/>
          </a:ln>
        </p:spPr>
        <p:txBody>
          <a:bodyPr wrap="square" lIns="108000" tIns="54000" rIns="108000" bIns="34290">
            <a:noAutofit/>
          </a:bodyPr>
          <a:lstStyle/>
          <a:p>
            <a:pPr algn="just">
              <a:lnSpc>
                <a:spcPct val="150000"/>
              </a:lnSpc>
              <a:spcAft>
                <a:spcPts val="900"/>
              </a:spcAft>
            </a:pPr>
            <a:r>
              <a:rPr lang="en-US" altLang="zh-CN" sz="1200" kern="0" dirty="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Google</a:t>
            </a:r>
            <a:r>
              <a:rPr lang="zh-CN" altLang="zh-CN" sz="12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执行董事长</a:t>
            </a:r>
            <a:r>
              <a:rPr lang="en-US" altLang="zh-CN" sz="1200" kern="0" dirty="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Eric Schmidt</a:t>
            </a:r>
            <a:r>
              <a:rPr lang="zh-CN" altLang="zh-CN" sz="12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及</a:t>
            </a:r>
            <a:r>
              <a:rPr lang="en-US" altLang="zh-CN" sz="1200" kern="0" dirty="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Google</a:t>
            </a:r>
            <a:r>
              <a:rPr lang="zh-CN" altLang="zh-CN" sz="12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前产品部资深副总裁</a:t>
            </a:r>
            <a:r>
              <a:rPr lang="en-US" altLang="zh-CN" sz="1200" kern="0" dirty="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Jonathan Rosenberg</a:t>
            </a:r>
            <a:r>
              <a:rPr lang="zh-CN" altLang="zh-CN" sz="12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在联合出版的新书《</a:t>
            </a:r>
            <a:r>
              <a:rPr lang="en-US" altLang="zh-CN" sz="1200" kern="0" dirty="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Google</a:t>
            </a:r>
            <a:r>
              <a:rPr lang="zh-CN" altLang="zh-CN" sz="12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模式》（</a:t>
            </a:r>
            <a:r>
              <a:rPr lang="en-US" altLang="zh-CN" sz="1200" kern="0" dirty="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How Google Works</a:t>
            </a:r>
            <a:r>
              <a:rPr lang="zh-CN" altLang="zh-CN" sz="1200" kern="0" dirty="0">
                <a:solidFill>
                  <a:srgbClr val="3E3E3E"/>
                </a:solidFill>
                <a:latin typeface="微软雅黑" panose="020B0503020204020204" pitchFamily="34" charset="-122"/>
                <a:ea typeface="微软雅黑" panose="020B0503020204020204" pitchFamily="34" charset="-122"/>
                <a:cs typeface="Arial" panose="020B0604020202020204" pitchFamily="34" charset="0"/>
              </a:rPr>
              <a:t>）中</a:t>
            </a:r>
            <a:r>
              <a:rPr lang="zh-CN" altLang="zh-CN" sz="12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提出</a:t>
            </a:r>
            <a:r>
              <a:rPr lang="zh-CN" altLang="en-US" sz="12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200" kern="0" dirty="0" smtClean="0">
              <a:solidFill>
                <a:srgbClr val="3E3E3E"/>
              </a:solidFill>
              <a:latin typeface="微软雅黑" panose="020B0503020204020204" pitchFamily="34" charset="-122"/>
              <a:ea typeface="微软雅黑" panose="020B0503020204020204" pitchFamily="34" charset="-122"/>
              <a:cs typeface="Arial" panose="020B0604020202020204" pitchFamily="34" charset="0"/>
            </a:endParaRPr>
          </a:p>
          <a:p>
            <a:pPr algn="just">
              <a:lnSpc>
                <a:spcPct val="150000"/>
              </a:lnSpc>
            </a:pPr>
            <a:r>
              <a:rPr lang="zh-CN" altLang="zh-CN" b="1" kern="0" dirty="0" smtClean="0">
                <a:solidFill>
                  <a:srgbClr val="803857"/>
                </a:solidFill>
                <a:latin typeface="微软雅黑" panose="020B0503020204020204" pitchFamily="34" charset="-122"/>
                <a:ea typeface="微软雅黑" panose="020B0503020204020204" pitchFamily="34" charset="-122"/>
                <a:cs typeface="Arial" panose="020B0604020202020204" pitchFamily="34" charset="0"/>
              </a:rPr>
              <a:t>一</a:t>
            </a:r>
            <a:r>
              <a:rPr lang="zh-CN" altLang="zh-CN" b="1" kern="0" dirty="0">
                <a:solidFill>
                  <a:srgbClr val="803857"/>
                </a:solidFill>
                <a:latin typeface="微软雅黑" panose="020B0503020204020204" pitchFamily="34" charset="-122"/>
                <a:ea typeface="微软雅黑" panose="020B0503020204020204" pitchFamily="34" charset="-122"/>
                <a:cs typeface="Arial" panose="020B0604020202020204" pitchFamily="34" charset="0"/>
              </a:rPr>
              <a:t>个“创新时代”即将到来，</a:t>
            </a:r>
            <a:r>
              <a:rPr lang="en-US" altLang="zh-CN" b="1" kern="0" dirty="0">
                <a:solidFill>
                  <a:srgbClr val="803857"/>
                </a:solidFill>
                <a:latin typeface="微软雅黑" panose="020B0503020204020204" pitchFamily="34" charset="-122"/>
                <a:ea typeface="微软雅黑" panose="020B0503020204020204" pitchFamily="34" charset="-122"/>
                <a:cs typeface="Times New Roman" panose="02020603050405020304" pitchFamily="18" charset="0"/>
              </a:rPr>
              <a:t>21</a:t>
            </a:r>
            <a:r>
              <a:rPr lang="zh-CN" altLang="zh-CN" b="1" kern="0" dirty="0">
                <a:solidFill>
                  <a:srgbClr val="803857"/>
                </a:solidFill>
                <a:latin typeface="微软雅黑" panose="020B0503020204020204" pitchFamily="34" charset="-122"/>
                <a:ea typeface="微软雅黑" panose="020B0503020204020204" pitchFamily="34" charset="-122"/>
                <a:cs typeface="Arial" panose="020B0604020202020204" pitchFamily="34" charset="0"/>
              </a:rPr>
              <a:t>世纪最抢手的人才是所谓“灵活创新者（</a:t>
            </a:r>
            <a:r>
              <a:rPr lang="en-US" altLang="zh-CN" b="1" kern="0" dirty="0">
                <a:solidFill>
                  <a:srgbClr val="803857"/>
                </a:solidFill>
                <a:latin typeface="微软雅黑" panose="020B0503020204020204" pitchFamily="34" charset="-122"/>
                <a:ea typeface="微软雅黑" panose="020B0503020204020204" pitchFamily="34" charset="-122"/>
                <a:cs typeface="Times New Roman" panose="02020603050405020304" pitchFamily="18" charset="0"/>
              </a:rPr>
              <a:t>Smart Creative</a:t>
            </a:r>
            <a:r>
              <a:rPr lang="zh-CN" altLang="zh-CN" b="1" kern="0" dirty="0">
                <a:solidFill>
                  <a:srgbClr val="803857"/>
                </a:solidFill>
                <a:latin typeface="微软雅黑" panose="020B0503020204020204" pitchFamily="34" charset="-122"/>
                <a:ea typeface="微软雅黑" panose="020B0503020204020204" pitchFamily="34" charset="-122"/>
                <a:cs typeface="Arial" panose="020B0604020202020204" pitchFamily="34" charset="0"/>
              </a:rPr>
              <a:t>）”</a:t>
            </a:r>
            <a:r>
              <a:rPr lang="zh-CN" altLang="zh-CN" b="1" kern="0" dirty="0" smtClean="0">
                <a:solidFill>
                  <a:srgbClr val="803857"/>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200" kern="0" dirty="0">
                <a:solidFill>
                  <a:srgbClr val="3E3E3E"/>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12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146" y="390358"/>
            <a:ext cx="4757821" cy="2342147"/>
          </a:xfrm>
          <a:prstGeom prst="rect">
            <a:avLst/>
          </a:prstGeom>
          <a:ln w="3175">
            <a:solidFill>
              <a:srgbClr val="5A6466"/>
            </a:solidFill>
          </a:ln>
        </p:spPr>
      </p:pic>
      <p:sp>
        <p:nvSpPr>
          <p:cNvPr id="5" name="矩形 4"/>
          <p:cNvSpPr/>
          <p:nvPr/>
        </p:nvSpPr>
        <p:spPr>
          <a:xfrm>
            <a:off x="385010" y="3048001"/>
            <a:ext cx="4475747" cy="1246495"/>
          </a:xfrm>
          <a:prstGeom prst="rect">
            <a:avLst/>
          </a:prstGeom>
        </p:spPr>
        <p:txBody>
          <a:bodyPr wrap="square" lIns="68580" tIns="34290" rIns="68580" bIns="34290">
            <a:spAutoFit/>
          </a:bodyPr>
          <a:lstStyle/>
          <a:p>
            <a:pPr algn="just">
              <a:lnSpc>
                <a:spcPct val="150000"/>
              </a:lnSpc>
            </a:pPr>
            <a:r>
              <a:rPr lang="zh-CN" altLang="en-US" kern="0" dirty="0" smtClean="0">
                <a:solidFill>
                  <a:srgbClr val="803857"/>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100" kern="0" dirty="0">
                <a:solidFill>
                  <a:srgbClr val="803857"/>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kern="0" dirty="0" smtClean="0">
                <a:solidFill>
                  <a:srgbClr val="803857"/>
                </a:solidFill>
                <a:latin typeface="微软雅黑" panose="020B0503020204020204" pitchFamily="34" charset="-122"/>
                <a:ea typeface="微软雅黑" panose="020B0503020204020204" pitchFamily="34" charset="-122"/>
                <a:cs typeface="Arial" panose="020B0604020202020204" pitchFamily="34" charset="0"/>
              </a:rPr>
              <a:t>► </a:t>
            </a:r>
            <a:r>
              <a:rPr lang="zh-CN" altLang="zh-CN" sz="1100" kern="0" dirty="0" smtClean="0">
                <a:solidFill>
                  <a:srgbClr val="3E3E3E"/>
                </a:solidFill>
                <a:latin typeface="幼圆" panose="02010509060101010101" pitchFamily="49" charset="-122"/>
                <a:ea typeface="幼圆" panose="02010509060101010101" pitchFamily="49" charset="-122"/>
                <a:cs typeface="Arial" panose="020B0604020202020204" pitchFamily="34" charset="0"/>
              </a:rPr>
              <a:t>书</a:t>
            </a:r>
            <a:r>
              <a:rPr lang="zh-CN" altLang="zh-CN" sz="1100" kern="0" dirty="0">
                <a:solidFill>
                  <a:srgbClr val="3E3E3E"/>
                </a:solidFill>
                <a:latin typeface="幼圆" panose="02010509060101010101" pitchFamily="49" charset="-122"/>
                <a:ea typeface="幼圆" panose="02010509060101010101" pitchFamily="49" charset="-122"/>
                <a:cs typeface="Arial" panose="020B0604020202020204" pitchFamily="34" charset="0"/>
              </a:rPr>
              <a:t>中提到，</a:t>
            </a:r>
            <a:r>
              <a:rPr lang="zh-CN" altLang="zh-CN" sz="1100" kern="0" dirty="0">
                <a:solidFill>
                  <a:srgbClr val="FF0000"/>
                </a:solidFill>
                <a:latin typeface="幼圆" panose="02010509060101010101" pitchFamily="49" charset="-122"/>
                <a:ea typeface="幼圆" panose="02010509060101010101" pitchFamily="49" charset="-122"/>
                <a:cs typeface="Arial" panose="020B0604020202020204" pitchFamily="34" charset="0"/>
              </a:rPr>
              <a:t>“灵活创新者”</a:t>
            </a:r>
            <a:r>
              <a:rPr lang="zh-CN" altLang="zh-CN" sz="1100" kern="0" dirty="0">
                <a:solidFill>
                  <a:srgbClr val="3E3E3E"/>
                </a:solidFill>
                <a:latin typeface="幼圆" panose="02010509060101010101" pitchFamily="49" charset="-122"/>
                <a:ea typeface="幼圆" panose="02010509060101010101" pitchFamily="49" charset="-122"/>
                <a:cs typeface="Arial" panose="020B0604020202020204" pitchFamily="34" charset="0"/>
              </a:rPr>
              <a:t>不受工作及职位的限制，有旺盛的精力，充满好奇心和热情，勇于冒险及表达意见，是具备多元才能的跨界人才。书中甚至提出，未来</a:t>
            </a:r>
            <a:r>
              <a:rPr lang="en-US" altLang="zh-CN" sz="1100" kern="0" dirty="0">
                <a:solidFill>
                  <a:srgbClr val="3E3E3E"/>
                </a:solidFill>
                <a:latin typeface="幼圆" panose="02010509060101010101" pitchFamily="49" charset="-122"/>
                <a:ea typeface="幼圆" panose="02010509060101010101" pitchFamily="49" charset="-122"/>
                <a:cs typeface="Times New Roman" panose="02020603050405020304" pitchFamily="18" charset="0"/>
              </a:rPr>
              <a:t>Google</a:t>
            </a:r>
            <a:r>
              <a:rPr lang="zh-CN" altLang="zh-CN" sz="1100" kern="0" dirty="0">
                <a:solidFill>
                  <a:srgbClr val="3E3E3E"/>
                </a:solidFill>
                <a:latin typeface="幼圆" panose="02010509060101010101" pitchFamily="49" charset="-122"/>
                <a:ea typeface="幼圆" panose="02010509060101010101" pitchFamily="49" charset="-122"/>
                <a:cs typeface="Arial" panose="020B0604020202020204" pitchFamily="34" charset="0"/>
              </a:rPr>
              <a:t>要优先考虑有学习新事物能力与记录的人，而非仅考虑是否有特定的职位经历。</a:t>
            </a:r>
            <a:endParaRPr lang="zh-CN" altLang="zh-CN" sz="1100" kern="100" dirty="0">
              <a:latin typeface="幼圆" panose="02010509060101010101" pitchFamily="49" charset="-122"/>
              <a:ea typeface="幼圆" panose="020105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10"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theme1.xml><?xml version="1.0" encoding="utf-8"?>
<a:theme xmlns:a="http://schemas.openxmlformats.org/drawingml/2006/main" name="Office 主题​​">
  <a:themeElements>
    <a:clrScheme name="商业周刊">
      <a:dk1>
        <a:sysClr val="windowText" lastClr="000000"/>
      </a:dk1>
      <a:lt1>
        <a:sysClr val="window" lastClr="FFFFFF"/>
      </a:lt1>
      <a:dk2>
        <a:srgbClr val="1F497D"/>
      </a:dk2>
      <a:lt2>
        <a:srgbClr val="EEECE1"/>
      </a:lt2>
      <a:accent1>
        <a:srgbClr val="003873"/>
      </a:accent1>
      <a:accent2>
        <a:srgbClr val="F70000"/>
      </a:accent2>
      <a:accent3>
        <a:srgbClr val="CEDBE7"/>
      </a:accent3>
      <a:accent4>
        <a:srgbClr val="E7EFF7"/>
      </a:accent4>
      <a:accent5>
        <a:srgbClr val="4BACC6"/>
      </a:accent5>
      <a:accent6>
        <a:srgbClr val="F79646"/>
      </a:accent6>
      <a:hlink>
        <a:srgbClr val="0000FF"/>
      </a:hlink>
      <a:folHlink>
        <a:srgbClr val="800080"/>
      </a:folHlink>
    </a:clrScheme>
    <a:fontScheme name="自定义 2">
      <a:majorFont>
        <a:latin typeface="Century Gothic"/>
        <a:ea typeface="方正稚艺简体"/>
        <a:cs typeface=""/>
      </a:majorFont>
      <a:minorFont>
        <a:latin typeface="Century Gothic"/>
        <a:ea typeface="方正稚艺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17024</Words>
  <Application>WPS 演示</Application>
  <PresentationFormat>全屏显示(16:9)</PresentationFormat>
  <Paragraphs>1888</Paragraphs>
  <Slides>110</Slides>
  <Notes>14</Notes>
  <HiddenSlides>0</HiddenSlides>
  <MMClips>0</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110</vt:i4>
      </vt:variant>
    </vt:vector>
  </HeadingPairs>
  <TitlesOfParts>
    <vt:vector size="140" baseType="lpstr">
      <vt:lpstr>Arial</vt:lpstr>
      <vt:lpstr>宋体</vt:lpstr>
      <vt:lpstr>Wingdings</vt:lpstr>
      <vt:lpstr>Century Gothic</vt:lpstr>
      <vt:lpstr>方正稚艺简体</vt:lpstr>
      <vt:lpstr>华文仿宋</vt:lpstr>
      <vt:lpstr>微软雅黑</vt:lpstr>
      <vt:lpstr>黑体</vt:lpstr>
      <vt:lpstr>幼圆</vt:lpstr>
      <vt:lpstr>Wingdings</vt:lpstr>
      <vt:lpstr>Calibri</vt:lpstr>
      <vt:lpstr>Yu Gothic UI Light</vt:lpstr>
      <vt:lpstr>Times New Roman</vt:lpstr>
      <vt:lpstr>仿宋</vt:lpstr>
      <vt:lpstr>楷体</vt:lpstr>
      <vt:lpstr>Batang</vt:lpstr>
      <vt:lpstr>华文中宋</vt:lpstr>
      <vt:lpstr>Bell MT</vt:lpstr>
      <vt:lpstr>Impact</vt:lpstr>
      <vt:lpstr>Segoe UI</vt:lpstr>
      <vt:lpstr>仿宋_GB2312</vt:lpstr>
      <vt:lpstr>Verdana</vt:lpstr>
      <vt:lpstr>微软 雅黑</vt:lpstr>
      <vt:lpstr>Cambria</vt:lpstr>
      <vt:lpstr>Cambria</vt:lpstr>
      <vt:lpstr>Times New Roman</vt:lpstr>
      <vt:lpstr>Calibri</vt:lpstr>
      <vt:lpstr>华文楷体</vt:lpstr>
      <vt:lpstr>方正稚艺简体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建立行业企业合作发展平台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标准框架与指标体系新变化</vt:lpstr>
      <vt:lpstr>标准框架与指标体系新变化</vt:lpstr>
      <vt:lpstr>标准框架与指标体系新变化</vt:lpstr>
      <vt:lpstr>标准框架与指标体系新变化</vt:lpstr>
      <vt:lpstr>标准框架与指标体系新变化</vt:lpstr>
      <vt:lpstr>标准框架与指标体系新变化</vt:lpstr>
      <vt:lpstr>标准框架与指标体系新变化</vt:lpstr>
      <vt:lpstr>标准框架与指标体系新变化</vt:lpstr>
      <vt:lpstr>PowerPoint 演示文稿</vt:lpstr>
      <vt:lpstr>PowerPoint 演示文稿</vt:lpstr>
      <vt:lpstr>PowerPoint 演示文稿</vt:lpstr>
      <vt:lpstr>标准框架与指标体系新变化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技术宅没心没肺</dc:creator>
  <cp:lastModifiedBy>Thinkpad</cp:lastModifiedBy>
  <cp:revision>237</cp:revision>
  <dcterms:created xsi:type="dcterms:W3CDTF">2010-12-23T12:45:00Z</dcterms:created>
  <dcterms:modified xsi:type="dcterms:W3CDTF">2017-05-21T14:48:19Z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2052-10.1.0.6391</vt:lpwstr>
  </property>
</Properties>
</file>